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82"/>
  </p:notesMasterIdLst>
  <p:sldIdLst>
    <p:sldId id="296" r:id="rId2"/>
    <p:sldId id="270" r:id="rId3"/>
    <p:sldId id="359" r:id="rId4"/>
    <p:sldId id="360" r:id="rId5"/>
    <p:sldId id="361" r:id="rId6"/>
    <p:sldId id="362" r:id="rId7"/>
    <p:sldId id="268" r:id="rId8"/>
    <p:sldId id="365" r:id="rId9"/>
    <p:sldId id="366" r:id="rId10"/>
    <p:sldId id="367" r:id="rId11"/>
    <p:sldId id="390" r:id="rId12"/>
    <p:sldId id="371" r:id="rId13"/>
    <p:sldId id="375" r:id="rId14"/>
    <p:sldId id="370" r:id="rId15"/>
    <p:sldId id="368" r:id="rId16"/>
    <p:sldId id="372" r:id="rId17"/>
    <p:sldId id="378" r:id="rId18"/>
    <p:sldId id="377" r:id="rId19"/>
    <p:sldId id="376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92" r:id="rId28"/>
    <p:sldId id="394" r:id="rId29"/>
    <p:sldId id="396" r:id="rId30"/>
    <p:sldId id="404" r:id="rId31"/>
    <p:sldId id="398" r:id="rId32"/>
    <p:sldId id="400" r:id="rId33"/>
    <p:sldId id="461" r:id="rId34"/>
    <p:sldId id="402" r:id="rId35"/>
    <p:sldId id="406" r:id="rId36"/>
    <p:sldId id="407" r:id="rId37"/>
    <p:sldId id="408" r:id="rId38"/>
    <p:sldId id="409" r:id="rId39"/>
    <p:sldId id="411" r:id="rId40"/>
    <p:sldId id="412" r:id="rId41"/>
    <p:sldId id="413" r:id="rId42"/>
    <p:sldId id="415" r:id="rId43"/>
    <p:sldId id="416" r:id="rId44"/>
    <p:sldId id="417" r:id="rId45"/>
    <p:sldId id="419" r:id="rId46"/>
    <p:sldId id="420" r:id="rId47"/>
    <p:sldId id="421" r:id="rId48"/>
    <p:sldId id="423" r:id="rId49"/>
    <p:sldId id="424" r:id="rId50"/>
    <p:sldId id="426" r:id="rId51"/>
    <p:sldId id="427" r:id="rId52"/>
    <p:sldId id="428" r:id="rId53"/>
    <p:sldId id="429" r:id="rId54"/>
    <p:sldId id="463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87" r:id="rId63"/>
    <p:sldId id="472" r:id="rId64"/>
    <p:sldId id="473" r:id="rId65"/>
    <p:sldId id="475" r:id="rId66"/>
    <p:sldId id="476" r:id="rId67"/>
    <p:sldId id="477" r:id="rId68"/>
    <p:sldId id="478" r:id="rId69"/>
    <p:sldId id="479" r:id="rId70"/>
    <p:sldId id="480" r:id="rId71"/>
    <p:sldId id="481" r:id="rId72"/>
    <p:sldId id="482" r:id="rId73"/>
    <p:sldId id="483" r:id="rId74"/>
    <p:sldId id="484" r:id="rId75"/>
    <p:sldId id="485" r:id="rId76"/>
    <p:sldId id="388" r:id="rId77"/>
    <p:sldId id="389" r:id="rId78"/>
    <p:sldId id="386" r:id="rId79"/>
    <p:sldId id="387" r:id="rId80"/>
    <p:sldId id="281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99FF"/>
    <a:srgbClr val="003192"/>
    <a:srgbClr val="920C6F"/>
    <a:srgbClr val="BC1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CN%202010-2014\RN%20Surveys\2014%20RN%20Survey\Tables%20graphs%20etc\Charts%20010515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CN%202010-2014\RN%20Surveys\2014%20RN%20Survey\Tables%20graphs%20etc\Charts%20010515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CN%202010-2014\RN%20Surveys\2014%20RN%20Survey\Tables%20graphs%20etc\Charts%20010515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i="0" u="none" strike="noStrike" baseline="0" dirty="0" smtClean="0"/>
              <a:t>Registered Nurses by Age (n=73,136</a:t>
            </a:r>
            <a:r>
              <a:rPr lang="en-US" sz="2400" b="0" i="0" u="none" strike="noStrike" baseline="0" dirty="0" smtClean="0"/>
              <a:t>)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/>
                      <a:t>1.5%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/>
                      <a:t>9.7%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1"/>
                      <a:t>11.6%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71895424836602E-2"/>
                  <c:y val="-4.7008003968073819E-1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10.5%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699346405228156E-3"/>
                  <c:y val="4.7008003968073819E-1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9.9%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90476190476194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12.9%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607843137254902E-2"/>
                  <c:y val="2.5641025641025641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13.8%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800" b="1"/>
                      <a:t>11.7%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800" b="1"/>
                      <a:t>5.6%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800" b="1"/>
                      <a:t>1.9%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800" b="1"/>
                      <a:t>0.5%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&lt;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75+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1090</c:v>
                </c:pt>
                <c:pt idx="1">
                  <c:v>7094</c:v>
                </c:pt>
                <c:pt idx="2">
                  <c:v>8475</c:v>
                </c:pt>
                <c:pt idx="3">
                  <c:v>7596</c:v>
                </c:pt>
                <c:pt idx="4">
                  <c:v>7695</c:v>
                </c:pt>
                <c:pt idx="5">
                  <c:v>7268</c:v>
                </c:pt>
                <c:pt idx="6">
                  <c:v>9427</c:v>
                </c:pt>
                <c:pt idx="7">
                  <c:v>10086</c:v>
                </c:pt>
                <c:pt idx="8">
                  <c:v>8540</c:v>
                </c:pt>
                <c:pt idx="9">
                  <c:v>4090</c:v>
                </c:pt>
                <c:pt idx="10">
                  <c:v>1388</c:v>
                </c:pt>
                <c:pt idx="11">
                  <c:v>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9794048"/>
        <c:axId val="129795584"/>
      </c:barChart>
      <c:catAx>
        <c:axId val="12979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29795584"/>
        <c:crosses val="autoZero"/>
        <c:auto val="1"/>
        <c:lblAlgn val="ctr"/>
        <c:lblOffset val="100"/>
        <c:noMultiLvlLbl val="0"/>
      </c:catAx>
      <c:valAx>
        <c:axId val="1297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9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% RNs 55 &amp; Older by Work Setting</a:t>
            </a:r>
          </a:p>
          <a:p>
            <a:pPr>
              <a:defRPr sz="2800"/>
            </a:pPr>
            <a:r>
              <a:rPr lang="en-US" sz="1800" dirty="0"/>
              <a:t>(w/average</a:t>
            </a:r>
            <a:r>
              <a:rPr lang="en-US" sz="1800" baseline="0" dirty="0"/>
              <a:t> age)</a:t>
            </a:r>
            <a:endParaRPr lang="en-US" sz="1800" dirty="0"/>
          </a:p>
        </c:rich>
      </c:tx>
      <c:layout>
        <c:manualLayout>
          <c:xMode val="edge"/>
          <c:yMode val="edge"/>
          <c:x val="0.17709986746706166"/>
          <c:y val="1.42857142857142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0000000000000001E-3"/>
                  <c:y val="2.2714366837024418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49.5%(53)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3.0555202579247985E-17"/>
                  <c:y val="6.8143100511073255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31.9%(47) 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0857467348097673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32.7%(47)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0857467348097673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22.9%(43)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143100511073255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31.4%(46)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0"/>
                  <c:y val="6.8143100511073255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/>
                      <a:t>39.8% </a:t>
                    </a:r>
                    <a:r>
                      <a:rPr lang="en-US" sz="1500" b="1" dirty="0" smtClean="0"/>
                      <a:t>(49</a:t>
                    </a:r>
                    <a:r>
                      <a:rPr lang="en-US" sz="1500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0"/>
                  <c:y val="9.0857467348097673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/>
                      <a:t>43.5%(41)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'1-55 and older'!$A$1:$A$7</c:f>
              <c:strCache>
                <c:ptCount val="7"/>
                <c:pt idx="0">
                  <c:v>Academic Education</c:v>
                </c:pt>
                <c:pt idx="1">
                  <c:v>Ambulatory Care</c:v>
                </c:pt>
                <c:pt idx="2">
                  <c:v>Home Health</c:v>
                </c:pt>
                <c:pt idx="3">
                  <c:v>Hospital</c:v>
                </c:pt>
                <c:pt idx="4">
                  <c:v>Nursing Home / Extended Care</c:v>
                </c:pt>
                <c:pt idx="5">
                  <c:v>Public / Community Health</c:v>
                </c:pt>
                <c:pt idx="6">
                  <c:v>Other</c:v>
                </c:pt>
              </c:strCache>
            </c:strRef>
          </c:cat>
          <c:val>
            <c:numRef>
              <c:f>'1-55 and older'!$B$1:$B$7</c:f>
              <c:numCache>
                <c:formatCode>0.0%</c:formatCode>
                <c:ptCount val="7"/>
                <c:pt idx="0">
                  <c:v>0.495</c:v>
                </c:pt>
                <c:pt idx="1">
                  <c:v>0.31900000000000001</c:v>
                </c:pt>
                <c:pt idx="2">
                  <c:v>0.32700000000000001</c:v>
                </c:pt>
                <c:pt idx="3">
                  <c:v>0.22900000000000001</c:v>
                </c:pt>
                <c:pt idx="4">
                  <c:v>0.314</c:v>
                </c:pt>
                <c:pt idx="5">
                  <c:v>0.39800000000000002</c:v>
                </c:pt>
                <c:pt idx="6">
                  <c:v>0.435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99776"/>
        <c:axId val="71988736"/>
      </c:barChart>
      <c:catAx>
        <c:axId val="71899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700000" vert="horz"/>
          <a:lstStyle/>
          <a:p>
            <a:pPr>
              <a:defRPr sz="13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1988736"/>
        <c:crosses val="autoZero"/>
        <c:auto val="1"/>
        <c:lblAlgn val="ctr"/>
        <c:lblOffset val="100"/>
        <c:noMultiLvlLbl val="0"/>
      </c:catAx>
      <c:valAx>
        <c:axId val="7198873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7189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800" i="1" dirty="0">
                <a:latin typeface="+mn-lt"/>
                <a:cs typeface="Times New Roman" panose="02020603050405020304" pitchFamily="18" charset="0"/>
              </a:rPr>
              <a:t>Plans to Leave Direct Patient Care (DCP)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7487391281972107E-2"/>
                  <c:y val="0.1059367762853172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347916988317636"/>
                  <c:y val="0.1338258452987494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3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136129123565436"/>
                  <c:y val="-6.978983325613710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3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067141423498533"/>
                  <c:y val="-4.742010189902732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3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'1-Plans to leave nursing'!$A$1:$A$4</c:f>
              <c:strCache>
                <c:ptCount val="4"/>
                <c:pt idx="0">
                  <c:v>Less than 2 years</c:v>
                </c:pt>
                <c:pt idx="1">
                  <c:v>2-4 years</c:v>
                </c:pt>
                <c:pt idx="2">
                  <c:v>5-9 years</c:v>
                </c:pt>
                <c:pt idx="3">
                  <c:v>10 or more years</c:v>
                </c:pt>
              </c:strCache>
            </c:strRef>
          </c:cat>
          <c:val>
            <c:numRef>
              <c:f>'1-Plans to leave nursing'!$B$1:$B$4</c:f>
              <c:numCache>
                <c:formatCode>0.0%</c:formatCode>
                <c:ptCount val="4"/>
                <c:pt idx="0">
                  <c:v>6.4000000000000001E-2</c:v>
                </c:pt>
                <c:pt idx="1">
                  <c:v>0.13700000000000001</c:v>
                </c:pt>
                <c:pt idx="2">
                  <c:v>0.219</c:v>
                </c:pt>
                <c:pt idx="3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400" b="1">
              <a:latin typeface="+mn-lt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8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8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Nursing Degree Earned</a:t>
            </a:r>
            <a:endParaRPr lang="en-US" sz="2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'1-degree'!$B$2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333333333333333E-2"/>
                  <c:y val="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'1-degree'!$A$3:$A$7</c:f>
              <c:strCache>
                <c:ptCount val="5"/>
                <c:pt idx="0">
                  <c:v>Diploma</c:v>
                </c:pt>
                <c:pt idx="1">
                  <c:v>ADN</c:v>
                </c:pt>
                <c:pt idx="2">
                  <c:v>BSN</c:v>
                </c:pt>
                <c:pt idx="3">
                  <c:v>MSN</c:v>
                </c:pt>
                <c:pt idx="4">
                  <c:v>Doctorates</c:v>
                </c:pt>
              </c:strCache>
            </c:strRef>
          </c:cat>
          <c:val>
            <c:numRef>
              <c:f>'1-degree'!$B$3:$B$7</c:f>
              <c:numCache>
                <c:formatCode>0.0%</c:formatCode>
                <c:ptCount val="5"/>
                <c:pt idx="0">
                  <c:v>9.4E-2</c:v>
                </c:pt>
                <c:pt idx="1">
                  <c:v>0.37</c:v>
                </c:pt>
                <c:pt idx="2">
                  <c:v>0.437</c:v>
                </c:pt>
                <c:pt idx="3">
                  <c:v>9.1999999999999998E-2</c:v>
                </c:pt>
                <c:pt idx="4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'1-degree'!$C$2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66666666666667E-2"/>
                  <c:y val="2.6455026455027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5.2910052910053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33333333333334E-2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"/>
                  <c:y val="-9.70006431087237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'1-degree'!$A$3:$A$7</c:f>
              <c:strCache>
                <c:ptCount val="5"/>
                <c:pt idx="0">
                  <c:v>Diploma</c:v>
                </c:pt>
                <c:pt idx="1">
                  <c:v>ADN</c:v>
                </c:pt>
                <c:pt idx="2">
                  <c:v>BSN</c:v>
                </c:pt>
                <c:pt idx="3">
                  <c:v>MSN</c:v>
                </c:pt>
                <c:pt idx="4">
                  <c:v>Doctorates</c:v>
                </c:pt>
              </c:strCache>
            </c:strRef>
          </c:cat>
          <c:val>
            <c:numRef>
              <c:f>'1-degree'!$C$3:$C$7</c:f>
              <c:numCache>
                <c:formatCode>0.0%</c:formatCode>
                <c:ptCount val="5"/>
                <c:pt idx="0">
                  <c:v>7.8E-2</c:v>
                </c:pt>
                <c:pt idx="1">
                  <c:v>0.36199999999999999</c:v>
                </c:pt>
                <c:pt idx="2">
                  <c:v>0.441</c:v>
                </c:pt>
                <c:pt idx="3">
                  <c:v>0.111</c:v>
                </c:pt>
                <c:pt idx="4">
                  <c:v>6.0000000000000001E-3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430656"/>
        <c:axId val="136979968"/>
      </c:barChart>
      <c:catAx>
        <c:axId val="133430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6979968"/>
        <c:crosses val="autoZero"/>
        <c:auto val="1"/>
        <c:lblAlgn val="ctr"/>
        <c:lblOffset val="100"/>
        <c:noMultiLvlLbl val="0"/>
      </c:catAx>
      <c:valAx>
        <c:axId val="136979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34306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C7922-2304-42C1-A918-8A6F701ED3E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761C1-7E53-4891-8A4C-64467EBC15AF}">
      <dgm:prSet phldrT="[Text]"/>
      <dgm:spPr/>
      <dgm:t>
        <a:bodyPr/>
        <a:lstStyle/>
        <a:p>
          <a:r>
            <a:rPr lang="en-US" dirty="0" smtClean="0"/>
            <a:t>Diversity</a:t>
          </a:r>
          <a:endParaRPr lang="en-US" dirty="0"/>
        </a:p>
      </dgm:t>
    </dgm:pt>
    <dgm:pt modelId="{F2D8F359-CD8B-4CD8-B96B-0863EAA01731}" type="parTrans" cxnId="{976737EC-79C4-47AA-A0D3-89604A244853}">
      <dgm:prSet/>
      <dgm:spPr/>
      <dgm:t>
        <a:bodyPr/>
        <a:lstStyle/>
        <a:p>
          <a:endParaRPr lang="en-US"/>
        </a:p>
      </dgm:t>
    </dgm:pt>
    <dgm:pt modelId="{6FEA4283-0817-4889-B147-1B78365CBCA8}" type="sibTrans" cxnId="{976737EC-79C4-47AA-A0D3-89604A244853}">
      <dgm:prSet/>
      <dgm:spPr/>
      <dgm:t>
        <a:bodyPr/>
        <a:lstStyle/>
        <a:p>
          <a:endParaRPr lang="en-US"/>
        </a:p>
      </dgm:t>
    </dgm:pt>
    <dgm:pt modelId="{0D744F40-2CC1-4E9E-9AD2-9494DAE8E40E}">
      <dgm:prSet phldrT="[Text]"/>
      <dgm:spPr/>
      <dgm:t>
        <a:bodyPr/>
        <a:lstStyle/>
        <a:p>
          <a:r>
            <a:rPr lang="en-US" dirty="0" smtClean="0"/>
            <a:t>RN and LPN </a:t>
          </a:r>
          <a:endParaRPr lang="en-US" dirty="0"/>
        </a:p>
      </dgm:t>
    </dgm:pt>
    <dgm:pt modelId="{31BDCC4B-F25A-4EAA-92B3-88F66B1EA155}" type="parTrans" cxnId="{906E7475-D2C1-4C90-8C86-2579A60718E8}">
      <dgm:prSet/>
      <dgm:spPr/>
      <dgm:t>
        <a:bodyPr/>
        <a:lstStyle/>
        <a:p>
          <a:endParaRPr lang="en-US"/>
        </a:p>
      </dgm:t>
    </dgm:pt>
    <dgm:pt modelId="{7086E5CF-C5BA-4966-BAAA-FC694F297F93}" type="sibTrans" cxnId="{906E7475-D2C1-4C90-8C86-2579A60718E8}">
      <dgm:prSet/>
      <dgm:spPr/>
      <dgm:t>
        <a:bodyPr/>
        <a:lstStyle/>
        <a:p>
          <a:endParaRPr lang="en-US"/>
        </a:p>
      </dgm:t>
    </dgm:pt>
    <dgm:pt modelId="{0CBB6943-2FD4-431A-8B23-A45CC63F5F56}">
      <dgm:prSet phldrT="[Text]"/>
      <dgm:spPr/>
      <dgm:t>
        <a:bodyPr/>
        <a:lstStyle/>
        <a:p>
          <a:endParaRPr lang="en-US"/>
        </a:p>
      </dgm:t>
    </dgm:pt>
    <dgm:pt modelId="{CEB7C967-A6C1-48DD-9080-92C9F52FF7BC}" type="parTrans" cxnId="{E8FBDAAD-6979-426D-B1CE-498C9D6690EF}">
      <dgm:prSet/>
      <dgm:spPr/>
      <dgm:t>
        <a:bodyPr/>
        <a:lstStyle/>
        <a:p>
          <a:endParaRPr lang="en-US"/>
        </a:p>
      </dgm:t>
    </dgm:pt>
    <dgm:pt modelId="{DBF9B84F-82B9-47E6-8D5F-6125A79B314C}" type="sibTrans" cxnId="{E8FBDAAD-6979-426D-B1CE-498C9D6690EF}">
      <dgm:prSet custScaleX="38409" custScaleY="27112"/>
      <dgm:spPr/>
      <dgm:t>
        <a:bodyPr/>
        <a:lstStyle/>
        <a:p>
          <a:endParaRPr lang="en-US"/>
        </a:p>
      </dgm:t>
    </dgm:pt>
    <dgm:pt modelId="{21BD4493-23E2-4479-A656-2FA048A3C871}">
      <dgm:prSet phldrT="[Text]"/>
      <dgm:spPr/>
      <dgm:t>
        <a:bodyPr/>
        <a:lstStyle/>
        <a:p>
          <a:r>
            <a:rPr lang="en-US" b="1" dirty="0" smtClean="0"/>
            <a:t>Workforce Report Products</a:t>
          </a:r>
          <a:endParaRPr lang="en-US" b="1" dirty="0"/>
        </a:p>
      </dgm:t>
    </dgm:pt>
    <dgm:pt modelId="{BBBF67EB-639A-414C-AF10-CEA8BDB87BE3}" type="parTrans" cxnId="{A3E5525C-1FF4-449B-A0FF-FAA7A855CBD3}">
      <dgm:prSet/>
      <dgm:spPr/>
      <dgm:t>
        <a:bodyPr/>
        <a:lstStyle/>
        <a:p>
          <a:endParaRPr lang="en-US"/>
        </a:p>
      </dgm:t>
    </dgm:pt>
    <dgm:pt modelId="{03218168-F057-4DBB-8718-5672BDDBADC5}" type="sibTrans" cxnId="{A3E5525C-1FF4-449B-A0FF-FAA7A855CBD3}">
      <dgm:prSet/>
      <dgm:spPr/>
      <dgm:t>
        <a:bodyPr/>
        <a:lstStyle/>
        <a:p>
          <a:endParaRPr lang="en-US"/>
        </a:p>
      </dgm:t>
    </dgm:pt>
    <dgm:pt modelId="{08746A75-8511-4FBA-A558-5439538B677E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871BD4E9-8AAA-4F8C-AE1A-29D0395F935F}" type="sibTrans" cxnId="{725FA3D3-50E9-4C83-BF4E-9071980E073E}">
      <dgm:prSet/>
      <dgm:spPr/>
      <dgm:t>
        <a:bodyPr/>
        <a:lstStyle/>
        <a:p>
          <a:endParaRPr lang="en-US"/>
        </a:p>
      </dgm:t>
    </dgm:pt>
    <dgm:pt modelId="{626B433E-0D80-4F8A-8F42-5677E03D003D}" type="parTrans" cxnId="{725FA3D3-50E9-4C83-BF4E-9071980E073E}">
      <dgm:prSet/>
      <dgm:spPr/>
      <dgm:t>
        <a:bodyPr/>
        <a:lstStyle/>
        <a:p>
          <a:endParaRPr lang="en-US"/>
        </a:p>
      </dgm:t>
    </dgm:pt>
    <dgm:pt modelId="{49340380-0E49-4752-B268-9886B2FE44D8}" type="pres">
      <dgm:prSet presAssocID="{951C7922-2304-42C1-A918-8A6F701ED3E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92826-719C-4637-9584-1C8429267724}" type="pres">
      <dgm:prSet presAssocID="{951C7922-2304-42C1-A918-8A6F701ED3E4}" presName="ellipse" presStyleLbl="trBgShp" presStyleIdx="0" presStyleCnt="1" custLinFactNeighborX="-176" custLinFactNeighborY="17509"/>
      <dgm:spPr/>
    </dgm:pt>
    <dgm:pt modelId="{E021067A-AEFA-4B58-8A23-B8C548BA984B}" type="pres">
      <dgm:prSet presAssocID="{951C7922-2304-42C1-A918-8A6F701ED3E4}" presName="arrow1" presStyleLbl="fgShp" presStyleIdx="0" presStyleCnt="1" custScaleY="213777" custLinFactNeighborX="22174"/>
      <dgm:spPr/>
    </dgm:pt>
    <dgm:pt modelId="{17DAC02B-A84A-48DF-BA68-3124AE035A0E}" type="pres">
      <dgm:prSet presAssocID="{951C7922-2304-42C1-A918-8A6F701ED3E4}" presName="rectangle" presStyleLbl="revTx" presStyleIdx="0" presStyleCnt="1" custScaleX="123672" custLinFactNeighborX="4831" custLinFactNeighborY="19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3C45-3639-4C6F-945E-37A8A21119E6}" type="pres">
      <dgm:prSet presAssocID="{0D744F40-2CC1-4E9E-9AD2-9494DAE8E40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6061D-E844-414C-A1E3-59343772C170}" type="pres">
      <dgm:prSet presAssocID="{08746A75-8511-4FBA-A558-5439538B677E}" presName="item2" presStyleLbl="node1" presStyleIdx="1" presStyleCnt="3" custLinFactNeighborX="-2254" custLinFactNeighborY="-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55315-07F4-43E1-B343-641B43F25DCD}" type="pres">
      <dgm:prSet presAssocID="{21BD4493-23E2-4479-A656-2FA048A3C87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E7A89-10C4-4B2E-9394-E618AB46EA10}" type="pres">
      <dgm:prSet presAssocID="{951C7922-2304-42C1-A918-8A6F701ED3E4}" presName="funnel" presStyleLbl="trAlignAcc1" presStyleIdx="0" presStyleCnt="1" custScaleY="78824" custLinFactNeighborX="311" custLinFactNeighborY="-893"/>
      <dgm:spPr/>
    </dgm:pt>
  </dgm:ptLst>
  <dgm:cxnLst>
    <dgm:cxn modelId="{906E7475-D2C1-4C90-8C86-2579A60718E8}" srcId="{951C7922-2304-42C1-A918-8A6F701ED3E4}" destId="{0D744F40-2CC1-4E9E-9AD2-9494DAE8E40E}" srcOrd="1" destOrd="0" parTransId="{31BDCC4B-F25A-4EAA-92B3-88F66B1EA155}" sibTransId="{7086E5CF-C5BA-4966-BAAA-FC694F297F93}"/>
    <dgm:cxn modelId="{AC72376F-9A65-4A20-91BC-AC1F6924378A}" type="presOf" srcId="{A68761C1-7E53-4891-8A4C-64467EBC15AF}" destId="{A3B55315-07F4-43E1-B343-641B43F25DCD}" srcOrd="0" destOrd="0" presId="urn:microsoft.com/office/officeart/2005/8/layout/funnel1"/>
    <dgm:cxn modelId="{4211FB69-FBA7-4DCC-B269-F85559EC0D8A}" type="presOf" srcId="{0D744F40-2CC1-4E9E-9AD2-9494DAE8E40E}" destId="{CBF6061D-E844-414C-A1E3-59343772C170}" srcOrd="0" destOrd="0" presId="urn:microsoft.com/office/officeart/2005/8/layout/funnel1"/>
    <dgm:cxn modelId="{976737EC-79C4-47AA-A0D3-89604A244853}" srcId="{951C7922-2304-42C1-A918-8A6F701ED3E4}" destId="{A68761C1-7E53-4891-8A4C-64467EBC15AF}" srcOrd="0" destOrd="0" parTransId="{F2D8F359-CD8B-4CD8-B96B-0863EAA01731}" sibTransId="{6FEA4283-0817-4889-B147-1B78365CBCA8}"/>
    <dgm:cxn modelId="{3F9F0C3F-1D01-4BBD-B5CA-57B33B05B6E6}" type="presOf" srcId="{21BD4493-23E2-4479-A656-2FA048A3C871}" destId="{17DAC02B-A84A-48DF-BA68-3124AE035A0E}" srcOrd="0" destOrd="0" presId="urn:microsoft.com/office/officeart/2005/8/layout/funnel1"/>
    <dgm:cxn modelId="{725FA3D3-50E9-4C83-BF4E-9071980E073E}" srcId="{951C7922-2304-42C1-A918-8A6F701ED3E4}" destId="{08746A75-8511-4FBA-A558-5439538B677E}" srcOrd="2" destOrd="0" parTransId="{626B433E-0D80-4F8A-8F42-5677E03D003D}" sibTransId="{871BD4E9-8AAA-4F8C-AE1A-29D0395F935F}"/>
    <dgm:cxn modelId="{E8FBDAAD-6979-426D-B1CE-498C9D6690EF}" srcId="{951C7922-2304-42C1-A918-8A6F701ED3E4}" destId="{0CBB6943-2FD4-431A-8B23-A45CC63F5F56}" srcOrd="4" destOrd="0" parTransId="{CEB7C967-A6C1-48DD-9080-92C9F52FF7BC}" sibTransId="{DBF9B84F-82B9-47E6-8D5F-6125A79B314C}"/>
    <dgm:cxn modelId="{E2967519-591F-416E-B950-609352AA57C3}" type="presOf" srcId="{951C7922-2304-42C1-A918-8A6F701ED3E4}" destId="{49340380-0E49-4752-B268-9886B2FE44D8}" srcOrd="0" destOrd="0" presId="urn:microsoft.com/office/officeart/2005/8/layout/funnel1"/>
    <dgm:cxn modelId="{A3E5525C-1FF4-449B-A0FF-FAA7A855CBD3}" srcId="{951C7922-2304-42C1-A918-8A6F701ED3E4}" destId="{21BD4493-23E2-4479-A656-2FA048A3C871}" srcOrd="3" destOrd="0" parTransId="{BBBF67EB-639A-414C-AF10-CEA8BDB87BE3}" sibTransId="{03218168-F057-4DBB-8718-5672BDDBADC5}"/>
    <dgm:cxn modelId="{520B1EB0-67A2-47EE-9445-11FF4111CBA0}" type="presOf" srcId="{08746A75-8511-4FBA-A558-5439538B677E}" destId="{A2293C45-3639-4C6F-945E-37A8A21119E6}" srcOrd="0" destOrd="0" presId="urn:microsoft.com/office/officeart/2005/8/layout/funnel1"/>
    <dgm:cxn modelId="{56636176-C44C-4D6B-9826-3C28420D5406}" type="presParOf" srcId="{49340380-0E49-4752-B268-9886B2FE44D8}" destId="{CF292826-719C-4637-9584-1C8429267724}" srcOrd="0" destOrd="0" presId="urn:microsoft.com/office/officeart/2005/8/layout/funnel1"/>
    <dgm:cxn modelId="{D7C603DF-4682-4B2A-8B8B-BD96D082F385}" type="presParOf" srcId="{49340380-0E49-4752-B268-9886B2FE44D8}" destId="{E021067A-AEFA-4B58-8A23-B8C548BA984B}" srcOrd="1" destOrd="0" presId="urn:microsoft.com/office/officeart/2005/8/layout/funnel1"/>
    <dgm:cxn modelId="{C12216C8-730C-4088-AF15-31D97A8A6532}" type="presParOf" srcId="{49340380-0E49-4752-B268-9886B2FE44D8}" destId="{17DAC02B-A84A-48DF-BA68-3124AE035A0E}" srcOrd="2" destOrd="0" presId="urn:microsoft.com/office/officeart/2005/8/layout/funnel1"/>
    <dgm:cxn modelId="{03F013A5-D10B-487F-A20D-84E4439E7C79}" type="presParOf" srcId="{49340380-0E49-4752-B268-9886B2FE44D8}" destId="{A2293C45-3639-4C6F-945E-37A8A21119E6}" srcOrd="3" destOrd="0" presId="urn:microsoft.com/office/officeart/2005/8/layout/funnel1"/>
    <dgm:cxn modelId="{CDBA5329-3E74-406B-9BC0-A31374A1AF67}" type="presParOf" srcId="{49340380-0E49-4752-B268-9886B2FE44D8}" destId="{CBF6061D-E844-414C-A1E3-59343772C170}" srcOrd="4" destOrd="0" presId="urn:microsoft.com/office/officeart/2005/8/layout/funnel1"/>
    <dgm:cxn modelId="{4B07C694-51C3-4DAC-B009-AC996EF85AA9}" type="presParOf" srcId="{49340380-0E49-4752-B268-9886B2FE44D8}" destId="{A3B55315-07F4-43E1-B343-641B43F25DCD}" srcOrd="5" destOrd="0" presId="urn:microsoft.com/office/officeart/2005/8/layout/funnel1"/>
    <dgm:cxn modelId="{B4F17248-45B1-4D8B-91E6-ED12330EBB54}" type="presParOf" srcId="{49340380-0E49-4752-B268-9886B2FE44D8}" destId="{88DE7A89-10C4-4B2E-9394-E618AB46EA1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2826-719C-4637-9584-1C8429267724}">
      <dsp:nvSpPr>
        <dsp:cNvPr id="0" name=""/>
        <dsp:cNvSpPr/>
      </dsp:nvSpPr>
      <dsp:spPr>
        <a:xfrm>
          <a:off x="1690773" y="392037"/>
          <a:ext cx="4361973" cy="151485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1067A-AEFA-4B58-8A23-B8C548BA984B}">
      <dsp:nvSpPr>
        <dsp:cNvPr id="0" name=""/>
        <dsp:cNvSpPr/>
      </dsp:nvSpPr>
      <dsp:spPr>
        <a:xfrm>
          <a:off x="3650974" y="3528391"/>
          <a:ext cx="845343" cy="11565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C02B-A84A-48DF-BA68-3124AE035A0E}">
      <dsp:nvSpPr>
        <dsp:cNvPr id="0" name=""/>
        <dsp:cNvSpPr/>
      </dsp:nvSpPr>
      <dsp:spPr>
        <a:xfrm>
          <a:off x="1573136" y="4395787"/>
          <a:ext cx="5018176" cy="10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Workforce Report Products</a:t>
          </a:r>
          <a:endParaRPr lang="en-US" sz="3100" b="1" kern="1200" dirty="0"/>
        </a:p>
      </dsp:txBody>
      <dsp:txXfrm>
        <a:off x="1573136" y="4395787"/>
        <a:ext cx="5018176" cy="1014412"/>
      </dsp:txXfrm>
    </dsp:sp>
    <dsp:sp modelId="{A2293C45-3639-4C6F-945E-37A8A21119E6}">
      <dsp:nvSpPr>
        <dsp:cNvPr id="0" name=""/>
        <dsp:cNvSpPr/>
      </dsp:nvSpPr>
      <dsp:spPr>
        <a:xfrm>
          <a:off x="3284315" y="1758653"/>
          <a:ext cx="1521618" cy="1521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000" kern="1200" dirty="0"/>
        </a:p>
      </dsp:txBody>
      <dsp:txXfrm>
        <a:off x="3507151" y="1981489"/>
        <a:ext cx="1075946" cy="1075946"/>
      </dsp:txXfrm>
    </dsp:sp>
    <dsp:sp modelId="{CBF6061D-E844-414C-A1E3-59343772C170}">
      <dsp:nvSpPr>
        <dsp:cNvPr id="0" name=""/>
        <dsp:cNvSpPr/>
      </dsp:nvSpPr>
      <dsp:spPr>
        <a:xfrm>
          <a:off x="2161215" y="470447"/>
          <a:ext cx="1521618" cy="1521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RN and LPN </a:t>
          </a:r>
          <a:endParaRPr lang="en-US" sz="2000" kern="1200" dirty="0"/>
        </a:p>
      </dsp:txBody>
      <dsp:txXfrm>
        <a:off x="2384051" y="693283"/>
        <a:ext cx="1075946" cy="1075946"/>
      </dsp:txXfrm>
    </dsp:sp>
    <dsp:sp modelId="{A3B55315-07F4-43E1-B343-641B43F25DCD}">
      <dsp:nvSpPr>
        <dsp:cNvPr id="0" name=""/>
        <dsp:cNvSpPr/>
      </dsp:nvSpPr>
      <dsp:spPr>
        <a:xfrm>
          <a:off x="3750945" y="249207"/>
          <a:ext cx="1521618" cy="1521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Diversity</a:t>
          </a:r>
          <a:endParaRPr lang="en-US" sz="2000" kern="1200" dirty="0"/>
        </a:p>
      </dsp:txBody>
      <dsp:txXfrm>
        <a:off x="3973781" y="472043"/>
        <a:ext cx="1075946" cy="1075946"/>
      </dsp:txXfrm>
    </dsp:sp>
    <dsp:sp modelId="{88DE7A89-10C4-4B2E-9394-E618AB46EA10}">
      <dsp:nvSpPr>
        <dsp:cNvPr id="0" name=""/>
        <dsp:cNvSpPr/>
      </dsp:nvSpPr>
      <dsp:spPr>
        <a:xfrm>
          <a:off x="1533960" y="307989"/>
          <a:ext cx="4733925" cy="298517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F050-44BE-413F-ADF6-6CDF778BE0A1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64F2-380F-4678-86BB-F5FF0E0BF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85" tIns="44442" rIns="88885" bIns="44442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0725" indent="-276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9663" indent="-2206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4163" indent="-2206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7075" indent="-2206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54275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1475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8675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5875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43491-DAF3-4F9E-8960-6AE0D1A94DF5}" type="slidenum">
              <a:rPr lang="en-US" altLang="en-US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DD46A7-E89C-415D-B6FF-6114DC175E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366146-8AAD-4401-B8EE-DE7B1A598530}" type="datetimeFigureOut">
              <a:rPr lang="en-US" smtClean="0"/>
              <a:t>6/16/2015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consincenterfornursing.org/wiAC-LearningCollaboratives%20-%20Diversity.html" TargetMode="External"/><Relationship Id="rId2" Type="http://schemas.openxmlformats.org/officeDocument/2006/relationships/hyperlink" Target="http://www.wisconsincenterfornursing.org/student_spotlight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mpaignfornursing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enterfornursing.org/" TargetMode="External"/><Relationship Id="rId2" Type="http://schemas.openxmlformats.org/officeDocument/2006/relationships/hyperlink" Target="mailto:judi@wicenterfornursing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54" y="4953000"/>
            <a:ext cx="72390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chemeClr val="tx1"/>
                </a:solidFill>
              </a:rPr>
              <a:t>Aurora Health Care, Summit WI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chemeClr val="tx1"/>
                </a:solidFill>
              </a:rPr>
              <a:t>January 15, 2015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2061"/>
            <a:ext cx="4267200" cy="16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4254" y="1828800"/>
            <a:ext cx="8153400" cy="2514600"/>
          </a:xfrm>
        </p:spPr>
        <p:txBody>
          <a:bodyPr/>
          <a:lstStyle/>
          <a:p>
            <a:pPr algn="ctr"/>
            <a:r>
              <a:rPr lang="en-US" sz="2900" i="1" dirty="0" smtClean="0">
                <a:latin typeface="+mn-lt"/>
              </a:rPr>
              <a:t>Taking the LEAD for Nursing: </a:t>
            </a:r>
            <a:br>
              <a:rPr lang="en-US" sz="2900" i="1" dirty="0" smtClean="0">
                <a:latin typeface="+mn-lt"/>
              </a:rPr>
            </a:br>
            <a:r>
              <a:rPr lang="en-US" sz="2900" i="1" dirty="0" smtClean="0">
                <a:latin typeface="+mn-lt"/>
              </a:rPr>
              <a:t>Leadership, Educational Advancement &amp; Diversity</a:t>
            </a:r>
            <a:r>
              <a:rPr lang="en-US" sz="2800" b="1" i="1" dirty="0" smtClean="0">
                <a:latin typeface="+mn-lt"/>
              </a:rPr>
              <a:t/>
            </a:r>
            <a:br>
              <a:rPr lang="en-US" sz="2800" b="1" i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400" b="1" i="1" dirty="0" smtClean="0">
                <a:latin typeface="+mn-lt"/>
              </a:rPr>
              <a:t>Celebrate Nursing in Wisconsin!</a:t>
            </a:r>
            <a:endParaRPr lang="en-US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5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Summary results – just published</a:t>
            </a:r>
          </a:p>
          <a:p>
            <a:r>
              <a:rPr lang="en-US" sz="2800" dirty="0" smtClean="0"/>
              <a:t>Volunteer researchers – UW Madison, UW Oshkosh, UWM, &amp; Marquette University</a:t>
            </a:r>
          </a:p>
          <a:p>
            <a:r>
              <a:rPr lang="en-US" sz="2800" dirty="0" smtClean="0"/>
              <a:t>Full report &amp; regional breakdowns – Feb, 2015</a:t>
            </a:r>
          </a:p>
          <a:p>
            <a:endParaRPr lang="en-US" sz="2800" dirty="0"/>
          </a:p>
          <a:p>
            <a:r>
              <a:rPr lang="en-US" sz="2800" dirty="0" smtClean="0"/>
              <a:t>Total responses - 83,918 (paper - 2,728)</a:t>
            </a:r>
          </a:p>
          <a:p>
            <a:r>
              <a:rPr lang="en-US" sz="2800" dirty="0" smtClean="0"/>
              <a:t>Do not live or work in Wisconsin - 6,615</a:t>
            </a:r>
          </a:p>
          <a:p>
            <a:endParaRPr lang="en-US" sz="2800" dirty="0" smtClean="0"/>
          </a:p>
          <a:p>
            <a:pPr marL="114300" indent="0" algn="ctr">
              <a:buNone/>
            </a:pPr>
            <a:r>
              <a:rPr lang="en-US" sz="2800" b="1" dirty="0" smtClean="0"/>
              <a:t>Valid online responses after data cleaned n=73,136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8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2014 Wisconsin RN Survey</a:t>
            </a:r>
            <a:endParaRPr lang="en-US" sz="4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49788"/>
              </p:ext>
            </p:extLst>
          </p:nvPr>
        </p:nvGraphicFramePr>
        <p:xfrm>
          <a:off x="304800" y="13716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97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44562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939518"/>
              </p:ext>
            </p:extLst>
          </p:nvPr>
        </p:nvGraphicFramePr>
        <p:xfrm>
          <a:off x="304800" y="1295400"/>
          <a:ext cx="7848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50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300" b="1" dirty="0" smtClean="0">
                <a:latin typeface="+mn-lt"/>
              </a:rPr>
              <a:t>2014 Wisconsin RN Survey</a:t>
            </a:r>
            <a:endParaRPr lang="en-US" sz="43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777138"/>
              </p:ext>
            </p:extLst>
          </p:nvPr>
        </p:nvGraphicFramePr>
        <p:xfrm>
          <a:off x="533400" y="1524000"/>
          <a:ext cx="7772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28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027251"/>
              </p:ext>
            </p:extLst>
          </p:nvPr>
        </p:nvGraphicFramePr>
        <p:xfrm>
          <a:off x="685799" y="1600200"/>
          <a:ext cx="7315201" cy="4340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1"/>
                <a:gridCol w="1447800"/>
                <a:gridCol w="1370072"/>
                <a:gridCol w="1320036"/>
                <a:gridCol w="1039681"/>
                <a:gridCol w="994611"/>
              </a:tblGrid>
              <a:tr h="1779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% Race</a:t>
                      </a:r>
                      <a:r>
                        <a:rPr lang="en-US" sz="2100" baseline="0" dirty="0" smtClean="0">
                          <a:effectLst/>
                        </a:rPr>
                        <a:t> -</a:t>
                      </a:r>
                      <a:r>
                        <a:rPr lang="en-US" sz="2100" dirty="0" smtClean="0">
                          <a:effectLst/>
                        </a:rPr>
                        <a:t>Ethnicity</a:t>
                      </a:r>
                      <a:endParaRPr lang="en-US" sz="2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Caucasian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African </a:t>
                      </a:r>
                      <a:r>
                        <a:rPr lang="en-US" sz="2400" dirty="0">
                          <a:effectLst/>
                        </a:rPr>
                        <a:t>American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Hispanic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Asian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Other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268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2012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93.5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2.0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1.4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>
                          <a:effectLst/>
                        </a:rPr>
                        <a:t>No data</a:t>
                      </a:r>
                      <a:endParaRPr lang="en-US" sz="2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3.0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60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2014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95.1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1.8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1.6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1.4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1.6</a:t>
                      </a:r>
                      <a:endParaRPr lang="en-US" sz="2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4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01251"/>
              </p:ext>
            </p:extLst>
          </p:nvPr>
        </p:nvGraphicFramePr>
        <p:xfrm>
          <a:off x="762000" y="1676401"/>
          <a:ext cx="7467600" cy="3984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3247"/>
                <a:gridCol w="1965158"/>
                <a:gridCol w="1979195"/>
              </a:tblGrid>
              <a:tr h="1142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Wisconsin Nurses by Gender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</a:rPr>
                        <a:t>% </a:t>
                      </a:r>
                      <a:r>
                        <a:rPr lang="en-US" sz="26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% Male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47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2010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93.2</a:t>
                      </a:r>
                      <a:endParaRPr lang="en-US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6.8</a:t>
                      </a:r>
                      <a:endParaRPr lang="en-US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47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2012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93.1</a:t>
                      </a:r>
                      <a:endParaRPr lang="en-US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6.9</a:t>
                      </a:r>
                      <a:endParaRPr lang="en-US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47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2014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93.1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6.9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37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9248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1102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423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3733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Advanced Practice RNs (APRNs)</a:t>
            </a:r>
          </a:p>
          <a:p>
            <a:r>
              <a:rPr lang="en-US" sz="3200" dirty="0" smtClean="0"/>
              <a:t>Certified to practice as APRN - 4,417 (6%)</a:t>
            </a:r>
          </a:p>
          <a:p>
            <a:r>
              <a:rPr lang="en-US" sz="3200" dirty="0" smtClean="0"/>
              <a:t>Certified prescribers - 2,712 </a:t>
            </a:r>
          </a:p>
          <a:p>
            <a:r>
              <a:rPr lang="en-US" sz="3200" dirty="0" smtClean="0"/>
              <a:t>Working in role requiring APRN in Wisconsin 3,703 (6.1%)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2014 Wisconsin RN Survey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b="1" dirty="0" smtClean="0"/>
              <a:t>Nurses Serving as Appointed or Elected Leaders</a:t>
            </a:r>
          </a:p>
          <a:p>
            <a:pPr marL="114300" indent="0">
              <a:buNone/>
            </a:pPr>
            <a:endParaRPr lang="en-US" sz="3000" b="1" dirty="0"/>
          </a:p>
          <a:p>
            <a:pPr marL="114300" indent="0">
              <a:buNone/>
            </a:pPr>
            <a:r>
              <a:rPr lang="en-US" sz="2800" b="1" dirty="0" smtClean="0"/>
              <a:t>Of 73,136 valid responses:</a:t>
            </a:r>
          </a:p>
          <a:p>
            <a:endParaRPr lang="en-US" sz="2800" dirty="0"/>
          </a:p>
          <a:p>
            <a:pPr lvl="2"/>
            <a:r>
              <a:rPr lang="en-US" sz="3000" dirty="0" smtClean="0"/>
              <a:t>966 appointed to governance boards (1.3%)</a:t>
            </a:r>
          </a:p>
          <a:p>
            <a:pPr lvl="2"/>
            <a:r>
              <a:rPr lang="en-US" sz="3000" dirty="0" smtClean="0"/>
              <a:t>307 elected officials –county boards, schools boards, etc. (0.4%)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6086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1112838"/>
          </a:xfrm>
        </p:spPr>
        <p:txBody>
          <a:bodyPr/>
          <a:lstStyle/>
          <a:p>
            <a:pPr algn="ctr"/>
            <a:r>
              <a:rPr lang="en-US" sz="4400" b="1" i="1" dirty="0" smtClean="0">
                <a:latin typeface="+mn-lt"/>
              </a:rPr>
              <a:t>Taking the LEAD for Nursing in WI </a:t>
            </a: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RWJF SIP # 70696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Focus areas</a:t>
            </a:r>
            <a:r>
              <a:rPr lang="en-US" sz="2800" dirty="0" smtClean="0"/>
              <a:t>: </a:t>
            </a:r>
          </a:p>
          <a:p>
            <a:pPr marL="114300" indent="0">
              <a:buNone/>
            </a:pPr>
            <a:r>
              <a:rPr lang="en-US" sz="2800" b="1" i="1" dirty="0" smtClean="0"/>
              <a:t>L</a:t>
            </a:r>
            <a:r>
              <a:rPr lang="en-US" sz="2800" i="1" dirty="0" smtClean="0"/>
              <a:t>eadership, </a:t>
            </a:r>
            <a:r>
              <a:rPr lang="en-US" sz="2800" b="1" i="1" dirty="0" smtClean="0"/>
              <a:t>E</a:t>
            </a:r>
            <a:r>
              <a:rPr lang="en-US" sz="2800" i="1" dirty="0" smtClean="0"/>
              <a:t>ducational </a:t>
            </a:r>
            <a:r>
              <a:rPr lang="en-US" sz="2800" b="1" i="1" dirty="0" smtClean="0"/>
              <a:t>A</a:t>
            </a:r>
            <a:r>
              <a:rPr lang="en-US" sz="2800" i="1" dirty="0" smtClean="0"/>
              <a:t>dvancement &amp; </a:t>
            </a:r>
            <a:r>
              <a:rPr lang="en-US" sz="2800" b="1" i="1" dirty="0" smtClean="0"/>
              <a:t>D</a:t>
            </a:r>
            <a:r>
              <a:rPr lang="en-US" sz="2800" i="1" dirty="0" smtClean="0"/>
              <a:t>iversity </a:t>
            </a:r>
          </a:p>
          <a:p>
            <a:pPr marL="114300" indent="0">
              <a:buNone/>
            </a:pPr>
            <a:r>
              <a:rPr lang="en-US" sz="2800" dirty="0" smtClean="0"/>
              <a:t>Implementation of related IOM recommendations:</a:t>
            </a:r>
          </a:p>
          <a:p>
            <a:pPr marL="1291590" lvl="2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/>
              <a:t>80% BSN by 2020</a:t>
            </a:r>
          </a:p>
          <a:p>
            <a:pPr marL="1291590" lvl="2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/>
              <a:t>Increase readiness for leadership &amp; presence of nurses on boards</a:t>
            </a:r>
          </a:p>
          <a:p>
            <a:pPr marL="1291590" lvl="2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/>
              <a:t>Increase diversity &amp; representation from under-represented groups</a:t>
            </a:r>
          </a:p>
          <a:p>
            <a:r>
              <a:rPr lang="en-US" sz="2800" dirty="0" smtClean="0"/>
              <a:t>Unique elements: </a:t>
            </a:r>
            <a:r>
              <a:rPr lang="en-US" sz="2800" i="1" dirty="0" smtClean="0"/>
              <a:t>Wisconsin Dashboard</a:t>
            </a:r>
            <a:r>
              <a:rPr lang="en-US" sz="2800" dirty="0" smtClean="0"/>
              <a:t>, Funders Network &amp; IOM progress report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42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+mn-lt"/>
              </a:rPr>
              <a:t>Welcome!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239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800" dirty="0">
              <a:latin typeface="+mj-lt"/>
            </a:endParaRPr>
          </a:p>
          <a:p>
            <a:pPr marL="114300" indent="0" algn="ctr">
              <a:buNone/>
            </a:pPr>
            <a:r>
              <a:rPr lang="en-US" sz="2800" dirty="0" smtClean="0"/>
              <a:t>Carolyn Krause, PhD, RN</a:t>
            </a:r>
          </a:p>
          <a:p>
            <a:pPr marL="114300" indent="0" algn="ctr">
              <a:buNone/>
            </a:pPr>
            <a:r>
              <a:rPr lang="en-US" sz="2800" dirty="0" smtClean="0"/>
              <a:t>President – Board of Directors</a:t>
            </a:r>
          </a:p>
          <a:p>
            <a:pPr marL="114300" indent="0" algn="ctr">
              <a:buNone/>
            </a:pPr>
            <a:r>
              <a:rPr lang="en-US" sz="2800" dirty="0" smtClean="0"/>
              <a:t>Wisconsin Center for Nursing, Inc.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4495800" cy="17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Funders Network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eaders from health systems &amp; development offices, schools, local foundations</a:t>
            </a:r>
          </a:p>
          <a:p>
            <a:r>
              <a:rPr lang="en-US" sz="2800" b="1" i="1" dirty="0" smtClean="0"/>
              <a:t>GOAL: </a:t>
            </a:r>
            <a:r>
              <a:rPr lang="en-US" sz="2800" dirty="0" smtClean="0"/>
              <a:t>Partnerships to advance nursing education </a:t>
            </a:r>
          </a:p>
          <a:p>
            <a:r>
              <a:rPr lang="en-US" sz="2800" dirty="0" smtClean="0"/>
              <a:t>Public Policy Forum Research Brief –</a:t>
            </a:r>
            <a:r>
              <a:rPr lang="en-US" sz="2800" b="1" i="1" dirty="0" smtClean="0"/>
              <a:t>Seeking </a:t>
            </a:r>
            <a:r>
              <a:rPr lang="en-US" sz="2800" b="1" i="1" dirty="0"/>
              <a:t>Strategies to Address Wisconsin’s Nursing </a:t>
            </a:r>
            <a:r>
              <a:rPr lang="en-US" sz="2800" b="1" i="1" dirty="0" smtClean="0"/>
              <a:t>Shortage  </a:t>
            </a:r>
            <a:r>
              <a:rPr lang="en-US" sz="2800" dirty="0" smtClean="0"/>
              <a:t>- Faye </a:t>
            </a:r>
            <a:r>
              <a:rPr lang="en-US" sz="2800" dirty="0" err="1" smtClean="0"/>
              <a:t>McBeath</a:t>
            </a:r>
            <a:r>
              <a:rPr lang="en-US" sz="2800" dirty="0" smtClean="0"/>
              <a:t> Foundation</a:t>
            </a:r>
          </a:p>
          <a:p>
            <a:r>
              <a:rPr lang="en-US" sz="2800" dirty="0" smtClean="0"/>
              <a:t>Regional meetings - Madison &amp; Fox Valley; planning SE &amp; NW Wisconsin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nique approach in nation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4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IOM Report: Wisconsin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National Summit, Washington, DC Feb, 2013</a:t>
            </a:r>
          </a:p>
          <a:p>
            <a:r>
              <a:rPr lang="en-US" sz="2800" dirty="0" smtClean="0"/>
              <a:t>Need to assess status of IOM implementation in Wisconsin</a:t>
            </a:r>
          </a:p>
          <a:p>
            <a:r>
              <a:rPr lang="en-US" sz="2800" dirty="0" smtClean="0"/>
              <a:t>WI AC Advisory Council  committee</a:t>
            </a:r>
          </a:p>
          <a:p>
            <a:r>
              <a:rPr lang="en-US" sz="2800" dirty="0" smtClean="0"/>
              <a:t>Survey based on IOM recommendations</a:t>
            </a:r>
          </a:p>
          <a:p>
            <a:r>
              <a:rPr lang="en-US" sz="2800" dirty="0" smtClean="0"/>
              <a:t>Disseminated statewide w/ help of many partners, stakeholder groups</a:t>
            </a:r>
          </a:p>
          <a:p>
            <a:r>
              <a:rPr lang="en-US" sz="2800" dirty="0" smtClean="0"/>
              <a:t>Responses compiled by team - WCN Board of Directors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0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IOM Report: Wisconsin Progress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121 responses</a:t>
            </a:r>
          </a:p>
          <a:p>
            <a:r>
              <a:rPr lang="en-US" sz="2800" dirty="0" smtClean="0"/>
              <a:t>All 5 phone </a:t>
            </a:r>
            <a:r>
              <a:rPr lang="en-US" sz="2800" dirty="0"/>
              <a:t>area codes of </a:t>
            </a:r>
            <a:r>
              <a:rPr lang="en-US" sz="2800" dirty="0" smtClean="0"/>
              <a:t>state 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ursing education, hospital &amp; clinic </a:t>
            </a:r>
            <a:r>
              <a:rPr lang="en-US" sz="2800" dirty="0"/>
              <a:t>systems</a:t>
            </a:r>
            <a:r>
              <a:rPr lang="en-US" sz="2800" dirty="0" smtClean="0"/>
              <a:t>, LTC facilities</a:t>
            </a:r>
            <a:r>
              <a:rPr lang="en-US" sz="2800" dirty="0"/>
              <a:t>, </a:t>
            </a:r>
            <a:r>
              <a:rPr lang="en-US" sz="2800" dirty="0" smtClean="0"/>
              <a:t>C/PH agencies</a:t>
            </a:r>
            <a:r>
              <a:rPr lang="en-US" sz="2800" dirty="0"/>
              <a:t>, school districts, </a:t>
            </a:r>
            <a:r>
              <a:rPr lang="en-US" sz="2800" dirty="0" smtClean="0"/>
              <a:t> professional nursing associations, etc.</a:t>
            </a:r>
          </a:p>
          <a:p>
            <a:r>
              <a:rPr lang="en-US" sz="2800" dirty="0"/>
              <a:t>Over 500 </a:t>
            </a:r>
            <a:r>
              <a:rPr lang="en-US" sz="2800" dirty="0" smtClean="0"/>
              <a:t>comments</a:t>
            </a:r>
          </a:p>
          <a:p>
            <a:r>
              <a:rPr lang="en-US" sz="2800" dirty="0"/>
              <a:t>‘One of kind’ report in </a:t>
            </a:r>
            <a:r>
              <a:rPr lang="en-US" sz="2800" dirty="0" smtClean="0"/>
              <a:t>nation:</a:t>
            </a:r>
          </a:p>
          <a:p>
            <a:pPr marL="114300" indent="0" algn="ctr">
              <a:buNone/>
            </a:pPr>
            <a:r>
              <a:rPr lang="en-US" sz="2800" b="1" i="1" dirty="0" smtClean="0"/>
              <a:t>Implementation of the IOM Future of Nursing Report: A Wisconsin Profile</a:t>
            </a:r>
          </a:p>
        </p:txBody>
      </p:sp>
    </p:spTree>
    <p:extLst>
      <p:ext uri="{BB962C8B-B14F-4D97-AF65-F5344CB8AC3E}">
        <p14:creationId xmlns:p14="http://schemas.microsoft.com/office/powerpoint/2010/main" val="308643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Results: </a:t>
            </a:r>
            <a:r>
              <a:rPr lang="en-US" sz="4400" b="1" dirty="0">
                <a:latin typeface="+mn-lt"/>
              </a:rPr>
              <a:t>Wisconsin </a:t>
            </a:r>
            <a:r>
              <a:rPr lang="en-US" sz="4400" b="1" dirty="0" smtClean="0">
                <a:latin typeface="+mn-lt"/>
              </a:rPr>
              <a:t>IOM Progress</a:t>
            </a:r>
            <a:endParaRPr lang="en-US" sz="44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026198"/>
              </p:ext>
            </p:extLst>
          </p:nvPr>
        </p:nvGraphicFramePr>
        <p:xfrm>
          <a:off x="533400" y="1447800"/>
          <a:ext cx="7696200" cy="4927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310"/>
                <a:gridCol w="1327857"/>
                <a:gridCol w="1428161"/>
                <a:gridCol w="872765"/>
                <a:gridCol w="952107"/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Hospitals</a:t>
                      </a: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Clinics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Nursing</a:t>
                      </a: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Education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Other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All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Is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effectLst/>
                        </a:rPr>
                        <a:t>your organization </a:t>
                      </a:r>
                      <a:endParaRPr lang="en-US" sz="2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taking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effectLst/>
                        </a:rPr>
                        <a:t>action to:</a:t>
                      </a:r>
                      <a:endParaRPr lang="en-US" sz="2200" i="1" dirty="0">
                        <a:solidFill>
                          <a:schemeClr val="tx1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n=51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n=43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n=27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n=121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Remove scope-of-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practice </a:t>
                      </a:r>
                      <a:r>
                        <a:rPr lang="en-US" sz="2200" dirty="0">
                          <a:effectLst/>
                        </a:rPr>
                        <a:t>barriers</a:t>
                      </a:r>
                      <a:r>
                        <a:rPr lang="en-US" sz="2200" dirty="0" smtClean="0">
                          <a:effectLst/>
                        </a:rPr>
                        <a:t>?</a:t>
                      </a:r>
                      <a:endParaRPr lang="en-US" sz="2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63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41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60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32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Expand </a:t>
                      </a:r>
                      <a:r>
                        <a:rPr lang="en-US" sz="2200" dirty="0">
                          <a:effectLst/>
                        </a:rPr>
                        <a:t>opportunities </a:t>
                      </a:r>
                      <a:r>
                        <a:rPr lang="en-US" sz="2200" dirty="0" smtClean="0">
                          <a:effectLst/>
                        </a:rPr>
                        <a:t>for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nurses </a:t>
                      </a:r>
                      <a:r>
                        <a:rPr lang="en-US" sz="2200" dirty="0">
                          <a:effectLst/>
                        </a:rPr>
                        <a:t>to </a:t>
                      </a:r>
                      <a:r>
                        <a:rPr lang="en-US" sz="2200" dirty="0" smtClean="0">
                          <a:effectLst/>
                        </a:rPr>
                        <a:t>lead</a:t>
                      </a:r>
                      <a:r>
                        <a:rPr lang="en-US" sz="22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improvement </a:t>
                      </a:r>
                      <a:r>
                        <a:rPr lang="en-US" sz="2200" dirty="0">
                          <a:effectLst/>
                        </a:rPr>
                        <a:t>efforts?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80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56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52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65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27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Implement </a:t>
                      </a:r>
                      <a:r>
                        <a:rPr lang="en-US" sz="2200" dirty="0">
                          <a:effectLst/>
                        </a:rPr>
                        <a:t>nurse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residency </a:t>
                      </a:r>
                      <a:r>
                        <a:rPr lang="en-US" sz="2200" dirty="0">
                          <a:effectLst/>
                        </a:rPr>
                        <a:t>programs</a:t>
                      </a:r>
                      <a:r>
                        <a:rPr lang="en-US" sz="2200" dirty="0" smtClean="0">
                          <a:effectLst/>
                        </a:rPr>
                        <a:t>?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76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11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9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Increase </a:t>
                      </a:r>
                      <a:r>
                        <a:rPr lang="en-US" sz="2200" dirty="0">
                          <a:effectLst/>
                        </a:rPr>
                        <a:t>proportion </a:t>
                      </a:r>
                      <a:r>
                        <a:rPr lang="en-US" sz="2200" dirty="0" smtClean="0">
                          <a:effectLst/>
                        </a:rPr>
                        <a:t>of 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nurses </a:t>
                      </a:r>
                      <a:r>
                        <a:rPr lang="en-US" sz="2200" dirty="0">
                          <a:effectLst/>
                        </a:rPr>
                        <a:t>with </a:t>
                      </a:r>
                      <a:r>
                        <a:rPr lang="en-US" sz="2200" dirty="0" smtClean="0">
                          <a:effectLst/>
                        </a:rPr>
                        <a:t>BSN </a:t>
                      </a:r>
                      <a:r>
                        <a:rPr lang="en-US" sz="2200" dirty="0">
                          <a:effectLst/>
                        </a:rPr>
                        <a:t>to </a:t>
                      </a:r>
                      <a:r>
                        <a:rPr lang="en-US" sz="2200" dirty="0" smtClean="0">
                          <a:effectLst/>
                        </a:rPr>
                        <a:t>80%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by </a:t>
                      </a:r>
                      <a:r>
                        <a:rPr lang="en-US" sz="2200" dirty="0">
                          <a:effectLst/>
                        </a:rPr>
                        <a:t>2020?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80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88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48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76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39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Results: Wisconsin IOM Progress</a:t>
            </a:r>
            <a:endParaRPr lang="en-US" sz="44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47379"/>
              </p:ext>
            </p:extLst>
          </p:nvPr>
        </p:nvGraphicFramePr>
        <p:xfrm>
          <a:off x="381000" y="1600200"/>
          <a:ext cx="7772400" cy="4352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/>
                <a:gridCol w="1295400"/>
                <a:gridCol w="1447800"/>
                <a:gridCol w="9906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i="1" dirty="0">
                        <a:solidFill>
                          <a:schemeClr val="tx1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Hospitals</a:t>
                      </a: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Clinics</a:t>
                      </a:r>
                      <a:endParaRPr lang="en-US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Nursing</a:t>
                      </a: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Education</a:t>
                      </a:r>
                      <a:endParaRPr lang="en-US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3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Is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effectLst/>
                        </a:rPr>
                        <a:t>your organization </a:t>
                      </a:r>
                      <a:endParaRPr lang="en-US" sz="2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taking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effectLst/>
                        </a:rPr>
                        <a:t>action to</a:t>
                      </a: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chemeClr val="tx1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n=51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n=43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n=27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n=121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07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Double </a:t>
                      </a:r>
                      <a:r>
                        <a:rPr lang="en-US" sz="2200" dirty="0">
                          <a:effectLst/>
                        </a:rPr>
                        <a:t>number </a:t>
                      </a:r>
                      <a:r>
                        <a:rPr lang="en-US" sz="2200" dirty="0" smtClean="0">
                          <a:effectLst/>
                        </a:rPr>
                        <a:t>of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nurses with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doctorate </a:t>
                      </a:r>
                      <a:r>
                        <a:rPr lang="en-US" sz="2200" dirty="0">
                          <a:effectLst/>
                        </a:rPr>
                        <a:t>by 2020?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31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56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19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Ensure nurses 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engage </a:t>
                      </a:r>
                      <a:r>
                        <a:rPr lang="en-US" sz="2200" dirty="0">
                          <a:effectLst/>
                        </a:rPr>
                        <a:t>in </a:t>
                      </a:r>
                      <a:r>
                        <a:rPr lang="en-US" sz="2200" dirty="0" smtClean="0">
                          <a:effectLst/>
                        </a:rPr>
                        <a:t>lifelong 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learning</a:t>
                      </a:r>
                      <a:r>
                        <a:rPr lang="en-US" sz="2200" dirty="0">
                          <a:effectLst/>
                        </a:rPr>
                        <a:t>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78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88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78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82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Prepare </a:t>
                      </a:r>
                      <a:r>
                        <a:rPr lang="en-US" sz="2200" dirty="0">
                          <a:effectLst/>
                        </a:rPr>
                        <a:t>&amp; enable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nurses </a:t>
                      </a:r>
                      <a:r>
                        <a:rPr lang="en-US" sz="2200" dirty="0">
                          <a:effectLst/>
                        </a:rPr>
                        <a:t>to lead change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to </a:t>
                      </a:r>
                      <a:r>
                        <a:rPr lang="en-US" sz="2200" dirty="0">
                          <a:effectLst/>
                        </a:rPr>
                        <a:t>advance health?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76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59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2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Results: Wisconsin IOM Progress</a:t>
            </a:r>
            <a:endParaRPr lang="en-US" sz="4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366800"/>
              </p:ext>
            </p:extLst>
          </p:nvPr>
        </p:nvGraphicFramePr>
        <p:xfrm>
          <a:off x="609600" y="1446702"/>
          <a:ext cx="7543800" cy="4511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5429"/>
                <a:gridCol w="1334171"/>
                <a:gridCol w="1371600"/>
                <a:gridCol w="838200"/>
                <a:gridCol w="914400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Hospitals</a:t>
                      </a: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Clinics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Nursing</a:t>
                      </a: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Education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Other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All 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3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Is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effectLst/>
                        </a:rPr>
                        <a:t>your organization </a:t>
                      </a:r>
                      <a:endParaRPr lang="en-US" sz="2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chemeClr val="tx1"/>
                          </a:solidFill>
                          <a:effectLst/>
                        </a:rPr>
                        <a:t>taking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effectLst/>
                        </a:rPr>
                        <a:t>action to:</a:t>
                      </a:r>
                      <a:endParaRPr lang="en-US" sz="2200" i="1" dirty="0">
                        <a:solidFill>
                          <a:schemeClr val="tx1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n=51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n=43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n=27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n=121</a:t>
                      </a:r>
                      <a:endParaRPr lang="en-US" sz="24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13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Build </a:t>
                      </a:r>
                      <a:r>
                        <a:rPr lang="en-US" sz="2200" dirty="0">
                          <a:effectLst/>
                        </a:rPr>
                        <a:t>infrastructure for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collection </a:t>
                      </a:r>
                      <a:r>
                        <a:rPr lang="en-US" sz="2200" dirty="0">
                          <a:effectLst/>
                        </a:rPr>
                        <a:t>&amp; analysis of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interprofessional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>
                          <a:effectLst/>
                        </a:rPr>
                        <a:t>health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care </a:t>
                      </a:r>
                      <a:r>
                        <a:rPr lang="en-US" sz="2200" dirty="0">
                          <a:effectLst/>
                        </a:rPr>
                        <a:t>workforce data?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47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74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889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Enhance </a:t>
                      </a:r>
                      <a:r>
                        <a:rPr lang="en-US" sz="2200" dirty="0">
                          <a:effectLst/>
                        </a:rPr>
                        <a:t>models of </a:t>
                      </a:r>
                      <a:r>
                        <a:rPr lang="en-US" sz="2200" dirty="0" smtClean="0">
                          <a:effectLst/>
                        </a:rPr>
                        <a:t>inter-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professional </a:t>
                      </a:r>
                      <a:r>
                        <a:rPr lang="en-US" sz="2200" dirty="0">
                          <a:effectLst/>
                        </a:rPr>
                        <a:t>education </a:t>
                      </a:r>
                      <a:r>
                        <a:rPr lang="en-US" sz="2200" dirty="0" smtClean="0">
                          <a:effectLst/>
                        </a:rPr>
                        <a:t>&amp;</a:t>
                      </a: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practice</a:t>
                      </a:r>
                      <a:r>
                        <a:rPr lang="en-US" sz="2200" dirty="0">
                          <a:effectLst/>
                        </a:rPr>
                        <a:t>?</a:t>
                      </a:r>
                      <a:endParaRPr lang="en-US" sz="2200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39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70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19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218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Increase </a:t>
                      </a:r>
                      <a:r>
                        <a:rPr lang="en-US" sz="2200" dirty="0">
                          <a:effectLst/>
                        </a:rPr>
                        <a:t>nursing 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diversity</a:t>
                      </a:r>
                      <a:r>
                        <a:rPr lang="en-US" sz="2200" dirty="0">
                          <a:effectLst/>
                        </a:rPr>
                        <a:t>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vert MT"/>
                        <a:ea typeface="Calibri"/>
                        <a:cs typeface="Calvert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59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86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41</a:t>
                      </a:r>
                      <a:r>
                        <a:rPr lang="en-US" sz="2400" b="1" dirty="0">
                          <a:effectLst/>
                        </a:rPr>
                        <a:t>%</a:t>
                      </a:r>
                      <a:endParaRPr lang="en-US" sz="2400" b="1" dirty="0"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vert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16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Report Recommendations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I</a:t>
            </a:r>
            <a:r>
              <a:rPr lang="en-US" sz="3000" b="1" dirty="0" smtClean="0"/>
              <a:t>ndicators for continuing work in Wisconsin:</a:t>
            </a:r>
            <a:endParaRPr lang="en-US" sz="3000" dirty="0"/>
          </a:p>
          <a:p>
            <a:pPr marL="114300" indent="0">
              <a:buNone/>
            </a:pPr>
            <a:r>
              <a:rPr lang="en-US" sz="2800" dirty="0" smtClean="0"/>
              <a:t>	1. Double #nurses w/ </a:t>
            </a:r>
            <a:r>
              <a:rPr lang="en-US" sz="2800" dirty="0"/>
              <a:t>a doctorate </a:t>
            </a:r>
            <a:r>
              <a:rPr lang="en-US" sz="2800" dirty="0" smtClean="0"/>
              <a:t>by 2020</a:t>
            </a:r>
            <a:r>
              <a:rPr lang="en-US" sz="2800" dirty="0"/>
              <a:t>.</a:t>
            </a:r>
          </a:p>
          <a:p>
            <a:pPr marL="114300" indent="0">
              <a:buNone/>
            </a:pPr>
            <a:r>
              <a:rPr lang="en-US" sz="2800" dirty="0" smtClean="0"/>
              <a:t>	2. Implement more </a:t>
            </a:r>
            <a:r>
              <a:rPr lang="en-US" sz="2800" dirty="0"/>
              <a:t>nurse residency </a:t>
            </a:r>
            <a:r>
              <a:rPr lang="en-US" sz="2800" dirty="0" smtClean="0"/>
              <a:t>		   	    programs, including </a:t>
            </a:r>
            <a:r>
              <a:rPr lang="en-US" sz="2800" dirty="0"/>
              <a:t>community-based </a:t>
            </a:r>
            <a:r>
              <a:rPr lang="en-US" sz="2800" dirty="0" smtClean="0"/>
              <a:t>	 	    residencies</a:t>
            </a:r>
            <a:r>
              <a:rPr lang="en-US" sz="2800" dirty="0"/>
              <a:t>.</a:t>
            </a:r>
          </a:p>
          <a:p>
            <a:pPr marL="114300" indent="0">
              <a:buNone/>
            </a:pPr>
            <a:r>
              <a:rPr lang="en-US" sz="2800" dirty="0" smtClean="0"/>
              <a:t>	3. Increase diversity </a:t>
            </a:r>
            <a:r>
              <a:rPr lang="en-US" sz="2800" dirty="0"/>
              <a:t>in the nursing workforce </a:t>
            </a:r>
            <a:r>
              <a:rPr lang="en-US" sz="2800" dirty="0" smtClean="0"/>
              <a:t>	 	    &amp; nursing </a:t>
            </a:r>
            <a:r>
              <a:rPr lang="en-US" sz="2800" dirty="0"/>
              <a:t>faculty.</a:t>
            </a:r>
          </a:p>
          <a:p>
            <a:pPr marL="114300" indent="0">
              <a:buNone/>
            </a:pPr>
            <a:r>
              <a:rPr lang="en-US" sz="2800" dirty="0" smtClean="0"/>
              <a:t>	4. Enhance models </a:t>
            </a:r>
            <a:r>
              <a:rPr lang="en-US" sz="2800" dirty="0"/>
              <a:t>of </a:t>
            </a:r>
            <a:r>
              <a:rPr lang="en-US" sz="2800" dirty="0" err="1"/>
              <a:t>interprofessional</a:t>
            </a:r>
            <a:r>
              <a:rPr lang="en-US" sz="2800" dirty="0"/>
              <a:t> </a:t>
            </a:r>
            <a:r>
              <a:rPr lang="en-US" sz="2800" dirty="0" smtClean="0"/>
              <a:t>	  	         	    education  &amp; practice</a:t>
            </a:r>
            <a:r>
              <a:rPr lang="en-US" sz="2800" dirty="0"/>
              <a:t>.</a:t>
            </a:r>
          </a:p>
          <a:p>
            <a:pPr marL="114300" indent="0">
              <a:buNone/>
            </a:pPr>
            <a:r>
              <a:rPr lang="en-US" sz="2800" dirty="0" smtClean="0"/>
              <a:t>	5. Standardize data </a:t>
            </a:r>
            <a:r>
              <a:rPr lang="en-US" sz="2800" dirty="0"/>
              <a:t>collection for </a:t>
            </a:r>
            <a:r>
              <a:rPr lang="en-US" sz="2800" b="1" i="1" dirty="0"/>
              <a:t>all </a:t>
            </a:r>
            <a:r>
              <a:rPr lang="en-US" sz="2800" dirty="0" smtClean="0"/>
              <a:t>	  	 	    healthcare professionals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1401762"/>
          </a:xfrm>
        </p:spPr>
        <p:txBody>
          <a:bodyPr rtlCol="0">
            <a:normAutofit fontScale="90000"/>
          </a:bodyPr>
          <a:lstStyle/>
          <a:p>
            <a:pPr marL="114300" indent="0" algn="ctr"/>
            <a:r>
              <a:rPr lang="en-US" sz="3800" b="1" i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800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sz="3800" b="1" i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800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sz="4900" b="1" i="1" dirty="0" smtClean="0">
                <a:solidFill>
                  <a:schemeClr val="tx2"/>
                </a:solidFill>
                <a:latin typeface="+mn-lt"/>
              </a:rPr>
              <a:t>Diversity</a:t>
            </a:r>
            <a:r>
              <a:rPr lang="en-US" sz="3800" b="1" i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800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sz="3100" b="1" dirty="0" smtClean="0">
                <a:latin typeface="+mn-lt"/>
              </a:rPr>
              <a:t>Barbara </a:t>
            </a:r>
            <a:r>
              <a:rPr lang="en-US" sz="3100" b="1" dirty="0">
                <a:latin typeface="+mn-lt"/>
              </a:rPr>
              <a:t>Nichols, DHL, MS, RN, </a:t>
            </a:r>
            <a:r>
              <a:rPr lang="en-US" sz="3100" b="1" dirty="0" smtClean="0">
                <a:latin typeface="+mn-lt"/>
              </a:rPr>
              <a:t>FAAN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LEAD Project Coordinator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38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5029200" cy="3352800"/>
          </a:xfrm>
        </p:spPr>
      </p:pic>
    </p:spTree>
    <p:extLst>
      <p:ext uri="{BB962C8B-B14F-4D97-AF65-F5344CB8AC3E}">
        <p14:creationId xmlns:p14="http://schemas.microsoft.com/office/powerpoint/2010/main" val="4265317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n-lt"/>
              </a:rPr>
              <a:t>Diversity Model in Wisconsin</a:t>
            </a:r>
            <a:endParaRPr lang="en-US" sz="4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i="1" dirty="0" smtClean="0"/>
              <a:t>SIP </a:t>
            </a:r>
            <a:r>
              <a:rPr lang="en-US" sz="3600" dirty="0" smtClean="0"/>
              <a:t>Grant – 3 learning </a:t>
            </a:r>
            <a:r>
              <a:rPr lang="en-US" sz="3600" dirty="0" err="1" smtClean="0"/>
              <a:t>collaboratives</a:t>
            </a:r>
            <a:r>
              <a:rPr lang="en-US" sz="3600" dirty="0" smtClean="0"/>
              <a:t> –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/>
              <a:t>Leadership, Educational Advancement, &amp; Diversity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Goal: 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b="1" i="1" dirty="0" smtClean="0"/>
              <a:t>Infuse diversity into work </a:t>
            </a: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b="1" i="1" dirty="0" smtClean="0"/>
              <a:t>of each collaborative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5967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2"/>
                </a:solidFill>
                <a:latin typeface="+mn-lt"/>
              </a:rPr>
              <a:t>USA – Changing Demographics</a:t>
            </a:r>
            <a:endParaRPr lang="en-US" sz="4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altLang="en-US" sz="3600" dirty="0" smtClean="0"/>
              <a:t>Diversity needs to be viewed through changing demographics of race, ethnicity, religion, and age.</a:t>
            </a:r>
          </a:p>
          <a:p>
            <a:pPr marL="114300" indent="0" eaLnBrk="1" hangingPunct="1">
              <a:buFont typeface="Arial" charset="0"/>
              <a:buNone/>
            </a:pPr>
            <a:endParaRPr lang="en-US" altLang="en-US" sz="3600" dirty="0" smtClean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888"/>
            <a:ext cx="4724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Wisconsin Action Coalition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001000" cy="5257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i="1" dirty="0" smtClean="0"/>
              <a:t>Goal: Implement IOM Future of Nursing Report</a:t>
            </a:r>
          </a:p>
          <a:p>
            <a:r>
              <a:rPr lang="en-US" sz="2800" i="1" dirty="0" smtClean="0"/>
              <a:t>Co-leads:  </a:t>
            </a:r>
            <a:endParaRPr lang="en-US" sz="2800" i="1" dirty="0"/>
          </a:p>
          <a:p>
            <a:pPr marL="777240" lvl="2" indent="0">
              <a:buNone/>
            </a:pPr>
            <a:r>
              <a:rPr lang="en-US" sz="2900" dirty="0" smtClean="0"/>
              <a:t>Wisconsin Center for Nursing</a:t>
            </a:r>
          </a:p>
          <a:p>
            <a:pPr marL="777240" lvl="2" indent="0">
              <a:buNone/>
            </a:pPr>
            <a:r>
              <a:rPr lang="en-US" sz="2900" dirty="0" smtClean="0"/>
              <a:t>Rural Wisconsin Health Cooperative</a:t>
            </a:r>
          </a:p>
          <a:p>
            <a:pPr marL="777240" lvl="2" indent="0">
              <a:buNone/>
            </a:pPr>
            <a:endParaRPr lang="en-US" sz="2800" dirty="0"/>
          </a:p>
          <a:p>
            <a:pPr marL="777240" lvl="2" indent="0">
              <a:buNone/>
            </a:pPr>
            <a:r>
              <a:rPr lang="en-US" sz="2800" dirty="0" smtClean="0"/>
              <a:t>			</a:t>
            </a:r>
          </a:p>
          <a:p>
            <a:pPr marL="777240" lvl="2" indent="0">
              <a:buNone/>
            </a:pPr>
            <a:r>
              <a:rPr lang="en-US" sz="2800" b="1" i="1" dirty="0"/>
              <a:t>	</a:t>
            </a:r>
            <a:r>
              <a:rPr lang="en-US" sz="2800" b="1" i="1" dirty="0" smtClean="0"/>
              <a:t>		</a:t>
            </a:r>
          </a:p>
          <a:p>
            <a:pPr marL="777240" lvl="2" indent="0">
              <a:buNone/>
            </a:pPr>
            <a:r>
              <a:rPr lang="en-US" sz="3000" b="1" i="1" dirty="0" smtClean="0"/>
              <a:t>In collaboration with stakeholders:</a:t>
            </a:r>
          </a:p>
          <a:p>
            <a:pPr marL="777240" lvl="2" indent="0">
              <a:buNone/>
            </a:pPr>
            <a:r>
              <a:rPr lang="en-US" sz="3000" i="1" dirty="0" smtClean="0"/>
              <a:t>Educators, practice members, business leaders, legislators,  policy-makers, consumers, etc.</a:t>
            </a:r>
            <a:endParaRPr lang="en-US" sz="3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154" y="3670885"/>
            <a:ext cx="2916380" cy="990600"/>
          </a:xfrm>
          <a:prstGeom prst="rect">
            <a:avLst/>
          </a:prstGeom>
          <a:noFill/>
        </p:spPr>
      </p:pic>
      <p:pic>
        <p:nvPicPr>
          <p:cNvPr id="6" name="Picture 2" descr="letterhead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095337" cy="10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04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935913" cy="95885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2"/>
                </a:solidFill>
                <a:latin typeface="+mn-lt"/>
              </a:rPr>
              <a:t>The Wisconsin Nursing Workforce</a:t>
            </a:r>
            <a:endParaRPr lang="en-US" sz="4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07312" cy="47244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3600" b="1" i="1" dirty="0" smtClean="0"/>
              <a:t>Why Diversity ?</a:t>
            </a:r>
            <a:endParaRPr lang="en-US" sz="3600" i="1" dirty="0" smtClean="0"/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sz="2800" dirty="0" smtClean="0"/>
              <a:t>Enhances communication</a:t>
            </a:r>
            <a:endParaRPr lang="en-US" sz="2800" dirty="0"/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sz="2800" dirty="0" smtClean="0"/>
              <a:t>Promotes patient satisfaction, compliance</a:t>
            </a:r>
            <a:endParaRPr lang="en-US" sz="2800" dirty="0"/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sz="2800" dirty="0" smtClean="0"/>
              <a:t>Improves access to care</a:t>
            </a:r>
            <a:endParaRPr lang="en-US" sz="2800" dirty="0"/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sz="2800" dirty="0" smtClean="0"/>
              <a:t>Assists in addressing disparities</a:t>
            </a:r>
            <a:endParaRPr lang="en-US" sz="2800" dirty="0"/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sz="2800" dirty="0" smtClean="0"/>
              <a:t>Provides diverse perspectives to solve complex problems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6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7C86D9A-893B-427D-B264-2671DFA71301}" type="slidenum">
              <a:rPr lang="en-US" altLang="en-US" sz="1200" smtClean="0">
                <a:solidFill>
                  <a:srgbClr val="0065A4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US" altLang="en-US" sz="1200" smtClean="0">
              <a:solidFill>
                <a:srgbClr val="0065A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46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495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cs typeface="Arial" charset="0"/>
              </a:rPr>
              <a:t>Collect, analyze, integrate &amp; utilize data to develop evidence-based strategies 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cs typeface="Arial" charset="0"/>
              </a:rPr>
              <a:t>Build partnerships across multiple &amp; diverse stakeholder groups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cs typeface="Arial" charset="0"/>
              </a:rPr>
              <a:t>Promote, target &amp; sustain diversity efforts across educational &amp; practice settings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>
                <a:cs typeface="Arial" charset="0"/>
              </a:rPr>
              <a:t>Create direct outreach approaches that engage diversity groups &amp; stakeholders</a:t>
            </a:r>
          </a:p>
        </p:txBody>
      </p:sp>
      <p:sp>
        <p:nvSpPr>
          <p:cNvPr id="33795" name="Title 4"/>
          <p:cNvSpPr>
            <a:spLocks noGrp="1"/>
          </p:cNvSpPr>
          <p:nvPr>
            <p:ph type="title"/>
          </p:nvPr>
        </p:nvSpPr>
        <p:spPr>
          <a:xfrm>
            <a:off x="304800" y="194846"/>
            <a:ext cx="8229600" cy="1446550"/>
          </a:xfrm>
        </p:spPr>
        <p:txBody>
          <a:bodyPr wrap="square" rtlCol="0">
            <a:spAutoFit/>
          </a:bodyPr>
          <a:lstStyle/>
          <a:p>
            <a:pPr marL="114300">
              <a:defRPr/>
            </a:pPr>
            <a:r>
              <a:rPr lang="en-US" sz="4400" b="1" i="1" dirty="0">
                <a:latin typeface="+mn-lt"/>
              </a:rPr>
              <a:t>Taking the LEAD for Nursing in </a:t>
            </a:r>
            <a:r>
              <a:rPr lang="en-US" sz="4400" b="1" i="1" dirty="0" smtClean="0">
                <a:latin typeface="+mn-lt"/>
              </a:rPr>
              <a:t>WI -</a:t>
            </a:r>
            <a:br>
              <a:rPr lang="en-US" sz="4400" b="1" i="1" dirty="0" smtClean="0">
                <a:latin typeface="+mn-lt"/>
              </a:rPr>
            </a:br>
            <a:r>
              <a:rPr lang="en-US" sz="4400" b="1" i="1" dirty="0" smtClean="0">
                <a:latin typeface="+mn-lt"/>
              </a:rPr>
              <a:t>Diversity</a:t>
            </a:r>
            <a:endParaRPr lang="en-US" altLang="en-US" sz="4400" b="1" i="1" dirty="0" smtClean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00800"/>
            <a:ext cx="144145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DA84D30-1B2F-43FB-BA7E-B4D4F46D3242}" type="slidenum">
              <a:rPr lang="en-US" altLang="en-US" sz="1200" smtClean="0">
                <a:solidFill>
                  <a:srgbClr val="0065A4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US" altLang="en-US" sz="1200" smtClean="0">
              <a:solidFill>
                <a:srgbClr val="0065A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dirty="0" smtClean="0">
                <a:solidFill>
                  <a:schemeClr val="tx2"/>
                </a:solidFill>
                <a:latin typeface="+mn-lt"/>
              </a:rPr>
              <a:t>Diversity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91400" cy="41910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3200" dirty="0" smtClean="0"/>
              <a:t>WCN 2012-13 Diversity Taskforce report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3200" dirty="0" smtClean="0"/>
              <a:t>Diversity conference: </a:t>
            </a:r>
            <a:r>
              <a:rPr lang="en-US" sz="3200" i="1" dirty="0" smtClean="0"/>
              <a:t>Cultivating a Diverse Nursing Workforce in Wisconsin June 2013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3200" dirty="0" smtClean="0"/>
              <a:t>Minority nursing organizations – meetings to engage in work, projects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3200" dirty="0" smtClean="0"/>
              <a:t>Wisconsin chapters - American Association Men in Nursing (AAMN)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3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>Diversity Report Recommendations</a:t>
            </a:r>
            <a:endParaRPr lang="en-US" sz="44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/>
              <a:t>Make diversity an organizational priority</a:t>
            </a:r>
          </a:p>
          <a:p>
            <a:pPr>
              <a:defRPr/>
            </a:pPr>
            <a:r>
              <a:rPr lang="en-US" sz="2600" dirty="0"/>
              <a:t>Provide support mechanisms for under-represented populations in both academic &amp; practice settings</a:t>
            </a:r>
          </a:p>
          <a:p>
            <a:pPr>
              <a:defRPr/>
            </a:pPr>
            <a:r>
              <a:rPr lang="en-US" sz="2600" dirty="0"/>
              <a:t>Train staff &amp; students to ensure higher levels of cultural competency</a:t>
            </a:r>
          </a:p>
          <a:p>
            <a:pPr>
              <a:defRPr/>
            </a:pPr>
            <a:r>
              <a:rPr lang="en-US" sz="2600" dirty="0"/>
              <a:t>Develop a standardized system for tracking diversity data in nursing programs &amp; health systems</a:t>
            </a:r>
          </a:p>
          <a:p>
            <a:pPr>
              <a:defRPr/>
            </a:pPr>
            <a:r>
              <a:rPr lang="en-US" sz="2600" dirty="0"/>
              <a:t>Join forces for a statewide initiative for scholarships for under-represented populations</a:t>
            </a:r>
          </a:p>
        </p:txBody>
      </p:sp>
    </p:spTree>
    <p:extLst>
      <p:ext uri="{BB962C8B-B14F-4D97-AF65-F5344CB8AC3E}">
        <p14:creationId xmlns:p14="http://schemas.microsoft.com/office/powerpoint/2010/main" val="2143763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chemeClr val="tx2"/>
                </a:solidFill>
                <a:latin typeface="+mn-lt"/>
              </a:rPr>
              <a:t>Diversity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543800" cy="51816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600" i="1" dirty="0" smtClean="0"/>
              <a:t>Enhancing Diversity in the Nursing Workforce </a:t>
            </a:r>
            <a:r>
              <a:rPr lang="en-US" sz="2600" dirty="0" smtClean="0"/>
              <a:t>Report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sz="2600" dirty="0" smtClean="0"/>
              <a:t>Fact Sheet, </a:t>
            </a:r>
            <a:r>
              <a:rPr lang="en-US" sz="2600" dirty="0" err="1" smtClean="0"/>
              <a:t>powerpoint</a:t>
            </a:r>
            <a:r>
              <a:rPr lang="en-US" sz="2600" dirty="0" smtClean="0"/>
              <a:t> presentations , infographic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sz="2600" dirty="0" smtClean="0"/>
              <a:t>Diverse Stellar Students </a:t>
            </a:r>
            <a:r>
              <a:rPr lang="en-US" sz="2600" dirty="0" smtClean="0">
                <a:hlinkClick r:id="rId2"/>
              </a:rPr>
              <a:t>http://www.wisconsincenterfornursing.org/student_spotlight.html</a:t>
            </a:r>
            <a:endParaRPr lang="en-US" sz="2600" dirty="0" smtClean="0"/>
          </a:p>
          <a:p>
            <a:pPr>
              <a:defRPr/>
            </a:pPr>
            <a:r>
              <a:rPr lang="en-US" sz="2600" dirty="0"/>
              <a:t>Professional Profiles </a:t>
            </a:r>
            <a:r>
              <a:rPr lang="en-US" sz="2600" dirty="0" smtClean="0"/>
              <a:t>in Diversity </a:t>
            </a:r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://www.wisconsincenterfornursing.org/wiAC-LearningCollaboratives%20-%</a:t>
            </a:r>
            <a:r>
              <a:rPr lang="en-US" sz="2600" dirty="0" smtClean="0">
                <a:hlinkClick r:id="rId3"/>
              </a:rPr>
              <a:t>20Diversity.html</a:t>
            </a:r>
            <a:r>
              <a:rPr lang="en-US" sz="2600" dirty="0" smtClean="0"/>
              <a:t> </a:t>
            </a:r>
          </a:p>
          <a:p>
            <a:pPr marL="347472" lvl="1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i="1" dirty="0" smtClean="0"/>
              <a:t>Wisconsin </a:t>
            </a:r>
            <a:r>
              <a:rPr lang="en-US" sz="2600" i="1" dirty="0"/>
              <a:t>Diversity Assessment </a:t>
            </a:r>
            <a:r>
              <a:rPr lang="en-US" sz="2600" i="1" dirty="0" smtClean="0"/>
              <a:t>Tool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sz="2600" dirty="0" smtClean="0"/>
              <a:t>Toolkit for recruitment &amp; retention of minority students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4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29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400" b="1" i="1" dirty="0" smtClean="0">
                <a:solidFill>
                  <a:srgbClr val="1F497D"/>
                </a:solidFill>
                <a:latin typeface="Calibri"/>
              </a:rPr>
              <a:t>Leadership</a:t>
            </a:r>
            <a:r>
              <a:rPr lang="en-US" sz="2800" b="1" i="1" dirty="0">
                <a:solidFill>
                  <a:srgbClr val="1F497D"/>
                </a:solidFill>
                <a:latin typeface="Calibri"/>
              </a:rPr>
              <a:t/>
            </a:r>
            <a:br>
              <a:rPr lang="en-US" sz="2800" b="1" i="1" dirty="0">
                <a:solidFill>
                  <a:srgbClr val="1F497D"/>
                </a:solidFill>
                <a:latin typeface="Calibri"/>
              </a:rPr>
            </a:br>
            <a:r>
              <a:rPr lang="en-US" sz="2800" b="1" dirty="0" smtClean="0">
                <a:solidFill>
                  <a:srgbClr val="1F497D"/>
                </a:solidFill>
                <a:latin typeface="+mn-lt"/>
              </a:rPr>
              <a:t>Barbara </a:t>
            </a:r>
            <a:r>
              <a:rPr lang="en-US" sz="2800" b="1" dirty="0">
                <a:solidFill>
                  <a:srgbClr val="1F497D"/>
                </a:solidFill>
                <a:latin typeface="+mn-lt"/>
              </a:rPr>
              <a:t>Nichols, DHL, MS, RN, FAAN</a:t>
            </a:r>
            <a:br>
              <a:rPr lang="en-US" sz="2800" b="1" dirty="0">
                <a:solidFill>
                  <a:srgbClr val="1F497D"/>
                </a:solidFill>
                <a:latin typeface="+mn-lt"/>
              </a:rPr>
            </a:br>
            <a:r>
              <a:rPr lang="en-US" sz="2800" b="1" dirty="0" smtClean="0">
                <a:solidFill>
                  <a:srgbClr val="1F497D"/>
                </a:solidFill>
                <a:latin typeface="+mn-lt"/>
              </a:rPr>
              <a:t>Project </a:t>
            </a:r>
            <a:r>
              <a:rPr lang="en-US" sz="2800" b="1" dirty="0">
                <a:solidFill>
                  <a:srgbClr val="1F497D"/>
                </a:solidFill>
                <a:latin typeface="+mn-lt"/>
              </a:rPr>
              <a:t>Coordinator</a:t>
            </a:r>
            <a:endParaRPr lang="en-US" sz="2800" b="1" i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2051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133600"/>
            <a:ext cx="2743200" cy="4114800"/>
          </a:xfrm>
        </p:spPr>
      </p:pic>
    </p:spTree>
    <p:extLst>
      <p:ext uri="{BB962C8B-B14F-4D97-AF65-F5344CB8AC3E}">
        <p14:creationId xmlns:p14="http://schemas.microsoft.com/office/powerpoint/2010/main" val="669176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1F497D"/>
                </a:solidFill>
                <a:latin typeface="+mn-lt"/>
              </a:rPr>
              <a:t>Objectives</a:t>
            </a:r>
            <a:endParaRPr lang="en-US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Overarching goal: </a:t>
            </a:r>
          </a:p>
          <a:p>
            <a:pPr marL="11430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/>
              <a:t>  </a:t>
            </a:r>
            <a:r>
              <a:rPr lang="en-US" sz="3200" dirty="0" smtClean="0"/>
              <a:t>  Increase number &amp; preparedness of nurse</a:t>
            </a:r>
          </a:p>
          <a:p>
            <a:pPr marL="11430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/>
              <a:t> </a:t>
            </a:r>
            <a:r>
              <a:rPr lang="en-US" sz="3200" dirty="0" smtClean="0"/>
              <a:t>      leaders </a:t>
            </a:r>
          </a:p>
          <a:p>
            <a:pPr marL="822960" indent="-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dirty="0" smtClean="0"/>
              <a:t>Increase RN presence on targeted boards by 10%</a:t>
            </a:r>
          </a:p>
          <a:p>
            <a:pPr marL="822960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Increase RN leadership training by 20%</a:t>
            </a:r>
          </a:p>
          <a:p>
            <a:pPr marL="822960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Enhance leadership education in pre-licensure programs</a:t>
            </a:r>
          </a:p>
          <a:p>
            <a:pPr marL="822960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Develop leadership resources, board training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86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1F497D"/>
                </a:solidFill>
                <a:latin typeface="+mn-lt"/>
              </a:rPr>
              <a:t>2013 Nursing Leadership Through Board Service Survey</a:t>
            </a:r>
            <a:endParaRPr lang="en-US" b="1" i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620000" cy="3429000"/>
          </a:xfrm>
        </p:spPr>
        <p:txBody>
          <a:bodyPr/>
          <a:lstStyle/>
          <a:p>
            <a:pPr marL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 smtClean="0"/>
              <a:t>Overview</a:t>
            </a:r>
          </a:p>
          <a:p>
            <a:pPr marL="914400" eaLnBrk="1" hangingPunct="1">
              <a:spcAft>
                <a:spcPts val="1200"/>
              </a:spcAft>
            </a:pPr>
            <a:r>
              <a:rPr lang="en-US" altLang="en-US" sz="4000" dirty="0" smtClean="0"/>
              <a:t>Synopsis of major findings</a:t>
            </a:r>
          </a:p>
          <a:p>
            <a:pPr marL="914400" eaLnBrk="1" hangingPunct="1"/>
            <a:r>
              <a:rPr lang="en-US" altLang="en-US" sz="4000" dirty="0" smtClean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333220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i="1" dirty="0" smtClean="0">
                <a:solidFill>
                  <a:schemeClr val="tx2"/>
                </a:solidFill>
                <a:latin typeface="+mn-lt"/>
              </a:rPr>
              <a:t>Overview </a:t>
            </a:r>
            <a:r>
              <a:rPr lang="en-US" sz="53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5300" b="1" i="1" dirty="0">
                <a:solidFill>
                  <a:schemeClr val="tx2"/>
                </a:solidFill>
                <a:latin typeface="+mn-lt"/>
              </a:rPr>
            </a:br>
            <a:r>
              <a:rPr lang="en-US" sz="3200" b="1" i="1" dirty="0" smtClean="0">
                <a:latin typeface="+mn-lt"/>
              </a:rPr>
              <a:t>n=866</a:t>
            </a:r>
            <a:endParaRPr lang="en-US" dirty="0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96.5% female; 3.5% male</a:t>
            </a:r>
          </a:p>
          <a:p>
            <a:pPr eaLnBrk="1" hangingPunct="1"/>
            <a:r>
              <a:rPr lang="en-US" altLang="en-US" sz="3200" dirty="0" smtClean="0"/>
              <a:t>Majority White &amp; female</a:t>
            </a:r>
          </a:p>
          <a:p>
            <a:pPr eaLnBrk="1" hangingPunct="1"/>
            <a:r>
              <a:rPr lang="en-US" altLang="en-US" sz="3200" dirty="0" smtClean="0"/>
              <a:t>Limited male &amp; ethnic representation</a:t>
            </a:r>
          </a:p>
          <a:p>
            <a:pPr eaLnBrk="1" hangingPunct="1"/>
            <a:r>
              <a:rPr lang="en-US" altLang="en-US" sz="3200" dirty="0" smtClean="0"/>
              <a:t>Majority BSN, followed by MSN</a:t>
            </a:r>
          </a:p>
          <a:p>
            <a:pPr eaLnBrk="1" hangingPunct="1"/>
            <a:r>
              <a:rPr lang="en-US" altLang="en-US" sz="3200" dirty="0" smtClean="0"/>
              <a:t>Greatest board service on community boards, followed by professional nursing organizations at state level</a:t>
            </a:r>
          </a:p>
        </p:txBody>
      </p:sp>
    </p:spTree>
    <p:extLst>
      <p:ext uri="{BB962C8B-B14F-4D97-AF65-F5344CB8AC3E}">
        <p14:creationId xmlns:p14="http://schemas.microsoft.com/office/powerpoint/2010/main" val="1272160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2"/>
                </a:solidFill>
                <a:latin typeface="+mn-lt"/>
              </a:rPr>
              <a:t>Overview, continued</a:t>
            </a:r>
            <a:endParaRPr lang="en-US" sz="4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51054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Synopsis: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41% serving on one board; 25% serving on 2 boards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Qualifications: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Significant expertise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Met statutory or bylaw requirements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Strong decision-making ability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Strategic thinking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35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200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National Level Leadership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Robert Wood Johnson Foundation®</a:t>
            </a:r>
          </a:p>
          <a:p>
            <a:pPr lvl="2"/>
            <a:r>
              <a:rPr lang="en-US" sz="2500" i="1" dirty="0" smtClean="0"/>
              <a:t>State Implementation Program Grants (SIP)</a:t>
            </a:r>
          </a:p>
          <a:p>
            <a:r>
              <a:rPr lang="en-US" sz="2900" dirty="0" smtClean="0"/>
              <a:t>Center to Champion Nursing in America</a:t>
            </a:r>
          </a:p>
          <a:p>
            <a:r>
              <a:rPr lang="en-US" sz="2900" dirty="0" smtClean="0"/>
              <a:t>AARP</a:t>
            </a:r>
          </a:p>
          <a:p>
            <a:pPr marL="114300" indent="0">
              <a:buNone/>
            </a:pPr>
            <a:endParaRPr lang="en-US" sz="2900" dirty="0" smtClean="0">
              <a:hlinkClick r:id="rId2"/>
            </a:endParaRPr>
          </a:p>
          <a:p>
            <a:pPr marL="114300" indent="0">
              <a:buNone/>
            </a:pPr>
            <a:endParaRPr lang="en-US" sz="2900" dirty="0">
              <a:hlinkClick r:id="rId2"/>
            </a:endParaRPr>
          </a:p>
          <a:p>
            <a:pPr marL="114300" indent="0">
              <a:buNone/>
            </a:pPr>
            <a:endParaRPr lang="en-US" sz="2900" dirty="0" smtClean="0">
              <a:hlinkClick r:id="rId2"/>
            </a:endParaRPr>
          </a:p>
          <a:p>
            <a:pPr marL="114300" indent="0" algn="ctr">
              <a:buNone/>
            </a:pPr>
            <a:endParaRPr lang="en-US" sz="2900" dirty="0" smtClean="0">
              <a:hlinkClick r:id="rId2"/>
            </a:endParaRPr>
          </a:p>
          <a:p>
            <a:pPr marL="114300" indent="0" algn="ctr">
              <a:buNone/>
            </a:pPr>
            <a:r>
              <a:rPr lang="en-US" sz="2900" dirty="0" smtClean="0">
                <a:hlinkClick r:id="rId2"/>
              </a:rPr>
              <a:t>www.campaignfornursing.org</a:t>
            </a:r>
            <a:r>
              <a:rPr lang="en-US" sz="2900" dirty="0" smtClean="0"/>
              <a:t> </a:t>
            </a:r>
            <a:endParaRPr lang="en-US" sz="2900" dirty="0"/>
          </a:p>
        </p:txBody>
      </p:sp>
      <p:pic>
        <p:nvPicPr>
          <p:cNvPr id="4" name="Picture 3" descr="WCN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708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285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rgbClr val="1F497D"/>
                </a:solidFill>
                <a:latin typeface="+mn-lt"/>
              </a:rPr>
              <a:t>Overview, continued</a:t>
            </a:r>
            <a:endParaRPr lang="en-US" altLang="en-US" sz="44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2862"/>
            <a:ext cx="76200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Most helpful assistance for board service: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Formalized board training, identification of organization boards, mentorship, review of parliamentary procedure, review of major healthcare trends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Clr>
                <a:srgbClr val="4F81BD"/>
              </a:buClr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Underrepresentation on health system &amp; insurance boards</a:t>
            </a:r>
            <a:endParaRPr lang="en-US" sz="3200" dirty="0">
              <a:solidFill>
                <a:prstClr val="black"/>
              </a:solidFill>
            </a:endParaRPr>
          </a:p>
          <a:p>
            <a:pPr marL="411163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033740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rgbClr val="1F497D"/>
                </a:solidFill>
                <a:latin typeface="+mn-lt"/>
              </a:rPr>
              <a:t>Targeted Boards Surveys</a:t>
            </a:r>
            <a:endParaRPr lang="en-US" altLang="en-US" sz="4400" dirty="0" smtClean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3200" dirty="0" smtClean="0"/>
              <a:t>Targeted Board Survey sent to Deans of Schools of Nursing, CNOs, FQHCs, non-profits.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 dirty="0" smtClean="0"/>
              <a:t>Results the same as Nurses on Boards Survey</a:t>
            </a:r>
          </a:p>
        </p:txBody>
      </p:sp>
    </p:spTree>
    <p:extLst>
      <p:ext uri="{BB962C8B-B14F-4D97-AF65-F5344CB8AC3E}">
        <p14:creationId xmlns:p14="http://schemas.microsoft.com/office/powerpoint/2010/main" val="3739682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tx2"/>
                </a:solidFill>
                <a:latin typeface="+mn-lt"/>
              </a:rPr>
              <a:t>Leadership Through Board Service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14300" indent="0">
              <a:buNone/>
              <a:defRPr/>
            </a:pPr>
            <a:r>
              <a:rPr lang="en-US" sz="3200" dirty="0" smtClean="0"/>
              <a:t>Recommendations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Establish a central repository of board opportunities</a:t>
            </a:r>
          </a:p>
          <a:p>
            <a:pPr>
              <a:defRPr/>
            </a:pPr>
            <a:r>
              <a:rPr lang="en-US" sz="3200" dirty="0"/>
              <a:t>Include board skills in structured education programs</a:t>
            </a:r>
          </a:p>
          <a:p>
            <a:pPr>
              <a:defRPr/>
            </a:pPr>
            <a:r>
              <a:rPr lang="en-US" sz="3200" dirty="0"/>
              <a:t>Establish and disseminate board composition and opportunities to </a:t>
            </a:r>
            <a:r>
              <a:rPr lang="en-US" sz="3200" dirty="0" smtClean="0"/>
              <a:t>nurses</a:t>
            </a:r>
          </a:p>
          <a:p>
            <a:pPr>
              <a:defRPr/>
            </a:pPr>
            <a:r>
              <a:rPr lang="en-US" sz="3200" dirty="0" smtClean="0"/>
              <a:t>Establish formal board mentorship programs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Add board leadership curricula in UG and Grad programs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8921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Environmental Scan </a:t>
            </a:r>
            <a:br>
              <a:rPr lang="en-US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4 Leadership Initiatives</a:t>
            </a:r>
            <a:endParaRPr lang="en-US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dirty="0" smtClean="0"/>
              <a:t>WONE </a:t>
            </a:r>
            <a:r>
              <a:rPr lang="en-US" altLang="en-US" sz="3400" i="1" dirty="0" smtClean="0"/>
              <a:t>Nurse Leadership Academy</a:t>
            </a:r>
          </a:p>
          <a:p>
            <a:pPr eaLnBrk="1" hangingPunct="1"/>
            <a:r>
              <a:rPr lang="en-US" altLang="en-US" sz="3400" dirty="0" smtClean="0"/>
              <a:t>UW Madison Clinical Leadership Institute</a:t>
            </a:r>
          </a:p>
          <a:p>
            <a:pPr eaLnBrk="1" hangingPunct="1"/>
            <a:r>
              <a:rPr lang="en-US" altLang="en-US" sz="3400" dirty="0" smtClean="0"/>
              <a:t>WI Department of Corrections Leadership Training</a:t>
            </a:r>
          </a:p>
          <a:p>
            <a:pPr eaLnBrk="1" hangingPunct="1"/>
            <a:r>
              <a:rPr lang="en-US" altLang="en-US" sz="3400" dirty="0" smtClean="0"/>
              <a:t>Rural WI Health Cooperative Leadership Training</a:t>
            </a:r>
          </a:p>
        </p:txBody>
      </p:sp>
    </p:spTree>
    <p:extLst>
      <p:ext uri="{BB962C8B-B14F-4D97-AF65-F5344CB8AC3E}">
        <p14:creationId xmlns:p14="http://schemas.microsoft.com/office/powerpoint/2010/main" val="1292242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tx2"/>
                </a:solidFill>
                <a:latin typeface="+mn-lt"/>
              </a:rPr>
              <a:t>Environmental Scan </a:t>
            </a:r>
            <a:r>
              <a:rPr lang="en-US" sz="4400" b="1" i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4400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sz="4400" b="1" i="1" dirty="0" smtClean="0">
                <a:solidFill>
                  <a:schemeClr val="tx2"/>
                </a:solidFill>
                <a:latin typeface="+mn-lt"/>
              </a:rPr>
              <a:t>4 </a:t>
            </a:r>
            <a:r>
              <a:rPr lang="en-US" sz="4400" b="1" i="1" dirty="0">
                <a:solidFill>
                  <a:schemeClr val="tx2"/>
                </a:solidFill>
                <a:latin typeface="+mn-lt"/>
              </a:rPr>
              <a:t>Leadership Initiatives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 rtlCol="0">
            <a:normAutofit/>
          </a:bodyPr>
          <a:lstStyle/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 smtClean="0"/>
              <a:t>Eligibility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 smtClean="0"/>
              <a:t>Number of participants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 smtClean="0"/>
              <a:t>Diversity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 smtClean="0"/>
              <a:t>Length of program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 smtClean="0"/>
              <a:t>Courses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 smtClean="0"/>
              <a:t>Times offered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86395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2"/>
                </a:solidFill>
                <a:latin typeface="+mn-lt"/>
              </a:rPr>
              <a:t>Enhance Leadership Education</a:t>
            </a:r>
            <a:endParaRPr lang="en-US" sz="4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914400" eaLnBrk="1" hangingPunct="1"/>
            <a:r>
              <a:rPr lang="en-US" altLang="en-US" sz="3600" dirty="0" smtClean="0"/>
              <a:t>Curricular Review process</a:t>
            </a:r>
          </a:p>
          <a:p>
            <a:pPr marL="914400" eaLnBrk="1" hangingPunct="1"/>
            <a:r>
              <a:rPr lang="en-US" altLang="en-US" sz="3600" dirty="0" smtClean="0"/>
              <a:t>Leadership course objectives</a:t>
            </a:r>
          </a:p>
          <a:p>
            <a:pPr marL="914400" eaLnBrk="1" hangingPunct="1"/>
            <a:r>
              <a:rPr lang="en-US" altLang="en-US" sz="3600" dirty="0" smtClean="0"/>
              <a:t>Pre-licensure programs</a:t>
            </a:r>
          </a:p>
          <a:p>
            <a:pPr marL="914400" eaLnBrk="1" hangingPunct="1"/>
            <a:r>
              <a:rPr lang="en-US" altLang="en-US" sz="3600" dirty="0" smtClean="0"/>
              <a:t>Convenience sample included private/public schools, BSN/ADN programs</a:t>
            </a:r>
          </a:p>
        </p:txBody>
      </p:sp>
    </p:spTree>
    <p:extLst>
      <p:ext uri="{BB962C8B-B14F-4D97-AF65-F5344CB8AC3E}">
        <p14:creationId xmlns:p14="http://schemas.microsoft.com/office/powerpoint/2010/main" val="1564957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chemeClr val="tx2"/>
                </a:solidFill>
                <a:latin typeface="+mn-lt"/>
              </a:rPr>
              <a:t>Enhance Leadership </a:t>
            </a:r>
            <a:r>
              <a:rPr lang="en-US" altLang="en-US" sz="4400" b="1" i="1" dirty="0" smtClean="0">
                <a:solidFill>
                  <a:schemeClr val="tx2"/>
                </a:solidFill>
                <a:latin typeface="+mn-lt"/>
              </a:rPr>
              <a:t>Education</a:t>
            </a:r>
            <a:endParaRPr lang="en-US" altLang="en-US" sz="4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400" dirty="0" smtClean="0"/>
              <a:t>Key factors identified: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Common themes &amp; objectives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Key learning exemplars &amp; promising practices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Limitations &amp; gaps identified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40533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chemeClr val="tx2"/>
                </a:solidFill>
                <a:latin typeface="+mn-lt"/>
              </a:rPr>
              <a:t>Enhance Leadership Education</a:t>
            </a:r>
            <a:endParaRPr lang="en-US" altLang="en-US" sz="4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400" b="1" dirty="0" smtClean="0"/>
              <a:t>Recommendations: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Widely disseminate findings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Integrate leadership concepts across curriculum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Recognize content as evolving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Ongoing communication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Focus on active learning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4420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chemeClr val="tx2"/>
                </a:solidFill>
                <a:latin typeface="+mn-lt"/>
              </a:rPr>
              <a:t>Enhance Leadership Education</a:t>
            </a:r>
            <a:endParaRPr lang="en-US" altLang="en-US" sz="4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400" b="1" dirty="0" smtClean="0"/>
              <a:t>Recommendations</a:t>
            </a:r>
            <a:r>
              <a:rPr lang="en-US" sz="3400" dirty="0" smtClean="0"/>
              <a:t> (continued)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Establish systematic collaboration for a gap analysis for BSN-completion programs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Establish education group forums across schools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Continue leadership development beyond formal academic program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23724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Leadership Resources </a:t>
            </a:r>
            <a:endParaRPr lang="en-US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 rtlCol="0">
            <a:normAutofit fontScale="925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Reports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i="1" dirty="0" smtClean="0"/>
              <a:t>Nursing Leadership Through Board Service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i="1" dirty="0" smtClean="0"/>
              <a:t>Review &amp; Analysis of Leadership Curricula in WI Undergraduate Nursing Programs</a:t>
            </a:r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i="1" dirty="0" smtClean="0"/>
              <a:t>Leadership Toolkit </a:t>
            </a:r>
            <a:r>
              <a:rPr lang="en-US" sz="3200" dirty="0" smtClean="0"/>
              <a:t>to include resources for nurse board service</a:t>
            </a:r>
          </a:p>
          <a:p>
            <a:pPr marL="685800" indent="0" eaLnBrk="1" fontAlgn="auto" hangingPunct="1">
              <a:spcAft>
                <a:spcPts val="0"/>
              </a:spcAft>
              <a:buNone/>
              <a:defRPr/>
            </a:pPr>
            <a:endParaRPr lang="en-US" sz="3200" dirty="0"/>
          </a:p>
          <a:p>
            <a:pPr marL="68580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i="1" dirty="0" smtClean="0"/>
              <a:t>Nurses on Boards </a:t>
            </a:r>
            <a:r>
              <a:rPr lang="en-US" sz="3200" b="1" dirty="0" smtClean="0"/>
              <a:t>trainings (4) summer, 2014 – 100+ participants</a:t>
            </a:r>
            <a:endParaRPr lang="en-US" sz="3200" b="1" dirty="0"/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4769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Keynote Address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800" dirty="0" smtClean="0"/>
          </a:p>
          <a:p>
            <a:pPr marL="114300" indent="0" algn="ctr">
              <a:buNone/>
            </a:pPr>
            <a:r>
              <a:rPr lang="en-US" sz="2800" dirty="0" smtClean="0"/>
              <a:t>Sam Wilson, State Director</a:t>
            </a:r>
          </a:p>
          <a:p>
            <a:pPr marL="114300" indent="0" algn="ctr">
              <a:buNone/>
            </a:pPr>
            <a:r>
              <a:rPr lang="en-US" sz="2800" dirty="0" smtClean="0"/>
              <a:t>AARP Wisconsin</a:t>
            </a:r>
          </a:p>
          <a:p>
            <a:pPr marL="114300" indent="0" algn="ctr">
              <a:buNone/>
            </a:pPr>
            <a:endParaRPr lang="en-US" sz="2800" dirty="0"/>
          </a:p>
          <a:p>
            <a:pPr marL="114300" indent="0" algn="ctr">
              <a:buNone/>
            </a:pPr>
            <a:r>
              <a:rPr lang="en-US" sz="3000" b="1" i="1" dirty="0"/>
              <a:t>The </a:t>
            </a:r>
            <a:r>
              <a:rPr lang="en-US" sz="3000" b="1" i="1" dirty="0" smtClean="0"/>
              <a:t>AARP &amp; Future </a:t>
            </a:r>
            <a:r>
              <a:rPr lang="en-US" sz="3000" b="1" i="1" dirty="0"/>
              <a:t>of </a:t>
            </a:r>
            <a:r>
              <a:rPr lang="en-US" sz="3000" b="1" i="1" dirty="0" smtClean="0"/>
              <a:t>Nursing™ </a:t>
            </a:r>
            <a:r>
              <a:rPr lang="en-US" sz="3000" b="1" i="1" dirty="0"/>
              <a:t>Connection: </a:t>
            </a:r>
            <a:endParaRPr lang="en-US" sz="3000" b="1" i="1" dirty="0" smtClean="0"/>
          </a:p>
          <a:p>
            <a:pPr marL="114300" indent="0" algn="ctr">
              <a:buNone/>
            </a:pPr>
            <a:r>
              <a:rPr lang="en-US" sz="3000" b="1" i="1" dirty="0" smtClean="0"/>
              <a:t>State </a:t>
            </a:r>
            <a:r>
              <a:rPr lang="en-US" sz="3000" b="1" i="1" dirty="0"/>
              <a:t>&amp; </a:t>
            </a:r>
            <a:r>
              <a:rPr lang="en-US" sz="3000" b="1" i="1" dirty="0" smtClean="0"/>
              <a:t>National </a:t>
            </a:r>
            <a:r>
              <a:rPr lang="en-US" sz="3000" b="1" i="1" dirty="0"/>
              <a:t>Picture </a:t>
            </a:r>
            <a:endParaRPr lang="en-US" sz="3000" dirty="0"/>
          </a:p>
        </p:txBody>
      </p:sp>
      <p:pic>
        <p:nvPicPr>
          <p:cNvPr id="3074" name="Picture 2" descr="C:\Users\User\Pictures\logo-aarp-rp.imgcache.rev196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332232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65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543800" cy="688975"/>
          </a:xfrm>
        </p:spPr>
        <p:txBody>
          <a:bodyPr/>
          <a:lstStyle/>
          <a:p>
            <a:pPr algn="ctr"/>
            <a:r>
              <a:rPr lang="en-US" sz="4400" b="1" i="1" dirty="0" smtClean="0">
                <a:latin typeface="+mn-lt"/>
              </a:rPr>
              <a:t>Educational Advancement</a:t>
            </a:r>
            <a:endParaRPr lang="en-US" sz="4400" b="1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3914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Stephanie Stewart, PhD RN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Project Coordinator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nursing\AppData\Local\Microsoft\Windows\Temporary Internet Files\Content.IE5\EOLCT3UG\c2adcompressed_fisk_gradu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69" y="2819400"/>
            <a:ext cx="372182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Objectives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 Midsize Pilot for Academic Progression</a:t>
            </a:r>
          </a:p>
          <a:p>
            <a:r>
              <a:rPr lang="en-US" sz="2800" dirty="0" smtClean="0"/>
              <a:t>Introduce Rural Pilot for Academic Progression</a:t>
            </a:r>
          </a:p>
          <a:p>
            <a:r>
              <a:rPr lang="en-US" sz="2800" dirty="0" smtClean="0"/>
              <a:t>Highlights from 2011, 2012 &amp; 2013 Education survey</a:t>
            </a:r>
          </a:p>
          <a:p>
            <a:r>
              <a:rPr lang="en-US" sz="2800" dirty="0" smtClean="0"/>
              <a:t>Highlights from Survey of Wisconsin </a:t>
            </a:r>
            <a:r>
              <a:rPr lang="en-US" sz="2800" dirty="0" err="1" smtClean="0"/>
              <a:t>CNO’s</a:t>
            </a:r>
            <a:endParaRPr lang="en-US" sz="2800" dirty="0" smtClean="0"/>
          </a:p>
          <a:p>
            <a:r>
              <a:rPr lang="en-US" sz="2800" dirty="0" smtClean="0"/>
              <a:t>Infographic for RN to BSN Completion in Wisconsin</a:t>
            </a:r>
          </a:p>
          <a:p>
            <a:r>
              <a:rPr lang="en-US" sz="2800" dirty="0" smtClean="0"/>
              <a:t>Thank you to collaborative, committee members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838200"/>
          </a:xfrm>
        </p:spPr>
        <p:txBody>
          <a:bodyPr/>
          <a:lstStyle/>
          <a:p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>BSN Completion – Midsize Pilot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545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Bellin</a:t>
            </a:r>
            <a:r>
              <a:rPr lang="en-US" sz="2800" dirty="0" smtClean="0"/>
              <a:t> Health &amp; </a:t>
            </a:r>
            <a:r>
              <a:rPr lang="en-US" sz="2800" dirty="0" err="1" smtClean="0"/>
              <a:t>Bellin</a:t>
            </a:r>
            <a:r>
              <a:rPr lang="en-US" sz="2800" dirty="0" smtClean="0"/>
              <a:t> College</a:t>
            </a:r>
          </a:p>
          <a:p>
            <a:r>
              <a:rPr lang="en-US" sz="2800" dirty="0" smtClean="0"/>
              <a:t>Laura </a:t>
            </a:r>
            <a:r>
              <a:rPr lang="en-US" sz="2800" dirty="0" err="1" smtClean="0"/>
              <a:t>Heib</a:t>
            </a:r>
            <a:r>
              <a:rPr lang="en-US" sz="2800" dirty="0" smtClean="0"/>
              <a:t>, CNO </a:t>
            </a:r>
            <a:r>
              <a:rPr lang="en-US" sz="2800" dirty="0" err="1" smtClean="0"/>
              <a:t>Bellin</a:t>
            </a:r>
            <a:r>
              <a:rPr lang="en-US" sz="2800" dirty="0" smtClean="0"/>
              <a:t> Health committed to 80% BSN by 2020</a:t>
            </a:r>
          </a:p>
          <a:p>
            <a:r>
              <a:rPr lang="en-US" sz="2800" dirty="0" smtClean="0"/>
              <a:t>Discussions with CEO and CFO</a:t>
            </a:r>
          </a:p>
          <a:p>
            <a:r>
              <a:rPr lang="en-US" sz="2800" dirty="0" smtClean="0"/>
              <a:t>Collected baseline information</a:t>
            </a:r>
          </a:p>
          <a:p>
            <a:r>
              <a:rPr lang="en-US" sz="2800" dirty="0" smtClean="0"/>
              <a:t>Survey nurses at </a:t>
            </a:r>
            <a:r>
              <a:rPr lang="en-US" sz="2800" dirty="0" err="1" smtClean="0"/>
              <a:t>Bellin</a:t>
            </a:r>
            <a:r>
              <a:rPr lang="en-US" sz="2800" dirty="0" smtClean="0"/>
              <a:t> Health</a:t>
            </a:r>
          </a:p>
          <a:p>
            <a:r>
              <a:rPr lang="en-US" sz="2800" dirty="0" smtClean="0"/>
              <a:t>54% BSN or higher (&gt; 900 nurses)</a:t>
            </a:r>
          </a:p>
          <a:p>
            <a:r>
              <a:rPr lang="en-US" sz="2800" dirty="0" smtClean="0"/>
              <a:t>39% return rate from diploma &amp; ADN nurses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490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BSN Completion – </a:t>
            </a:r>
            <a:r>
              <a:rPr lang="en-US" sz="4400" b="1" dirty="0" smtClean="0">
                <a:latin typeface="+mn-lt"/>
              </a:rPr>
              <a:t>Midsize Pilot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Review of literature &amp; nursing accreditation standards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600" dirty="0" smtClean="0"/>
              <a:t>Program decisions: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120 </a:t>
            </a:r>
            <a:r>
              <a:rPr lang="en-US" sz="2600" dirty="0"/>
              <a:t>credits: 64 nursing credits </a:t>
            </a:r>
            <a:r>
              <a:rPr lang="en-US" sz="2600" dirty="0" smtClean="0"/>
              <a:t>&amp; </a:t>
            </a:r>
            <a:r>
              <a:rPr lang="en-US" sz="2600" dirty="0"/>
              <a:t>56 general education </a:t>
            </a:r>
            <a:r>
              <a:rPr lang="en-US" sz="2600" dirty="0" smtClean="0"/>
              <a:t>credits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70 </a:t>
            </a:r>
            <a:r>
              <a:rPr lang="en-US" sz="2600" dirty="0"/>
              <a:t>credits </a:t>
            </a:r>
            <a:r>
              <a:rPr lang="en-US" sz="2600" dirty="0" smtClean="0"/>
              <a:t>accepted </a:t>
            </a:r>
            <a:r>
              <a:rPr lang="en-US" sz="2600" dirty="0"/>
              <a:t>via transfer for </a:t>
            </a:r>
            <a:r>
              <a:rPr lang="en-US" sz="2600" dirty="0" smtClean="0"/>
              <a:t>ADN or Diploma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34 nursing, 36 general education</a:t>
            </a:r>
          </a:p>
        </p:txBody>
      </p:sp>
    </p:spTree>
    <p:extLst>
      <p:ext uri="{BB962C8B-B14F-4D97-AF65-F5344CB8AC3E}">
        <p14:creationId xmlns:p14="http://schemas.microsoft.com/office/powerpoint/2010/main" val="16438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BSN Completion- Midsize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-342900">
              <a:lnSpc>
                <a:spcPct val="170000"/>
              </a:lnSpc>
              <a:buClr>
                <a:schemeClr val="tx2"/>
              </a:buClr>
            </a:pPr>
            <a:r>
              <a:rPr lang="en-US" dirty="0">
                <a:solidFill>
                  <a:prstClr val="black"/>
                </a:solidFill>
              </a:rPr>
              <a:t>30 </a:t>
            </a:r>
            <a:r>
              <a:rPr lang="en-US" dirty="0" err="1">
                <a:solidFill>
                  <a:prstClr val="black"/>
                </a:solidFill>
              </a:rPr>
              <a:t>Bellin</a:t>
            </a:r>
            <a:r>
              <a:rPr lang="en-US" dirty="0">
                <a:solidFill>
                  <a:prstClr val="black"/>
                </a:solidFill>
              </a:rPr>
              <a:t> College credits are required for residency.</a:t>
            </a:r>
          </a:p>
          <a:p>
            <a:pPr lvl="0" indent="-342900">
              <a:lnSpc>
                <a:spcPct val="170000"/>
              </a:lnSpc>
              <a:buClr>
                <a:schemeClr val="tx2"/>
              </a:buClr>
            </a:pPr>
            <a:r>
              <a:rPr lang="en-US" dirty="0">
                <a:solidFill>
                  <a:prstClr val="black"/>
                </a:solidFill>
              </a:rPr>
              <a:t>10 general education credits are required:</a:t>
            </a:r>
          </a:p>
          <a:p>
            <a:pPr marL="0" lvl="0" indent="0">
              <a:lnSpc>
                <a:spcPct val="170000"/>
              </a:lnSpc>
              <a:buClr>
                <a:schemeClr val="tx2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4 cr. Statistics course</a:t>
            </a:r>
          </a:p>
          <a:p>
            <a:pPr marL="0" lvl="0" indent="0">
              <a:lnSpc>
                <a:spcPct val="170000"/>
              </a:lnSpc>
              <a:buClr>
                <a:schemeClr val="tx2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3 cr. Diversity course</a:t>
            </a:r>
          </a:p>
          <a:p>
            <a:pPr marL="0" lvl="0" indent="0">
              <a:lnSpc>
                <a:spcPct val="170000"/>
              </a:lnSpc>
              <a:buClr>
                <a:schemeClr val="tx2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3 cr. Ethics course</a:t>
            </a:r>
          </a:p>
          <a:p>
            <a:pPr marL="0" lvl="0" indent="0">
              <a:lnSpc>
                <a:spcPct val="170000"/>
              </a:lnSpc>
              <a:buClr>
                <a:schemeClr val="tx2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1 cr. Expository Writing course</a:t>
            </a:r>
          </a:p>
          <a:p>
            <a:pPr lvl="0" indent="-342900">
              <a:lnSpc>
                <a:spcPct val="170000"/>
              </a:lnSpc>
              <a:buClr>
                <a:schemeClr val="tx2"/>
              </a:buClr>
            </a:pPr>
            <a:r>
              <a:rPr lang="en-US" dirty="0">
                <a:solidFill>
                  <a:prstClr val="black"/>
                </a:solidFill>
              </a:rPr>
              <a:t>Remaining general education credits made up of humanities, social sciences &amp; general courses</a:t>
            </a:r>
          </a:p>
        </p:txBody>
      </p:sp>
    </p:spTree>
    <p:extLst>
      <p:ext uri="{BB962C8B-B14F-4D97-AF65-F5344CB8AC3E}">
        <p14:creationId xmlns:p14="http://schemas.microsoft.com/office/powerpoint/2010/main" val="2596452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BSN Completion- Midsize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General education requirements from previous bachelor’s degree accepted</a:t>
            </a:r>
          </a:p>
          <a:p>
            <a:pPr lvl="0" indent="-342900"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Courses taught over 8 week sessions </a:t>
            </a:r>
          </a:p>
          <a:p>
            <a:pPr lvl="0" indent="-342900"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Community clinical capstone – full semester </a:t>
            </a:r>
          </a:p>
          <a:p>
            <a:pPr lvl="0" indent="-342900"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Writing emphasis throughout the curriculum</a:t>
            </a:r>
          </a:p>
          <a:p>
            <a:pPr lvl="0" indent="-342900"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Curriculum plan designed to be practice-oriented</a:t>
            </a:r>
          </a:p>
          <a:p>
            <a:pPr lvl="0" indent="-342900"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Practice/Education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95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BSN Completion - Rural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Black River Falls Hospital &amp; UW Eau Claire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Spring 2014 Readiness Survey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Shared results with nurses May 2014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Working with UW Eau Claire to encourage nurses to return for BSN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Presentation this afternoon by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7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spc="0" dirty="0">
                <a:solidFill>
                  <a:srgbClr val="1F497D"/>
                </a:solidFill>
                <a:latin typeface="Calibri"/>
              </a:rPr>
              <a:t>2013 Wisconsin Nurse Education &amp; Nurse Faculty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91% response rate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39 out of 43 Nursing Programs completed the survey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Thank you to Barb </a:t>
            </a:r>
            <a:r>
              <a:rPr lang="en-US" sz="3200" dirty="0" err="1">
                <a:solidFill>
                  <a:prstClr val="black"/>
                </a:solidFill>
              </a:rPr>
              <a:t>Pinekenstein</a:t>
            </a:r>
            <a:r>
              <a:rPr lang="en-US" sz="3200" dirty="0">
                <a:solidFill>
                  <a:prstClr val="black"/>
                </a:solidFill>
              </a:rPr>
              <a:t> &amp; Brent </a:t>
            </a:r>
            <a:r>
              <a:rPr lang="en-US" sz="3200" dirty="0" err="1">
                <a:solidFill>
                  <a:prstClr val="black"/>
                </a:solidFill>
              </a:rPr>
              <a:t>MacWilliams</a:t>
            </a:r>
            <a:r>
              <a:rPr lang="en-US" sz="3200" dirty="0">
                <a:solidFill>
                  <a:prstClr val="black"/>
                </a:solidFill>
              </a:rPr>
              <a:t> co-investigators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338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Accreditation Status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9" y="1600200"/>
            <a:ext cx="669436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202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Program Capacity Pre-licensure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6188"/>
            <a:ext cx="7239000" cy="55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3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Wisconsin Update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945"/>
            <a:ext cx="7848600" cy="46482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 smtClean="0"/>
              <a:t>Judith Hansen, Executive Director </a:t>
            </a:r>
          </a:p>
          <a:p>
            <a:pPr marL="114300" indent="0" algn="ctr">
              <a:buNone/>
            </a:pPr>
            <a:r>
              <a:rPr lang="en-US" sz="2800" dirty="0" smtClean="0"/>
              <a:t>Wisconsin Center for Nursing</a:t>
            </a:r>
          </a:p>
          <a:p>
            <a:pPr marL="114300" indent="0" algn="ctr">
              <a:buNone/>
            </a:pPr>
            <a:endParaRPr lang="en-US" sz="2900" dirty="0"/>
          </a:p>
          <a:p>
            <a:pPr marL="114300" indent="0" algn="ctr">
              <a:buNone/>
            </a:pPr>
            <a:r>
              <a:rPr lang="en-US" sz="2900" b="1" i="1" dirty="0"/>
              <a:t>Implementing the IOM Future of Nursing Report: Progress in Wisconsin </a:t>
            </a:r>
            <a:endParaRPr lang="en-US" sz="2900" dirty="0"/>
          </a:p>
          <a:p>
            <a:pPr marL="114300" indent="0" algn="ctr">
              <a:buNone/>
            </a:pPr>
            <a:endParaRPr lang="en-US" sz="2800" dirty="0" smtClean="0"/>
          </a:p>
          <a:p>
            <a:pPr marL="114300" indent="0" algn="ctr">
              <a:buNone/>
            </a:pPr>
            <a:endParaRPr lang="en-US" sz="2800" dirty="0"/>
          </a:p>
          <a:p>
            <a:pPr marL="114300" indent="0" algn="ctr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05400"/>
            <a:ext cx="3373868" cy="13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6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RN to BSN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37601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42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PhD/DNP Enrollment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620000" cy="360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639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pc="0" dirty="0" smtClean="0">
                <a:solidFill>
                  <a:srgbClr val="1F497D"/>
                </a:solidFill>
                <a:latin typeface="Calibri"/>
              </a:rPr>
              <a:t/>
            </a:r>
            <a:br>
              <a:rPr lang="en-US" sz="3600" b="1" spc="0" dirty="0" smtClean="0">
                <a:solidFill>
                  <a:srgbClr val="1F497D"/>
                </a:solidFill>
                <a:latin typeface="Calibri"/>
              </a:rPr>
            </a:br>
            <a:r>
              <a:rPr lang="en-US" sz="3600" b="1" spc="0" dirty="0" smtClean="0">
                <a:solidFill>
                  <a:srgbClr val="1F497D"/>
                </a:solidFill>
                <a:latin typeface="Calibri"/>
              </a:rPr>
              <a:t>Number </a:t>
            </a:r>
            <a:r>
              <a:rPr lang="en-US" sz="3600" b="1" spc="0" dirty="0">
                <a:solidFill>
                  <a:srgbClr val="1F497D"/>
                </a:solidFill>
                <a:latin typeface="Calibri"/>
              </a:rPr>
              <a:t>of Graduates from </a:t>
            </a:r>
            <a:br>
              <a:rPr lang="en-US" sz="3600" b="1" spc="0" dirty="0">
                <a:solidFill>
                  <a:srgbClr val="1F497D"/>
                </a:solidFill>
                <a:latin typeface="Calibri"/>
              </a:rPr>
            </a:br>
            <a:r>
              <a:rPr lang="en-US" sz="3600" b="1" spc="0" dirty="0">
                <a:solidFill>
                  <a:srgbClr val="1F497D"/>
                </a:solidFill>
                <a:latin typeface="Calibri"/>
              </a:rPr>
              <a:t>Pre-licensure Programs</a:t>
            </a:r>
            <a:br>
              <a:rPr lang="en-US" sz="3600" b="1" spc="0" dirty="0">
                <a:solidFill>
                  <a:srgbClr val="1F497D"/>
                </a:solidFill>
                <a:latin typeface="Calibri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1629"/>
            <a:ext cx="3657600" cy="40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81961"/>
            <a:ext cx="3657600" cy="409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633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pc="0" dirty="0">
                <a:solidFill>
                  <a:prstClr val="black"/>
                </a:solidFill>
                <a:latin typeface="Calibri"/>
              </a:rPr>
              <a:t>Factors Limiting Pre-licensure Student Admissions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495800" cy="50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28511"/>
            <a:ext cx="4038600" cy="524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624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Gender of Nursing Students </a:t>
            </a:r>
            <a:r>
              <a:rPr lang="en-US" sz="4400" b="1" spc="0" dirty="0" smtClean="0">
                <a:solidFill>
                  <a:srgbClr val="1F497D"/>
                </a:solidFill>
                <a:latin typeface="Calibri"/>
              </a:rPr>
              <a:t>2013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4" y="1600200"/>
            <a:ext cx="776120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28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2" y="381000"/>
            <a:ext cx="738049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5225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/>
          </a:bodyPr>
          <a:lstStyle/>
          <a:p>
            <a:pPr lvl="0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500" dirty="0">
                <a:solidFill>
                  <a:prstClr val="black"/>
                </a:solidFill>
              </a:rPr>
              <a:t>Continue efforts to increase response rate to 100%. 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500" dirty="0">
                <a:solidFill>
                  <a:prstClr val="black"/>
                </a:solidFill>
              </a:rPr>
              <a:t>Evaluate potential strategies to address factors limiting enrollment, especially related to limited clinical sites for pre-licensure and advanced practice nursing programs. 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500" dirty="0">
                <a:solidFill>
                  <a:prstClr val="black"/>
                </a:solidFill>
              </a:rPr>
              <a:t>Encourage development of pathways for students from diverse backgrounds to become nursing </a:t>
            </a:r>
            <a:r>
              <a:rPr lang="en-US" sz="2500" dirty="0" smtClean="0">
                <a:solidFill>
                  <a:prstClr val="black"/>
                </a:solidFill>
              </a:rPr>
              <a:t>faculty.</a:t>
            </a:r>
            <a:r>
              <a:rPr lang="en-US" sz="2500" dirty="0">
                <a:solidFill>
                  <a:prstClr val="black"/>
                </a:solidFill>
              </a:rPr>
              <a:t> 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500" dirty="0">
                <a:solidFill>
                  <a:prstClr val="black"/>
                </a:solidFill>
              </a:rPr>
              <a:t>There appears to be an increase in ADN  graduates in WI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500" dirty="0">
                <a:solidFill>
                  <a:prstClr val="black"/>
                </a:solidFill>
              </a:rPr>
              <a:t>Encourage &amp; support BSN completion in Wisconsin.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25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Collaboration with WONE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Wisconsin Organization of Nurse Executives</a:t>
            </a:r>
          </a:p>
          <a:p>
            <a:pPr lvl="0" indent="-342900">
              <a:buClr>
                <a:schemeClr val="tx2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Survey developed for hospitals to determine</a:t>
            </a:r>
          </a:p>
          <a:p>
            <a:pPr marL="0" lvl="0" indent="0">
              <a:buClr>
                <a:schemeClr val="tx2"/>
              </a:buClr>
              <a:buNone/>
            </a:pPr>
            <a:r>
              <a:rPr lang="en-US" sz="2600" dirty="0">
                <a:solidFill>
                  <a:prstClr val="black"/>
                </a:solidFill>
              </a:rPr>
              <a:t>     academic progression strategies</a:t>
            </a:r>
          </a:p>
          <a:p>
            <a:pPr marL="0" lvl="0" indent="0">
              <a:buClr>
                <a:schemeClr val="tx2"/>
              </a:buClr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Sent to CNOs at hospitals &amp; healthcare facilities in the state</a:t>
            </a:r>
          </a:p>
          <a:p>
            <a:pPr lvl="0" indent="-342900">
              <a:buClr>
                <a:schemeClr val="tx2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Five minute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40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Wisconsin CNO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spcAft>
                <a:spcPts val="600"/>
              </a:spcAft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Surveyed 82 CNOs in Wisconsin from October to December 2014, hospitals &amp; medical centers</a:t>
            </a:r>
          </a:p>
          <a:p>
            <a:pPr lvl="0" indent="-342900">
              <a:spcAft>
                <a:spcPts val="600"/>
              </a:spcAft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Primarily hospitals, medical centers</a:t>
            </a:r>
          </a:p>
          <a:p>
            <a:pPr lvl="0" indent="-342900">
              <a:spcAft>
                <a:spcPts val="600"/>
              </a:spcAft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Approved by RWJF, UW Oshkosh IRB</a:t>
            </a:r>
          </a:p>
          <a:p>
            <a:pPr lvl="0" indent="-342900">
              <a:spcAft>
                <a:spcPts val="600"/>
              </a:spcAft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Collaborated with WONE and Peggy </a:t>
            </a:r>
            <a:r>
              <a:rPr lang="en-US" sz="2800" dirty="0" err="1">
                <a:solidFill>
                  <a:prstClr val="black"/>
                </a:solidFill>
              </a:rPr>
              <a:t>Ose</a:t>
            </a:r>
            <a:r>
              <a:rPr lang="en-US" sz="2800" dirty="0">
                <a:solidFill>
                  <a:prstClr val="black"/>
                </a:solidFill>
              </a:rPr>
              <a:t> for development of Survey</a:t>
            </a:r>
          </a:p>
          <a:p>
            <a:pPr lvl="0" indent="-342900">
              <a:spcAft>
                <a:spcPts val="600"/>
              </a:spcAft>
              <a:buClr>
                <a:schemeClr val="tx2"/>
              </a:buClr>
            </a:pPr>
            <a:r>
              <a:rPr lang="en-US" sz="2800" dirty="0">
                <a:solidFill>
                  <a:prstClr val="black"/>
                </a:solidFill>
              </a:rPr>
              <a:t>Push/Pull Sub committee assisted with design of survey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661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Wisconsin CNO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Used </a:t>
            </a:r>
            <a:r>
              <a:rPr lang="en-US" sz="3200" dirty="0" err="1">
                <a:solidFill>
                  <a:prstClr val="black"/>
                </a:solidFill>
              </a:rPr>
              <a:t>Qualtrics</a:t>
            </a:r>
            <a:r>
              <a:rPr lang="en-US" sz="3200" dirty="0">
                <a:solidFill>
                  <a:prstClr val="black"/>
                </a:solidFill>
              </a:rPr>
              <a:t> with emailed link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Sent to CNOs several times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Left link open with several requests to complete survey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Survey results were returned from 41 CNOs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50% return rate from the sample we surveyed</a:t>
            </a:r>
          </a:p>
          <a:p>
            <a:pPr lvl="0" indent="-342900">
              <a:buClrTx/>
            </a:pPr>
            <a:endParaRPr lang="en-US" sz="3200" dirty="0">
              <a:solidFill>
                <a:prstClr val="black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2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r>
              <a:rPr lang="en-US" sz="4800" b="1" dirty="0" smtClean="0">
                <a:latin typeface="+mn-lt"/>
              </a:rPr>
              <a:t>Mission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Assure an adequate, well-prepared and diverse nurse workforce </a:t>
            </a:r>
            <a:r>
              <a:rPr lang="en-US" sz="3600" i="1" dirty="0" smtClean="0"/>
              <a:t>for the people of Wisconsin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13" y="3962400"/>
            <a:ext cx="4341282" cy="16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BSN Hiring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Educational preparation you </a:t>
            </a:r>
            <a:r>
              <a:rPr lang="en-US" sz="3200" b="1" u="sng" dirty="0">
                <a:solidFill>
                  <a:prstClr val="black"/>
                </a:solidFill>
              </a:rPr>
              <a:t>require</a:t>
            </a:r>
            <a:r>
              <a:rPr lang="en-US" sz="3200" dirty="0">
                <a:solidFill>
                  <a:prstClr val="black"/>
                </a:solidFill>
              </a:rPr>
              <a:t> in hiring staff nurses. 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ADN n=30, BSN n=4, No requirement n=7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Educational preparation you </a:t>
            </a:r>
            <a:r>
              <a:rPr lang="en-US" sz="3200" b="1" u="sng" dirty="0">
                <a:solidFill>
                  <a:prstClr val="black"/>
                </a:solidFill>
              </a:rPr>
              <a:t>prefer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  ADN n=2, BSN n=39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Is hiring BSN-prepared nurses part of your facility’s strategic plan for the future?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Yes n=30 No n=11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383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1143000"/>
          </a:xfrm>
        </p:spPr>
        <p:txBody>
          <a:bodyPr/>
          <a:lstStyle/>
          <a:p>
            <a:r>
              <a:rPr lang="en-US" sz="4400" b="1" spc="0" dirty="0">
                <a:solidFill>
                  <a:srgbClr val="1F497D"/>
                </a:solidFill>
                <a:latin typeface="Calibri"/>
              </a:rPr>
              <a:t>Current Educational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3000" dirty="0">
                <a:solidFill>
                  <a:prstClr val="black"/>
                </a:solidFill>
              </a:rPr>
              <a:t>ADN mean = 46.6%, range = 20.5%-69%, </a:t>
            </a:r>
            <a:r>
              <a:rPr lang="en-US" sz="3000" dirty="0" smtClean="0">
                <a:solidFill>
                  <a:prstClr val="black"/>
                </a:solidFill>
              </a:rPr>
              <a:t>        (6 </a:t>
            </a:r>
            <a:r>
              <a:rPr lang="en-US" sz="3000" dirty="0">
                <a:solidFill>
                  <a:prstClr val="black"/>
                </a:solidFill>
              </a:rPr>
              <a:t>no response)</a:t>
            </a:r>
          </a:p>
          <a:p>
            <a:pPr lvl="0" indent="-342900">
              <a:buClr>
                <a:schemeClr val="tx2"/>
              </a:buClr>
            </a:pPr>
            <a:r>
              <a:rPr lang="en-US" sz="3000" dirty="0">
                <a:solidFill>
                  <a:prstClr val="black"/>
                </a:solidFill>
              </a:rPr>
              <a:t>Diploma mean = 5.5%, range =  less than 1% -15%, </a:t>
            </a:r>
            <a:r>
              <a:rPr lang="en-US" sz="3000" dirty="0" smtClean="0">
                <a:solidFill>
                  <a:prstClr val="black"/>
                </a:solidFill>
              </a:rPr>
              <a:t>(20 no </a:t>
            </a:r>
            <a:r>
              <a:rPr lang="en-US" sz="3000" dirty="0">
                <a:solidFill>
                  <a:prstClr val="black"/>
                </a:solidFill>
              </a:rPr>
              <a:t>response)</a:t>
            </a:r>
          </a:p>
          <a:p>
            <a:pPr lvl="0" indent="-342900">
              <a:buClr>
                <a:schemeClr val="tx2"/>
              </a:buClr>
            </a:pPr>
            <a:r>
              <a:rPr lang="en-US" sz="3000" dirty="0">
                <a:solidFill>
                  <a:prstClr val="black"/>
                </a:solidFill>
              </a:rPr>
              <a:t>BSN mean = 46.3%, range=20%-64%, (8 no response)</a:t>
            </a:r>
          </a:p>
          <a:p>
            <a:pPr lvl="0" indent="-342900">
              <a:buClr>
                <a:schemeClr val="tx2"/>
              </a:buClr>
            </a:pPr>
            <a:r>
              <a:rPr lang="en-US" sz="3000" dirty="0">
                <a:solidFill>
                  <a:prstClr val="black"/>
                </a:solidFill>
              </a:rPr>
              <a:t>MSN mean = 4.2%, range = 1% to 15.50%, (17 no response)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704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0" dirty="0">
                <a:solidFill>
                  <a:srgbClr val="1F497D"/>
                </a:solidFill>
                <a:latin typeface="Calibri"/>
              </a:rPr>
              <a:t>Tuition Reimbursement/</a:t>
            </a:r>
            <a:br>
              <a:rPr lang="en-US" sz="4000" b="1" spc="0" dirty="0">
                <a:solidFill>
                  <a:srgbClr val="1F497D"/>
                </a:solidFill>
                <a:latin typeface="Calibri"/>
              </a:rPr>
            </a:br>
            <a:r>
              <a:rPr lang="en-US" sz="4000" b="1" spc="0" dirty="0">
                <a:solidFill>
                  <a:srgbClr val="1F497D"/>
                </a:solidFill>
                <a:latin typeface="Calibri"/>
              </a:rPr>
              <a:t>Scholarship/Salary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spcAft>
                <a:spcPts val="600"/>
              </a:spcAft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Tuition reimbursement for BSN completion? Yes=41 </a:t>
            </a:r>
          </a:p>
          <a:p>
            <a:pPr marL="742950" lvl="1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600" u="sng" dirty="0">
                <a:solidFill>
                  <a:prstClr val="black"/>
                </a:solidFill>
              </a:rPr>
              <a:t> &lt;</a:t>
            </a:r>
            <a:r>
              <a:rPr lang="en-US" sz="2600" dirty="0">
                <a:solidFill>
                  <a:prstClr val="black"/>
                </a:solidFill>
              </a:rPr>
              <a:t>  $1000 per year n=1</a:t>
            </a:r>
          </a:p>
          <a:p>
            <a:pPr marL="742950" lvl="1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$1001-$2000 per year n=8</a:t>
            </a:r>
          </a:p>
          <a:p>
            <a:pPr marL="742950" lvl="1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$2001-$3000 per year n=14</a:t>
            </a:r>
          </a:p>
          <a:p>
            <a:pPr marL="742950" lvl="1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&gt;$3000 per year n=10</a:t>
            </a:r>
          </a:p>
          <a:p>
            <a:pPr marL="742950" lvl="1" indent="-285750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</a:rPr>
              <a:t>Pay tuition in full n=4</a:t>
            </a:r>
          </a:p>
          <a:p>
            <a:pPr marL="342900" lvl="1" indent="-342900">
              <a:spcAft>
                <a:spcPts val="600"/>
              </a:spcAft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Salary difference BSN and ADN? No=32, Yes=3</a:t>
            </a: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Expectation to obtain BSN? Yes within 1-5 years=7, Yes within 5-10 years=8, No specific requirement=26 </a:t>
            </a:r>
          </a:p>
          <a:p>
            <a:pPr marL="114300" indent="0">
              <a:buClr>
                <a:schemeClr val="tx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440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0" dirty="0">
                <a:solidFill>
                  <a:srgbClr val="1F497D"/>
                </a:solidFill>
                <a:latin typeface="Calibri"/>
              </a:rPr>
              <a:t>Efforts to Increase Educational</a:t>
            </a:r>
            <a:br>
              <a:rPr lang="en-US" sz="4000" b="1" spc="0" dirty="0">
                <a:solidFill>
                  <a:srgbClr val="1F497D"/>
                </a:solidFill>
                <a:latin typeface="Calibri"/>
              </a:rPr>
            </a:br>
            <a:r>
              <a:rPr lang="en-US" sz="4000" b="1" spc="0" dirty="0">
                <a:solidFill>
                  <a:srgbClr val="1F497D"/>
                </a:solidFill>
                <a:latin typeface="Calibri"/>
              </a:rPr>
              <a:t>Level of Nurses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Institution include “BSN” after “RN” on the name tags of nurses? Yes = 9, No = 32</a:t>
            </a:r>
          </a:p>
          <a:p>
            <a:pPr marL="0" lvl="0" indent="0">
              <a:buClr>
                <a:schemeClr val="tx2"/>
              </a:buClr>
              <a:buNone/>
            </a:pPr>
            <a:r>
              <a:rPr lang="en-US" sz="2600" dirty="0">
                <a:solidFill>
                  <a:prstClr val="black"/>
                </a:solidFill>
              </a:rPr>
              <a:t> </a:t>
            </a: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Clinical ladder? Yes = 17, No = 24</a:t>
            </a:r>
          </a:p>
          <a:p>
            <a:pPr marL="0" lvl="0" indent="0">
              <a:buClr>
                <a:schemeClr val="tx2"/>
              </a:buClr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Educational level requirement for advancement on career ladder? Yes = 14, No =16</a:t>
            </a:r>
          </a:p>
          <a:p>
            <a:pPr lvl="0" indent="-342900">
              <a:buClr>
                <a:schemeClr val="tx2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 indent="-342900">
              <a:buClr>
                <a:schemeClr val="tx2"/>
              </a:buClr>
            </a:pPr>
            <a:r>
              <a:rPr lang="en-US" sz="2600" dirty="0">
                <a:solidFill>
                  <a:prstClr val="black"/>
                </a:solidFill>
              </a:rPr>
              <a:t>Provide information/education to staff on impact of a BSN on patient outcomes? Yes = 31, No = 10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300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341438"/>
          </a:xfrm>
        </p:spPr>
        <p:txBody>
          <a:bodyPr/>
          <a:lstStyle/>
          <a:p>
            <a:r>
              <a:rPr lang="en-US" sz="4400" b="1" spc="0" dirty="0" smtClean="0">
                <a:solidFill>
                  <a:srgbClr val="1F497D"/>
                </a:solidFill>
                <a:latin typeface="Calibri"/>
              </a:rPr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lvl="0" indent="-342900">
              <a:buClr>
                <a:schemeClr val="tx2"/>
              </a:buClr>
            </a:pPr>
            <a:r>
              <a:rPr lang="en-US" sz="2700" dirty="0">
                <a:solidFill>
                  <a:prstClr val="black"/>
                </a:solidFill>
              </a:rPr>
              <a:t>Clinical site for ADN and/or BSN </a:t>
            </a:r>
            <a:r>
              <a:rPr lang="en-US" sz="2700" dirty="0" smtClean="0">
                <a:solidFill>
                  <a:prstClr val="black"/>
                </a:solidFill>
              </a:rPr>
              <a:t>program?   </a:t>
            </a:r>
            <a:r>
              <a:rPr lang="en-US" sz="2700" dirty="0">
                <a:solidFill>
                  <a:prstClr val="black"/>
                </a:solidFill>
              </a:rPr>
              <a:t>ADN = 3, BSN = 3, Both = 35, No = 0</a:t>
            </a:r>
          </a:p>
          <a:p>
            <a:pPr lvl="0" indent="-342900">
              <a:buClr>
                <a:schemeClr val="tx2"/>
              </a:buClr>
            </a:pPr>
            <a:r>
              <a:rPr lang="en-US" sz="2700" dirty="0">
                <a:solidFill>
                  <a:prstClr val="black"/>
                </a:solidFill>
              </a:rPr>
              <a:t>Staff dual appointments as clinical instructors (MSN prepared)? Yes = 21, No = 20</a:t>
            </a:r>
          </a:p>
          <a:p>
            <a:pPr lvl="0" indent="-342900">
              <a:buClr>
                <a:schemeClr val="tx2"/>
              </a:buClr>
            </a:pPr>
            <a:r>
              <a:rPr lang="en-US" sz="2700" dirty="0">
                <a:solidFill>
                  <a:prstClr val="black"/>
                </a:solidFill>
              </a:rPr>
              <a:t>Partnerships with foundations or other private entities to advance nursing education? Yes = 12, No = 21, No answer = 5, Don’t know = 0</a:t>
            </a:r>
          </a:p>
          <a:p>
            <a:pPr lvl="0" indent="-342900">
              <a:buClr>
                <a:schemeClr val="tx2"/>
              </a:buClr>
            </a:pPr>
            <a:r>
              <a:rPr lang="en-US" sz="2700" dirty="0">
                <a:solidFill>
                  <a:prstClr val="black"/>
                </a:solidFill>
              </a:rPr>
              <a:t>Partnerships with academic institutions to increase number of BSN-prepared nurses? Yes = 21, No = </a:t>
            </a:r>
            <a:r>
              <a:rPr lang="en-US" sz="2700" dirty="0" smtClean="0">
                <a:solidFill>
                  <a:prstClr val="black"/>
                </a:solidFill>
              </a:rPr>
              <a:t>2</a:t>
            </a:r>
          </a:p>
          <a:p>
            <a:pPr marL="0" lvl="0" indent="457200">
              <a:buClr>
                <a:schemeClr val="tx2"/>
              </a:buClr>
              <a:buNone/>
            </a:pPr>
            <a:r>
              <a:rPr lang="en-US" sz="2700" dirty="0" smtClean="0">
                <a:solidFill>
                  <a:prstClr val="black"/>
                </a:solidFill>
              </a:rPr>
              <a:t>UW </a:t>
            </a:r>
            <a:r>
              <a:rPr lang="en-US" sz="2700" dirty="0">
                <a:solidFill>
                  <a:prstClr val="black"/>
                </a:solidFill>
              </a:rPr>
              <a:t>Rock County (3), </a:t>
            </a:r>
            <a:r>
              <a:rPr lang="en-US" sz="2700" dirty="0" err="1" smtClean="0">
                <a:solidFill>
                  <a:prstClr val="black"/>
                </a:solidFill>
              </a:rPr>
              <a:t>Viterbo</a:t>
            </a:r>
            <a:r>
              <a:rPr lang="en-US" sz="2700" dirty="0" smtClean="0">
                <a:solidFill>
                  <a:prstClr val="black"/>
                </a:solidFill>
              </a:rPr>
              <a:t> (</a:t>
            </a:r>
            <a:r>
              <a:rPr lang="en-US" sz="2700" dirty="0">
                <a:solidFill>
                  <a:prstClr val="black"/>
                </a:solidFill>
              </a:rPr>
              <a:t>3) UWEC (2), </a:t>
            </a:r>
            <a:endParaRPr lang="en-US" sz="2700" dirty="0" smtClean="0">
              <a:solidFill>
                <a:prstClr val="black"/>
              </a:solidFill>
            </a:endParaRPr>
          </a:p>
          <a:p>
            <a:pPr marL="0" lvl="0" indent="457200">
              <a:buClr>
                <a:schemeClr val="tx2"/>
              </a:buClr>
              <a:buNone/>
            </a:pPr>
            <a:r>
              <a:rPr lang="en-US" sz="2700" dirty="0" smtClean="0">
                <a:solidFill>
                  <a:prstClr val="black"/>
                </a:solidFill>
              </a:rPr>
              <a:t>Edgewood </a:t>
            </a:r>
            <a:r>
              <a:rPr lang="en-US" sz="2700" dirty="0">
                <a:solidFill>
                  <a:prstClr val="black"/>
                </a:solidFill>
              </a:rPr>
              <a:t>(2), Oshkosh, Grand Canyon, Aurora, </a:t>
            </a:r>
            <a:endParaRPr lang="en-US" sz="2700" dirty="0" smtClean="0">
              <a:solidFill>
                <a:prstClr val="black"/>
              </a:solidFill>
            </a:endParaRPr>
          </a:p>
          <a:p>
            <a:pPr marL="0" lvl="0" indent="457200">
              <a:buClr>
                <a:schemeClr val="tx2"/>
              </a:buClr>
              <a:buNone/>
            </a:pPr>
            <a:r>
              <a:rPr lang="en-US" sz="2700" dirty="0" smtClean="0">
                <a:solidFill>
                  <a:prstClr val="black"/>
                </a:solidFill>
              </a:rPr>
              <a:t>Winona State</a:t>
            </a:r>
            <a:endParaRPr lang="en-US" sz="2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06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US" sz="4000" b="1" i="1" spc="0" dirty="0">
                <a:solidFill>
                  <a:srgbClr val="1F497D"/>
                </a:solidFill>
                <a:latin typeface="Calibri"/>
              </a:rPr>
              <a:t>Taking the LEAD for Nursing</a:t>
            </a:r>
            <a:br>
              <a:rPr lang="en-US" sz="4000" b="1" i="1" spc="0" dirty="0">
                <a:solidFill>
                  <a:srgbClr val="1F497D"/>
                </a:solidFill>
                <a:latin typeface="Calibri"/>
              </a:rPr>
            </a:br>
            <a:r>
              <a:rPr lang="en-US" sz="4000" b="1" i="1" spc="0" dirty="0">
                <a:solidFill>
                  <a:srgbClr val="1F497D"/>
                </a:solidFill>
                <a:latin typeface="Calibri"/>
              </a:rPr>
              <a:t>Educational Advancement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>
              <a:spcBef>
                <a:spcPts val="1200"/>
              </a:spcBef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2012 Nurse Education Survey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2013 Nurse Education Survey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Rural Pilot Model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Mid-Size Pilot Model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CNO Toolkit for Academic Progression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Wisconsin RN to BSN Pathways Infographic</a:t>
            </a:r>
          </a:p>
          <a:p>
            <a:pPr lvl="0" indent="-342900">
              <a:buClr>
                <a:schemeClr val="tx2"/>
              </a:buClr>
            </a:pPr>
            <a:r>
              <a:rPr lang="en-US" sz="3200" dirty="0">
                <a:solidFill>
                  <a:prstClr val="black"/>
                </a:solidFill>
              </a:rPr>
              <a:t>WCN/WONE Survey of Wisconsin CNO’s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24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i="1" dirty="0" smtClean="0">
                <a:latin typeface="+mn-lt"/>
              </a:rPr>
              <a:t>Taking the LEAD </a:t>
            </a:r>
            <a:r>
              <a:rPr lang="en-US" sz="4200" b="1" dirty="0" smtClean="0">
                <a:latin typeface="+mn-lt"/>
              </a:rPr>
              <a:t>Project Exemplar</a:t>
            </a:r>
            <a:endParaRPr lang="en-US" sz="4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400" b="1" dirty="0" smtClean="0"/>
              <a:t>Brent McWilliams, PhD, RN, ANP-BC</a:t>
            </a:r>
          </a:p>
          <a:p>
            <a:pPr marL="114300" indent="0" algn="ctr">
              <a:buNone/>
            </a:pPr>
            <a:r>
              <a:rPr lang="en-US" sz="2400" b="1" dirty="0"/>
              <a:t>Assistant Professor</a:t>
            </a:r>
          </a:p>
          <a:p>
            <a:pPr marL="114300" indent="0" algn="ctr">
              <a:buNone/>
            </a:pPr>
            <a:r>
              <a:rPr lang="en-US" sz="2400" b="1" dirty="0" smtClean="0"/>
              <a:t>UW-Oshkosh </a:t>
            </a:r>
            <a:r>
              <a:rPr lang="en-US" sz="2400" b="1" dirty="0"/>
              <a:t>College of </a:t>
            </a:r>
            <a:r>
              <a:rPr lang="en-US" sz="2400" b="1" dirty="0" smtClean="0"/>
              <a:t>Nursing</a:t>
            </a:r>
          </a:p>
          <a:p>
            <a:pPr marL="114300" indent="0" algn="ctr">
              <a:buNone/>
            </a:pPr>
            <a:endParaRPr lang="en-US" sz="2400" b="1" dirty="0"/>
          </a:p>
          <a:p>
            <a:pPr marL="114300" indent="0" algn="ctr">
              <a:buNone/>
            </a:pPr>
            <a:r>
              <a:rPr lang="en-US" sz="4000" b="1" i="1" dirty="0" smtClean="0"/>
              <a:t>The Wisconsin Diversity Assessment Tool </a:t>
            </a:r>
          </a:p>
          <a:p>
            <a:pPr marL="114300" indent="0" algn="ctr">
              <a:buNone/>
            </a:pPr>
            <a:r>
              <a:rPr lang="en-US" sz="4000" b="1" i="1" dirty="0" smtClean="0"/>
              <a:t>(WI-DAT)</a:t>
            </a:r>
            <a:endParaRPr lang="en-US" sz="40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25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i="1" dirty="0" smtClean="0">
                <a:latin typeface="+mn-lt"/>
              </a:rPr>
              <a:t>Taking the LEAD </a:t>
            </a:r>
            <a:r>
              <a:rPr lang="en-US" sz="4200" b="1" dirty="0" smtClean="0">
                <a:latin typeface="+mn-lt"/>
              </a:rPr>
              <a:t>Project Exemplar</a:t>
            </a:r>
            <a:endParaRPr lang="en-US" sz="4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001000" cy="4419600"/>
          </a:xfrm>
        </p:spPr>
        <p:txBody>
          <a:bodyPr/>
          <a:lstStyle/>
          <a:p>
            <a:pPr marL="114300" lvl="0" indent="0" algn="ctr">
              <a:buNone/>
            </a:pPr>
            <a:r>
              <a:rPr lang="en-US" sz="2400" b="1" dirty="0" smtClean="0"/>
              <a:t>Linda </a:t>
            </a:r>
            <a:r>
              <a:rPr lang="en-US" sz="2400" b="1" dirty="0"/>
              <a:t>Young, </a:t>
            </a:r>
            <a:r>
              <a:rPr lang="en-US" sz="2400" b="1" dirty="0" smtClean="0"/>
              <a:t>PhD, RN, CNE</a:t>
            </a:r>
            <a:r>
              <a:rPr lang="en-US" sz="2400" b="1" dirty="0"/>
              <a:t>, </a:t>
            </a:r>
            <a:r>
              <a:rPr lang="en-US" sz="2400" b="1" dirty="0" smtClean="0"/>
              <a:t>CFLE  </a:t>
            </a:r>
          </a:p>
          <a:p>
            <a:pPr marL="114300" lvl="0" indent="0" algn="ctr">
              <a:buNone/>
            </a:pPr>
            <a:r>
              <a:rPr lang="en-US" sz="2400" b="1" dirty="0" smtClean="0"/>
              <a:t>Dean, UW </a:t>
            </a:r>
            <a:r>
              <a:rPr lang="en-US" sz="2400" b="1" dirty="0"/>
              <a:t>Eau Claire - College of Nursing &amp; Health Sciences </a:t>
            </a:r>
            <a:endParaRPr lang="en-US" sz="2400" b="1" dirty="0" smtClean="0"/>
          </a:p>
          <a:p>
            <a:pPr marL="114300" lvl="0" indent="0" algn="ctr">
              <a:buNone/>
            </a:pPr>
            <a:r>
              <a:rPr lang="en-US" sz="2400" b="1" dirty="0" smtClean="0"/>
              <a:t>-and-</a:t>
            </a:r>
          </a:p>
          <a:p>
            <a:pPr marL="114300" lvl="0" indent="0" algn="ctr">
              <a:buNone/>
            </a:pPr>
            <a:r>
              <a:rPr lang="en-US" sz="2400" b="1" dirty="0" smtClean="0"/>
              <a:t>Mary Beth </a:t>
            </a:r>
            <a:r>
              <a:rPr lang="en-US" sz="2400" b="1" dirty="0"/>
              <a:t>White-Jacobs, </a:t>
            </a:r>
            <a:r>
              <a:rPr lang="en-US" sz="2400" b="1" dirty="0" smtClean="0"/>
              <a:t>MHA, RN</a:t>
            </a:r>
          </a:p>
          <a:p>
            <a:pPr marL="114300" lvl="0" indent="0" algn="ctr">
              <a:buNone/>
            </a:pPr>
            <a:r>
              <a:rPr lang="en-US" sz="2400" b="1" dirty="0" smtClean="0"/>
              <a:t>CEO </a:t>
            </a:r>
            <a:r>
              <a:rPr lang="en-US" sz="2400" b="1" dirty="0"/>
              <a:t>- Black River Memorial </a:t>
            </a:r>
            <a:r>
              <a:rPr lang="en-US" sz="2400" b="1" dirty="0" smtClean="0"/>
              <a:t>Hospital</a:t>
            </a:r>
            <a:endParaRPr lang="en-US" sz="2400" dirty="0" smtClean="0"/>
          </a:p>
          <a:p>
            <a:pPr marL="114300" indent="0" algn="ctr">
              <a:buNone/>
            </a:pPr>
            <a:endParaRPr lang="en-US" sz="4000" b="1" i="1" dirty="0"/>
          </a:p>
          <a:p>
            <a:pPr marL="114300" indent="0" algn="ctr">
              <a:buNone/>
            </a:pPr>
            <a:r>
              <a:rPr lang="en-US" sz="4000" b="1" i="1" dirty="0" smtClean="0"/>
              <a:t>Academic-Practice Partnerships </a:t>
            </a:r>
            <a:r>
              <a:rPr lang="en-US" sz="4000" b="1" i="1" dirty="0"/>
              <a:t>for Advancing Nursing Education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14372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+mn-lt"/>
              </a:rPr>
              <a:t>Wisconsin - National Award Winner!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54864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000" b="1" dirty="0" smtClean="0"/>
              <a:t>Josie Veal, PhD, RN</a:t>
            </a:r>
          </a:p>
          <a:p>
            <a:pPr marL="114300" indent="0" algn="ctr">
              <a:buNone/>
            </a:pPr>
            <a:r>
              <a:rPr lang="en-US" sz="2400" b="1" dirty="0" smtClean="0"/>
              <a:t>Associate Dean - School </a:t>
            </a:r>
            <a:r>
              <a:rPr lang="en-US" sz="2400" b="1" dirty="0"/>
              <a:t>of Health </a:t>
            </a:r>
            <a:r>
              <a:rPr lang="en-US" sz="2400" b="1" dirty="0" smtClean="0"/>
              <a:t>Sciences</a:t>
            </a:r>
          </a:p>
          <a:p>
            <a:pPr marL="114300" indent="0" algn="ctr">
              <a:buNone/>
            </a:pPr>
            <a:r>
              <a:rPr lang="en-US" sz="2400" b="1" dirty="0"/>
              <a:t>Milwaukee Area </a:t>
            </a:r>
            <a:r>
              <a:rPr lang="en-US" sz="2400" b="1" dirty="0" smtClean="0"/>
              <a:t>Technical College</a:t>
            </a:r>
          </a:p>
          <a:p>
            <a:pPr marL="114300" indent="0" algn="ctr">
              <a:buNone/>
            </a:pPr>
            <a:endParaRPr lang="en-US" sz="3200" b="1" dirty="0" smtClean="0"/>
          </a:p>
          <a:p>
            <a:pPr marL="114300" indent="0" algn="ctr">
              <a:buNone/>
            </a:pPr>
            <a:endParaRPr lang="en-US" sz="3200" b="1" dirty="0"/>
          </a:p>
          <a:p>
            <a:pPr marL="114300" indent="0" algn="ctr">
              <a:buNone/>
            </a:pPr>
            <a:endParaRPr lang="en-US" sz="3200" b="1" dirty="0" smtClean="0"/>
          </a:p>
          <a:p>
            <a:pPr marL="114300" indent="0" algn="ctr">
              <a:buNone/>
            </a:pPr>
            <a:endParaRPr lang="en-US" sz="3200" b="1" dirty="0"/>
          </a:p>
          <a:p>
            <a:pPr marL="114300" indent="0" algn="ctr">
              <a:buNone/>
            </a:pPr>
            <a:endParaRPr lang="en-US" sz="3200" b="1" i="1" dirty="0" smtClean="0"/>
          </a:p>
          <a:p>
            <a:pPr marL="114300" indent="0" algn="ctr">
              <a:buNone/>
            </a:pPr>
            <a:endParaRPr lang="en-US" sz="3200" b="1" i="1" dirty="0" smtClean="0"/>
          </a:p>
          <a:p>
            <a:pPr marL="114300" indent="0" algn="ctr">
              <a:buNone/>
            </a:pPr>
            <a:r>
              <a:rPr lang="en-US" sz="3200" b="1" i="1" dirty="0" smtClean="0"/>
              <a:t>~National Breakthrough Leader in Nursing~</a:t>
            </a:r>
            <a:endParaRPr lang="en-US" sz="3200" b="1" i="1" dirty="0"/>
          </a:p>
        </p:txBody>
      </p:sp>
      <p:pic>
        <p:nvPicPr>
          <p:cNvPr id="3074" name="Picture 2" descr="C:\Users\User\Pictures\Breakthru Nursing Leader Award\phot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27" y="260465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886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1143000"/>
          </a:xfrm>
        </p:spPr>
        <p:txBody>
          <a:bodyPr/>
          <a:lstStyle/>
          <a:p>
            <a:r>
              <a:rPr lang="en-US" sz="4800" b="1" i="1" dirty="0" smtClean="0">
                <a:latin typeface="+mn-lt"/>
              </a:rPr>
              <a:t>Thank YOU for Taking the LEAD!</a:t>
            </a:r>
            <a:endParaRPr lang="en-US" sz="48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5029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600" b="1" i="1" dirty="0" smtClean="0"/>
              <a:t>   LEAD Donor:</a:t>
            </a:r>
          </a:p>
          <a:p>
            <a:r>
              <a:rPr lang="en-US" sz="2600" dirty="0" err="1" smtClean="0"/>
              <a:t>Katharyn</a:t>
            </a:r>
            <a:r>
              <a:rPr lang="en-US" sz="2600" dirty="0" smtClean="0"/>
              <a:t> May, PhD, RN, FAAN – Dean, UW Madison SON</a:t>
            </a:r>
          </a:p>
          <a:p>
            <a:pPr marL="114300" indent="0">
              <a:buNone/>
            </a:pPr>
            <a:endParaRPr lang="en-US" sz="2500" b="1" i="1" dirty="0" smtClean="0"/>
          </a:p>
          <a:p>
            <a:pPr marL="114300" indent="0">
              <a:buNone/>
            </a:pPr>
            <a:r>
              <a:rPr lang="en-US" sz="2600" b="1" i="1" dirty="0" smtClean="0"/>
              <a:t>   LEAD Organizations:</a:t>
            </a:r>
          </a:p>
          <a:p>
            <a:r>
              <a:rPr lang="en-US" sz="2600" dirty="0" smtClean="0"/>
              <a:t>Administrators of Nursing Education in Wisconsin (ANEW)</a:t>
            </a:r>
          </a:p>
          <a:p>
            <a:r>
              <a:rPr lang="en-US" sz="2600" dirty="0" smtClean="0"/>
              <a:t>Aurora Health Care</a:t>
            </a:r>
          </a:p>
          <a:p>
            <a:r>
              <a:rPr lang="en-US" sz="2600" dirty="0" err="1" smtClean="0"/>
              <a:t>Bellin</a:t>
            </a:r>
            <a:r>
              <a:rPr lang="en-US" sz="2600" dirty="0" smtClean="0"/>
              <a:t> Health Care Systems</a:t>
            </a:r>
          </a:p>
          <a:p>
            <a:r>
              <a:rPr lang="en-US" sz="2600" dirty="0" smtClean="0"/>
              <a:t>Faye </a:t>
            </a:r>
            <a:r>
              <a:rPr lang="en-US" sz="2600" dirty="0" err="1" smtClean="0"/>
              <a:t>McBeath</a:t>
            </a:r>
            <a:r>
              <a:rPr lang="en-US" sz="2600" dirty="0" smtClean="0"/>
              <a:t> Foundation</a:t>
            </a:r>
          </a:p>
          <a:p>
            <a:r>
              <a:rPr lang="en-US" sz="2600" dirty="0" err="1" smtClean="0"/>
              <a:t>Meriter-UnityPoint</a:t>
            </a:r>
            <a:r>
              <a:rPr lang="en-US" sz="2600" dirty="0" smtClean="0"/>
              <a:t> Health</a:t>
            </a:r>
          </a:p>
          <a:p>
            <a:r>
              <a:rPr lang="en-US" sz="2600" dirty="0" smtClean="0"/>
              <a:t>Rural Wisconsin Health Cooperative</a:t>
            </a:r>
          </a:p>
          <a:p>
            <a:r>
              <a:rPr lang="en-US" sz="2600" dirty="0" smtClean="0"/>
              <a:t>Wisconsin Nurses Association &amp; Nurses Foundation of WI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931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Data-based Workforce Planning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267200"/>
          </a:xfrm>
        </p:spPr>
        <p:txBody>
          <a:bodyPr/>
          <a:lstStyle/>
          <a:p>
            <a:r>
              <a:rPr lang="en-US" sz="2800" dirty="0" smtClean="0"/>
              <a:t>WI population </a:t>
            </a:r>
            <a:r>
              <a:rPr lang="en-US" sz="2800" dirty="0"/>
              <a:t>projections </a:t>
            </a:r>
            <a:r>
              <a:rPr lang="en-US" sz="2800" dirty="0" smtClean="0"/>
              <a:t>- 1.5 </a:t>
            </a:r>
            <a:r>
              <a:rPr lang="en-US" sz="2800" dirty="0"/>
              <a:t>million increase by 2034</a:t>
            </a:r>
          </a:p>
          <a:p>
            <a:r>
              <a:rPr lang="en-US" sz="2800" dirty="0"/>
              <a:t>24% </a:t>
            </a:r>
            <a:r>
              <a:rPr lang="en-US" sz="2800" dirty="0" smtClean="0"/>
              <a:t>increase - people 65+</a:t>
            </a:r>
          </a:p>
          <a:p>
            <a:r>
              <a:rPr lang="en-US" sz="2800" dirty="0" smtClean="0"/>
              <a:t>133</a:t>
            </a:r>
            <a:r>
              <a:rPr lang="en-US" sz="2800" dirty="0"/>
              <a:t>% </a:t>
            </a:r>
            <a:r>
              <a:rPr lang="en-US" sz="2800" dirty="0" smtClean="0"/>
              <a:t>increase - people 85+</a:t>
            </a:r>
          </a:p>
          <a:p>
            <a:r>
              <a:rPr lang="en-US" sz="2800" dirty="0" smtClean="0"/>
              <a:t>Increasing </a:t>
            </a:r>
            <a:r>
              <a:rPr lang="en-US" sz="2800" dirty="0"/>
              <a:t>diversity</a:t>
            </a:r>
          </a:p>
          <a:p>
            <a:r>
              <a:rPr lang="en-US" sz="2800" dirty="0"/>
              <a:t>Complex </a:t>
            </a:r>
            <a:r>
              <a:rPr lang="en-US" sz="2800" dirty="0" smtClean="0"/>
              <a:t>health needs, changing systems</a:t>
            </a:r>
            <a:endParaRPr lang="en-US" sz="2800" dirty="0"/>
          </a:p>
          <a:p>
            <a:r>
              <a:rPr lang="en-US" sz="2800" dirty="0"/>
              <a:t>Aging workforce </a:t>
            </a:r>
            <a:endParaRPr lang="en-US" sz="2800" dirty="0" smtClean="0"/>
          </a:p>
          <a:p>
            <a:r>
              <a:rPr lang="en-US" sz="2800" dirty="0" smtClean="0"/>
              <a:t>Aging educators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677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+mn-lt"/>
              </a:rPr>
              <a:t>Contact Info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2600" b="1" i="1" dirty="0" smtClean="0"/>
          </a:p>
          <a:p>
            <a:pPr marL="114300" indent="0">
              <a:buNone/>
            </a:pPr>
            <a:r>
              <a:rPr lang="en-US" sz="2500" dirty="0" smtClean="0"/>
              <a:t>Judith M. Hansen, MS, BSN, RN</a:t>
            </a:r>
          </a:p>
          <a:p>
            <a:pPr marL="114300" indent="0">
              <a:buNone/>
            </a:pPr>
            <a:r>
              <a:rPr lang="en-US" sz="2500" dirty="0" smtClean="0"/>
              <a:t>1921 East Hartford Ave.</a:t>
            </a:r>
            <a:r>
              <a:rPr lang="en-US" sz="2500" dirty="0"/>
              <a:t> </a:t>
            </a:r>
            <a:r>
              <a:rPr lang="en-US" sz="2500" dirty="0" smtClean="0"/>
              <a:t>PO Box 413</a:t>
            </a:r>
          </a:p>
          <a:p>
            <a:pPr marL="114300" indent="0">
              <a:buNone/>
            </a:pPr>
            <a:r>
              <a:rPr lang="en-US" sz="2500" dirty="0" smtClean="0"/>
              <a:t>Milwaukee, WI 53201-0413</a:t>
            </a:r>
          </a:p>
          <a:p>
            <a:pPr marL="114300" indent="0">
              <a:buNone/>
            </a:pPr>
            <a:r>
              <a:rPr lang="en-US" sz="2500" dirty="0" smtClean="0"/>
              <a:t>414-801-NURS (6877)   </a:t>
            </a:r>
            <a:r>
              <a:rPr lang="en-US" sz="2500" dirty="0"/>
              <a:t> </a:t>
            </a:r>
            <a:r>
              <a:rPr lang="en-US" sz="2500" dirty="0" smtClean="0"/>
              <a:t>     </a:t>
            </a:r>
          </a:p>
          <a:p>
            <a:pPr marL="114300" indent="0">
              <a:buNone/>
            </a:pPr>
            <a:endParaRPr lang="en-US" sz="2500" dirty="0">
              <a:hlinkClick r:id="rId2"/>
            </a:endParaRPr>
          </a:p>
          <a:p>
            <a:pPr marL="114300" indent="0">
              <a:buNone/>
            </a:pPr>
            <a:r>
              <a:rPr lang="en-US" sz="2500" dirty="0" smtClean="0">
                <a:hlinkClick r:id="rId2"/>
              </a:rPr>
              <a:t>judi@wicenterfornursing.org</a:t>
            </a:r>
            <a:r>
              <a:rPr lang="en-US" sz="2500" dirty="0" smtClean="0"/>
              <a:t> </a:t>
            </a:r>
          </a:p>
          <a:p>
            <a:pPr marL="114300" indent="0" algn="ctr">
              <a:buNone/>
            </a:pPr>
            <a:endParaRPr lang="en-US" sz="3000" dirty="0" smtClean="0">
              <a:hlinkClick r:id="rId3"/>
            </a:endParaRPr>
          </a:p>
          <a:p>
            <a:pPr marL="114300" indent="0" algn="ctr">
              <a:buNone/>
            </a:pPr>
            <a:r>
              <a:rPr lang="en-US" sz="4000" dirty="0" smtClean="0">
                <a:hlinkClick r:id="rId3"/>
              </a:rPr>
              <a:t>www.wicenterfornursing.org</a:t>
            </a:r>
            <a:r>
              <a:rPr lang="en-US" sz="4000" dirty="0" smtClean="0"/>
              <a:t> </a:t>
            </a:r>
          </a:p>
          <a:p>
            <a:pPr marL="114300" indent="0" algn="ctr">
              <a:buNone/>
            </a:pPr>
            <a:r>
              <a:rPr lang="en-US" b="1" i="1" dirty="0" smtClean="0"/>
              <a:t>‘Like us’ </a:t>
            </a:r>
            <a:r>
              <a:rPr lang="en-US" b="1" dirty="0" smtClean="0"/>
              <a:t>on FaceBook!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374903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WCN Data Model</a:t>
            </a:r>
            <a:endParaRPr lang="en-US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79162"/>
              </p:ext>
            </p:extLst>
          </p:nvPr>
        </p:nvGraphicFramePr>
        <p:xfrm>
          <a:off x="533400" y="12192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2971800" y="4343400"/>
            <a:ext cx="977900" cy="4841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3962400"/>
            <a:ext cx="1905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DWD </a:t>
            </a:r>
            <a:r>
              <a:rPr lang="en-US" dirty="0" smtClean="0"/>
              <a:t>Forecasting Models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5029200" y="4343400"/>
            <a:ext cx="10668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3962400"/>
            <a:ext cx="1981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IOM </a:t>
            </a:r>
            <a:r>
              <a:rPr lang="en-US" dirty="0" smtClean="0"/>
              <a:t>Report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0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3953</TotalTime>
  <Words>2618</Words>
  <Application>Microsoft Office PowerPoint</Application>
  <PresentationFormat>On-screen Show (4:3)</PresentationFormat>
  <Paragraphs>709</Paragraphs>
  <Slides>80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Adjacency</vt:lpstr>
      <vt:lpstr>Taking the LEAD for Nursing:  Leadership, Educational Advancement &amp; Diversity  Celebrate Nursing in Wisconsin!</vt:lpstr>
      <vt:lpstr>Welcome!</vt:lpstr>
      <vt:lpstr>Wisconsin Action Coalition</vt:lpstr>
      <vt:lpstr>National Level Leadership</vt:lpstr>
      <vt:lpstr>Keynote Address</vt:lpstr>
      <vt:lpstr>Wisconsin Update</vt:lpstr>
      <vt:lpstr>Mission</vt:lpstr>
      <vt:lpstr>Data-based Workforce Planning</vt:lpstr>
      <vt:lpstr>WCN Data Model</vt:lpstr>
      <vt:lpstr>2014 Wisconsin RN Survey</vt:lpstr>
      <vt:lpstr>2014 Wisconsin RN Survey</vt:lpstr>
      <vt:lpstr>2014 Wisconsin RN Survey</vt:lpstr>
      <vt:lpstr>2014 Wisconsin RN Survey</vt:lpstr>
      <vt:lpstr>2014 Wisconsin RN Survey</vt:lpstr>
      <vt:lpstr>2014 Wisconsin RN Survey</vt:lpstr>
      <vt:lpstr>2014 Wisconsin RN Survey</vt:lpstr>
      <vt:lpstr>2014 Wisconsin RN Survey</vt:lpstr>
      <vt:lpstr>2014 Wisconsin RN Survey</vt:lpstr>
      <vt:lpstr>Taking the LEAD for Nursing in WI  RWJF SIP # 70696</vt:lpstr>
      <vt:lpstr>Funders Network</vt:lpstr>
      <vt:lpstr>IOM Report: Wisconsin Progress</vt:lpstr>
      <vt:lpstr>IOM Report: Wisconsin Progress</vt:lpstr>
      <vt:lpstr>Results: Wisconsin IOM Progress</vt:lpstr>
      <vt:lpstr>Results: Wisconsin IOM Progress</vt:lpstr>
      <vt:lpstr>Results: Wisconsin IOM Progress</vt:lpstr>
      <vt:lpstr>Report Recommendations</vt:lpstr>
      <vt:lpstr>  Diversity Barbara Nichols, DHL, MS, RN, FAAN LEAD Project Coordinator  </vt:lpstr>
      <vt:lpstr>Diversity Model in Wisconsin</vt:lpstr>
      <vt:lpstr>USA – Changing Demographics</vt:lpstr>
      <vt:lpstr>The Wisconsin Nursing Workforce</vt:lpstr>
      <vt:lpstr>Taking the LEAD for Nursing in WI - Diversity</vt:lpstr>
      <vt:lpstr>Diversity Activities</vt:lpstr>
      <vt:lpstr>Diversity Report Recommendations</vt:lpstr>
      <vt:lpstr>Diversity Resources</vt:lpstr>
      <vt:lpstr>Leadership Barbara Nichols, DHL, MS, RN, FAAN Project Coordinator</vt:lpstr>
      <vt:lpstr>Objectives</vt:lpstr>
      <vt:lpstr>2013 Nursing Leadership Through Board Service Survey</vt:lpstr>
      <vt:lpstr>Overview  n=866</vt:lpstr>
      <vt:lpstr>Overview, continued</vt:lpstr>
      <vt:lpstr>Overview, continued</vt:lpstr>
      <vt:lpstr>Targeted Boards Surveys</vt:lpstr>
      <vt:lpstr>Leadership Through Board Service Survey</vt:lpstr>
      <vt:lpstr>Environmental Scan  4 Leadership Initiatives</vt:lpstr>
      <vt:lpstr>Environmental Scan  4 Leadership Initiatives</vt:lpstr>
      <vt:lpstr>Enhance Leadership Education</vt:lpstr>
      <vt:lpstr>Enhance Leadership Education</vt:lpstr>
      <vt:lpstr>Enhance Leadership Education</vt:lpstr>
      <vt:lpstr>Enhance Leadership Education</vt:lpstr>
      <vt:lpstr>Leadership Resources </vt:lpstr>
      <vt:lpstr>Educational Advancement</vt:lpstr>
      <vt:lpstr>Objectives</vt:lpstr>
      <vt:lpstr> BSN Completion – Midsize Pilot </vt:lpstr>
      <vt:lpstr>BSN Completion – Midsize Pilot</vt:lpstr>
      <vt:lpstr>BSN Completion- Midsize Pilot</vt:lpstr>
      <vt:lpstr>BSN Completion- Midsize Pilot</vt:lpstr>
      <vt:lpstr>BSN Completion - Rural Pilot</vt:lpstr>
      <vt:lpstr>2013 Wisconsin Nurse Education &amp; Nurse Faculty Survey</vt:lpstr>
      <vt:lpstr>Accreditation Status</vt:lpstr>
      <vt:lpstr>Program Capacity Pre-licensure</vt:lpstr>
      <vt:lpstr>RN to BSN</vt:lpstr>
      <vt:lpstr>PhD/DNP Enrollment</vt:lpstr>
      <vt:lpstr> Number of Graduates from  Pre-licensure Programs </vt:lpstr>
      <vt:lpstr>Factors Limiting Pre-licensure Student Admissions</vt:lpstr>
      <vt:lpstr>Gender of Nursing Students 2013</vt:lpstr>
      <vt:lpstr>PowerPoint Presentation</vt:lpstr>
      <vt:lpstr>Summary</vt:lpstr>
      <vt:lpstr>Collaboration with WONE</vt:lpstr>
      <vt:lpstr>Wisconsin CNO Survey</vt:lpstr>
      <vt:lpstr>Wisconsin CNO Survey</vt:lpstr>
      <vt:lpstr>BSN Hiring Practices</vt:lpstr>
      <vt:lpstr>Current Educational Preparation</vt:lpstr>
      <vt:lpstr>Tuition Reimbursement/ Scholarship/Salary Practices</vt:lpstr>
      <vt:lpstr>Efforts to Increase Educational Level of Nurses</vt:lpstr>
      <vt:lpstr>Partnerships</vt:lpstr>
      <vt:lpstr>Taking the LEAD for Nursing Educational Advancement Resources </vt:lpstr>
      <vt:lpstr>Taking the LEAD Project Exemplar</vt:lpstr>
      <vt:lpstr>Taking the LEAD Project Exemplar</vt:lpstr>
      <vt:lpstr>Wisconsin - National Award Winner!</vt:lpstr>
      <vt:lpstr>Thank YOU for Taking the LEAD!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WCN Presentation for WONE</dc:title>
  <dc:creator>Judith Hansen</dc:creator>
  <cp:lastModifiedBy>HP</cp:lastModifiedBy>
  <cp:revision>303</cp:revision>
  <dcterms:created xsi:type="dcterms:W3CDTF">2011-03-16T17:27:32Z</dcterms:created>
  <dcterms:modified xsi:type="dcterms:W3CDTF">2015-06-16T18:49:47Z</dcterms:modified>
</cp:coreProperties>
</file>