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59" r:id="rId4"/>
    <p:sldId id="269" r:id="rId5"/>
    <p:sldId id="274" r:id="rId6"/>
    <p:sldId id="262" r:id="rId7"/>
    <p:sldId id="263" r:id="rId8"/>
    <p:sldId id="265" r:id="rId9"/>
    <p:sldId id="264" r:id="rId10"/>
    <p:sldId id="271" r:id="rId11"/>
    <p:sldId id="266" r:id="rId12"/>
    <p:sldId id="267" r:id="rId13"/>
    <p:sldId id="257" r:id="rId14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talia Barolin" initials="NB" lastIdx="2" clrIdx="0"/>
  <p:cmAuthor id="1" name="Jessica Koman" initials="JRK" lastIdx="0" clrIdx="1"/>
  <p:cmAuthor id="2" name="susan lala" initials="sl" lastIdx="3" clrIdx="2"/>
  <p:cmAuthor id="3" name="Paola Sanmartin" initials="PS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3F21"/>
    <a:srgbClr val="AD4D23"/>
    <a:srgbClr val="A74B22"/>
    <a:srgbClr val="006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99" autoAdjust="0"/>
    <p:restoredTop sz="80995" autoAdjust="0"/>
  </p:normalViewPr>
  <p:slideViewPr>
    <p:cSldViewPr snapToGrid="0" snapToObjects="1">
      <p:cViewPr>
        <p:scale>
          <a:sx n="72" d="100"/>
          <a:sy n="72" d="100"/>
        </p:scale>
        <p:origin x="-398" y="1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7" d="100"/>
          <a:sy n="67" d="100"/>
        </p:scale>
        <p:origin x="-2994" y="-11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019FD-40CD-2545-8FDF-E62C9A7FB37F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A9F9E-9FA5-D841-9AE7-AC208B622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51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C3CF8-58C1-6444-878D-9129F112768A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E9FDD-D40D-5344-A6B0-47E859038B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63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9FDD-D40D-5344-A6B0-47E859038B8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77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9FDD-D40D-5344-A6B0-47E859038B8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9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21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1D39-30AA-3F41-98A6-BAADA32F10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4942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E60B9B-D511-0C45-91E3-A08F4FCA8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5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1D39-30AA-3F41-98A6-BAADA32F10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4942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E60B9B-D511-0C45-91E3-A08F4FCA8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0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1D39-30AA-3F41-98A6-BAADA32F10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4942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E60B9B-D511-0C45-91E3-A08F4FCA8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85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1D39-30AA-3F41-98A6-BAADA32F10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4942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E60B9B-D511-0C45-91E3-A08F4FCA8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0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1D39-30AA-3F41-98A6-BAADA32F10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4942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E60B9B-D511-0C45-91E3-A08F4FCA8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8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1D39-30AA-3F41-98A6-BAADA32F10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4942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E60B9B-D511-0C45-91E3-A08F4FCA8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7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1D39-30AA-3F41-98A6-BAADA32F10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4942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E60B9B-D511-0C45-91E3-A08F4FCA8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7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1D39-30AA-3F41-98A6-BAADA32F10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4942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E60B9B-D511-0C45-91E3-A08F4FCA8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3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1D39-30AA-3F41-98A6-BAADA32F10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4942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E60B9B-D511-0C45-91E3-A08F4FCA8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0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1D39-30AA-3F41-98A6-BAADA32F10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4942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E60B9B-D511-0C45-91E3-A08F4FCA8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474" y="318454"/>
            <a:ext cx="7936326" cy="655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473" y="1600200"/>
            <a:ext cx="793350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5774" y="6388100"/>
            <a:ext cx="1975026" cy="33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71D39-30AA-3F41-98A6-BAADA32F10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4377" y="6388100"/>
            <a:ext cx="8184444" cy="342900"/>
          </a:xfrm>
          <a:prstGeom prst="rect">
            <a:avLst/>
          </a:prstGeom>
          <a:solidFill>
            <a:schemeClr val="bg1"/>
          </a:solidFill>
          <a:ln>
            <a:solidFill>
              <a:srgbClr val="0065A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4377" y="318454"/>
            <a:ext cx="8184444" cy="655213"/>
          </a:xfrm>
          <a:prstGeom prst="rect">
            <a:avLst/>
          </a:prstGeom>
          <a:noFill/>
          <a:ln>
            <a:solidFill>
              <a:srgbClr val="0065A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79778" y="318454"/>
            <a:ext cx="0" cy="6412546"/>
          </a:xfrm>
          <a:prstGeom prst="line">
            <a:avLst/>
          </a:prstGeom>
          <a:ln w="76200" cmpd="sng">
            <a:solidFill>
              <a:srgbClr val="0065A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750473" y="6437552"/>
            <a:ext cx="78281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1200" dirty="0" smtClean="0">
                <a:ln w="18415" cmpd="sng">
                  <a:noFill/>
                  <a:prstDash val="solid"/>
                </a:ln>
                <a:solidFill>
                  <a:srgbClr val="0065A4"/>
                </a:solidFill>
                <a:effectLst/>
                <a:latin typeface="Arial" pitchFamily="34" charset="0"/>
                <a:cs typeface="Arial" pitchFamily="34" charset="0"/>
              </a:rPr>
              <a:t>[Venue/Audience]</a:t>
            </a:r>
            <a:r>
              <a:rPr lang="en-US" sz="1200" baseline="0" dirty="0" smtClean="0">
                <a:ln w="18415" cmpd="sng">
                  <a:noFill/>
                  <a:prstDash val="solid"/>
                </a:ln>
                <a:solidFill>
                  <a:srgbClr val="0065A4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n w="18415" cmpd="sng">
                  <a:noFill/>
                  <a:prstDash val="solid"/>
                </a:ln>
                <a:solidFill>
                  <a:srgbClr val="0065A4"/>
                </a:solidFill>
                <a:effectLst/>
                <a:latin typeface="Arial" pitchFamily="34" charset="0"/>
                <a:cs typeface="Arial" pitchFamily="34" charset="0"/>
              </a:rPr>
              <a:t>[Date]</a:t>
            </a:r>
            <a:r>
              <a:rPr lang="en-US" sz="1200" baseline="0" dirty="0" smtClean="0">
                <a:ln w="18415" cmpd="sng">
                  <a:noFill/>
                  <a:prstDash val="solid"/>
                </a:ln>
                <a:solidFill>
                  <a:srgbClr val="0065A4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n w="18415" cmpd="sng">
                  <a:noFill/>
                  <a:prstDash val="solid"/>
                </a:ln>
                <a:solidFill>
                  <a:srgbClr val="0065A4"/>
                </a:solidFill>
                <a:effectLst/>
                <a:latin typeface="Arial" pitchFamily="34" charset="0"/>
                <a:cs typeface="Arial" pitchFamily="34" charset="0"/>
              </a:rPr>
              <a:t>[Speaker name and title]</a:t>
            </a:r>
            <a:endParaRPr lang="en-US" sz="1200" dirty="0">
              <a:ln w="18415" cmpd="sng">
                <a:noFill/>
                <a:prstDash val="solid"/>
              </a:ln>
              <a:solidFill>
                <a:srgbClr val="0065A4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5" descr="CFA_CCNA_4cNOTAG FIN2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83"/>
          <a:stretch>
            <a:fillRect/>
          </a:stretch>
        </p:blipFill>
        <p:spPr bwMode="auto">
          <a:xfrm>
            <a:off x="6732382" y="395288"/>
            <a:ext cx="18462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207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400" b="1" i="0" kern="1200">
          <a:solidFill>
            <a:srgbClr val="0065A4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65A4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65A4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0065A4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0065A4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rgbClr val="0065A4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144000" cy="68787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CFA_CCNA_colorNOTAG (2)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87" y="144497"/>
            <a:ext cx="8626801" cy="146755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869440"/>
            <a:ext cx="9144000" cy="5009324"/>
          </a:xfrm>
          <a:prstGeom prst="rect">
            <a:avLst/>
          </a:prstGeom>
          <a:solidFill>
            <a:srgbClr val="0065A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35576" y="3409950"/>
            <a:ext cx="6279339" cy="2228850"/>
          </a:xfrm>
          <a:prstGeom prst="rect">
            <a:avLst/>
          </a:prstGeom>
          <a:ln>
            <a:noFill/>
          </a:ln>
        </p:spPr>
        <p:txBody>
          <a:bodyPr/>
          <a:lstStyle>
            <a:lvl1pPr algn="r" defTabSz="457200" rtl="0" eaLnBrk="1" latinLnBrk="0" hangingPunct="1">
              <a:spcBef>
                <a:spcPct val="0"/>
              </a:spcBef>
              <a:buNone/>
              <a:defRPr sz="40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Institute of Medicine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Advanced Practice Task Force of Iowa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Fall, 2014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[Speaker name and title]</a:t>
            </a:r>
            <a:endParaRPr lang="en-US" sz="2800" dirty="0">
              <a:ln w="18415" cmpd="sng">
                <a:noFill/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15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480888"/>
              </p:ext>
            </p:extLst>
          </p:nvPr>
        </p:nvGraphicFramePr>
        <p:xfrm>
          <a:off x="555760" y="822201"/>
          <a:ext cx="8131039" cy="6226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442"/>
                <a:gridCol w="1727717"/>
                <a:gridCol w="1987440"/>
                <a:gridCol w="1671256"/>
                <a:gridCol w="1617184"/>
              </a:tblGrid>
              <a:tr h="694510">
                <a:tc>
                  <a:txBody>
                    <a:bodyPr/>
                    <a:lstStyle/>
                    <a:p>
                      <a:r>
                        <a:rPr lang="en-US" dirty="0" smtClean="0"/>
                        <a:t>ARNP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Basic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Educated/Trained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Maintained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89024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CRNA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BSN</a:t>
                      </a:r>
                      <a:r>
                        <a:rPr lang="en-US" sz="1400" baseline="0" dirty="0" smtClean="0"/>
                        <a:t> (equivalent); </a:t>
                      </a:r>
                      <a:r>
                        <a:rPr lang="en-US" sz="1400" dirty="0" smtClean="0"/>
                        <a:t>Licensed as RN. At</a:t>
                      </a:r>
                      <a:r>
                        <a:rPr lang="en-US" sz="1400" baseline="0" dirty="0" smtClean="0"/>
                        <a:t> least one year experience in critical care area.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MSN/DNP, to</a:t>
                      </a:r>
                      <a:r>
                        <a:rPr lang="en-US" sz="1400" baseline="0" dirty="0" smtClean="0"/>
                        <a:t> include CRNA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track; 600-1000+ </a:t>
                      </a:r>
                      <a:r>
                        <a:rPr lang="en-US" sz="1400" baseline="0" dirty="0" smtClean="0"/>
                        <a:t>clinical hours. Pass certification exam as CRNA.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State licensure / registration as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ARNP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smtClean="0"/>
                        <a:t>in  specialty.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40 contact hours every 2 years to maintain.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Licensed to practice independently in Iowa</a:t>
                      </a:r>
                      <a:r>
                        <a:rPr lang="en-US" sz="1400" baseline="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98113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CNM (midwife)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BSN</a:t>
                      </a:r>
                      <a:r>
                        <a:rPr lang="en-US" sz="1400" baseline="0" dirty="0" smtClean="0"/>
                        <a:t> (equivalent); </a:t>
                      </a:r>
                      <a:r>
                        <a:rPr lang="en-US" sz="1400" dirty="0" smtClean="0"/>
                        <a:t>Licensed as 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MSN/DNP</a:t>
                      </a:r>
                      <a:r>
                        <a:rPr lang="en-US" sz="1400" baseline="0" dirty="0" smtClean="0"/>
                        <a:t>; to include CNM track,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600-1000+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smtClean="0"/>
                        <a:t>clinical hours.</a:t>
                      </a:r>
                    </a:p>
                    <a:p>
                      <a:r>
                        <a:rPr lang="en-US" sz="1400" baseline="0" dirty="0" smtClean="0"/>
                        <a:t>Pass certification exam as midwife.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State licensure / registration as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ARNP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smtClean="0"/>
                        <a:t>in  specialty.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45 contact hours every 3 years to maintain.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Licensed to practice independently in Iowa.</a:t>
                      </a:r>
                      <a:endParaRPr lang="en-US" sz="1400" dirty="0"/>
                    </a:p>
                  </a:txBody>
                  <a:tcPr/>
                </a:tc>
              </a:tr>
              <a:tr h="140004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CNP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BSN</a:t>
                      </a:r>
                      <a:r>
                        <a:rPr lang="en-US" sz="1400" baseline="0" dirty="0" smtClean="0"/>
                        <a:t> (equivalent); </a:t>
                      </a:r>
                      <a:r>
                        <a:rPr lang="en-US" sz="1400" dirty="0" smtClean="0"/>
                        <a:t>Licensed as RN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MSN/DNP,</a:t>
                      </a:r>
                      <a:r>
                        <a:rPr lang="en-US" sz="1400" baseline="0" dirty="0" smtClean="0"/>
                        <a:t> to include NP track; 600-1000+ clinical hours.</a:t>
                      </a:r>
                    </a:p>
                    <a:p>
                      <a:r>
                        <a:rPr lang="en-US" sz="1400" baseline="0" dirty="0" smtClean="0"/>
                        <a:t>Pass certification exam in specialty area.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State licensure / registration as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ARNP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smtClean="0"/>
                        <a:t>in  specialty.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45 contact hours every 3 years to maintain.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Licensed to practice independently in </a:t>
                      </a:r>
                      <a:r>
                        <a:rPr lang="en-US" sz="1400" b="0" dirty="0" smtClean="0"/>
                        <a:t>Iowa.</a:t>
                      </a:r>
                      <a:endParaRPr lang="en-US" sz="1400" b="0" dirty="0"/>
                    </a:p>
                  </a:txBody>
                  <a:tcPr/>
                </a:tc>
              </a:tr>
              <a:tr h="118004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CNS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BSN</a:t>
                      </a:r>
                      <a:r>
                        <a:rPr lang="en-US" sz="1400" baseline="0" dirty="0" smtClean="0"/>
                        <a:t> (equivalent); </a:t>
                      </a:r>
                      <a:r>
                        <a:rPr lang="en-US" sz="1400" dirty="0" smtClean="0"/>
                        <a:t>Licensed as RN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MSN,</a:t>
                      </a:r>
                      <a:r>
                        <a:rPr lang="en-US" sz="1400" baseline="0" dirty="0" smtClean="0"/>
                        <a:t> includes specialty area, 500+ clinical hours. Pass certification exam in specialty area.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 licensure</a:t>
                      </a:r>
                      <a:r>
                        <a:rPr lang="en-US" sz="1400" baseline="0" dirty="0" smtClean="0"/>
                        <a:t> as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ARNP</a:t>
                      </a:r>
                      <a:r>
                        <a:rPr lang="en-US" sz="1400" baseline="0" dirty="0" smtClean="0"/>
                        <a:t>; Certification exam</a:t>
                      </a:r>
                      <a:r>
                        <a:rPr lang="en-US" sz="1400" baseline="0" smtClean="0"/>
                        <a:t>; 45 </a:t>
                      </a:r>
                      <a:r>
                        <a:rPr lang="en-US" sz="1400" baseline="0" dirty="0" smtClean="0"/>
                        <a:t>contact hours every 3 years to maintain.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Licensed to practice independently in Iowa.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168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and Goals of ARNP Councils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797" y="1215247"/>
            <a:ext cx="8429861" cy="5031317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2400" dirty="0" smtClean="0"/>
              <a:t>Purpose – to coordinate all matters for ARNPs</a:t>
            </a:r>
          </a:p>
          <a:p>
            <a:pPr marL="342900" lvl="1" indent="-342900">
              <a:buFont typeface="Arial"/>
              <a:buChar char="•"/>
            </a:pPr>
            <a:r>
              <a:rPr lang="en-US" sz="2400" dirty="0" smtClean="0"/>
              <a:t>Goals may include: </a:t>
            </a:r>
          </a:p>
          <a:p>
            <a:pPr marL="742950" lvl="2" indent="-342900"/>
            <a:r>
              <a:rPr lang="en-US" sz="2000" dirty="0" smtClean="0"/>
              <a:t>Work with physician colleagues to identify roles and expectations of ARNPs</a:t>
            </a:r>
          </a:p>
          <a:p>
            <a:pPr marL="742950" lvl="2" indent="-342900"/>
            <a:r>
              <a:rPr lang="en-US" sz="2000" dirty="0" smtClean="0"/>
              <a:t>Serve as clearing house for communication to understand </a:t>
            </a:r>
            <a:r>
              <a:rPr lang="en-US" sz="2000" dirty="0"/>
              <a:t>organizational </a:t>
            </a:r>
            <a:r>
              <a:rPr lang="en-US" sz="2000" dirty="0" smtClean="0"/>
              <a:t>issues pertinent to ARNPs</a:t>
            </a:r>
          </a:p>
          <a:p>
            <a:pPr marL="742950" lvl="2" indent="-342900"/>
            <a:r>
              <a:rPr lang="en-US" sz="2000" dirty="0" smtClean="0"/>
              <a:t>Assist with the development of HR policies relevant to ARNPs</a:t>
            </a:r>
          </a:p>
          <a:p>
            <a:pPr marL="742950" lvl="2" indent="-342900"/>
            <a:r>
              <a:rPr lang="en-US" sz="2000" dirty="0" smtClean="0"/>
              <a:t>Recruit the most appropriate and qualified applicants</a:t>
            </a:r>
          </a:p>
          <a:p>
            <a:pPr marL="742950" lvl="2" indent="-342900"/>
            <a:r>
              <a:rPr lang="en-US" sz="2000" dirty="0" smtClean="0"/>
              <a:t>Establish an onboarding program</a:t>
            </a:r>
          </a:p>
          <a:p>
            <a:pPr marL="742950" lvl="2" indent="-342900"/>
            <a:r>
              <a:rPr lang="en-US" sz="2000" dirty="0"/>
              <a:t>C</a:t>
            </a:r>
            <a:r>
              <a:rPr lang="en-US" sz="2000" dirty="0" smtClean="0"/>
              <a:t>reate a mentorship program</a:t>
            </a:r>
          </a:p>
          <a:p>
            <a:pPr marL="742950" lvl="2" indent="-342900"/>
            <a:r>
              <a:rPr lang="en-US" sz="2000" dirty="0" smtClean="0"/>
              <a:t>Identify metrics for OPPE/FPPE</a:t>
            </a:r>
          </a:p>
          <a:p>
            <a:pPr marL="742950" lvl="2" indent="-342900"/>
            <a:r>
              <a:rPr lang="en-US" sz="2000" dirty="0" smtClean="0"/>
              <a:t>Evaluate the ongoing contributions and effectiveness of ARNPs </a:t>
            </a:r>
            <a:endParaRPr lang="en-US" sz="2000" dirty="0"/>
          </a:p>
          <a:p>
            <a:pPr marL="742950" lvl="2" indent="-34290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1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32" y="701637"/>
            <a:ext cx="7936326" cy="952500"/>
          </a:xfrm>
        </p:spPr>
        <p:txBody>
          <a:bodyPr>
            <a:normAutofit/>
          </a:bodyPr>
          <a:lstStyle/>
          <a:p>
            <a:r>
              <a:rPr lang="en-US" dirty="0" smtClean="0"/>
              <a:t>ARNP Task Force with the Iowa Action Coalition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355" y="1678925"/>
            <a:ext cx="7933503" cy="3939677"/>
          </a:xfrm>
        </p:spPr>
        <p:txBody>
          <a:bodyPr>
            <a:normAutofit/>
          </a:bodyPr>
          <a:lstStyle/>
          <a:p>
            <a:r>
              <a:rPr lang="en-US" sz="2000" dirty="0"/>
              <a:t>Q&amp;A document about the role of advanced practice </a:t>
            </a:r>
            <a:r>
              <a:rPr lang="en-US" sz="2000" dirty="0" smtClean="0"/>
              <a:t>registered nurses </a:t>
            </a:r>
            <a:r>
              <a:rPr lang="en-US" sz="2000" dirty="0"/>
              <a:t>to </a:t>
            </a:r>
            <a:r>
              <a:rPr lang="en-US" sz="2000" dirty="0" smtClean="0"/>
              <a:t>educate the public</a:t>
            </a:r>
          </a:p>
          <a:p>
            <a:r>
              <a:rPr lang="en-US" sz="2000" dirty="0" smtClean="0"/>
              <a:t>Power point presentations using consistent language targeted </a:t>
            </a:r>
            <a:r>
              <a:rPr lang="en-US" sz="2000" dirty="0"/>
              <a:t>toward administration and boards of directors to educate </a:t>
            </a:r>
            <a:r>
              <a:rPr lang="en-US" sz="2000" dirty="0" smtClean="0"/>
              <a:t>about </a:t>
            </a:r>
            <a:r>
              <a:rPr lang="en-US" sz="2000" dirty="0"/>
              <a:t>advanced practice </a:t>
            </a:r>
            <a:r>
              <a:rPr lang="en-US" sz="2000" dirty="0" smtClean="0"/>
              <a:t>registered nurses</a:t>
            </a:r>
          </a:p>
          <a:p>
            <a:r>
              <a:rPr lang="en-US" sz="2000" dirty="0"/>
              <a:t>A toolkit for changing hospital by-laws that incorporates correct and consistent </a:t>
            </a:r>
            <a:r>
              <a:rPr lang="en-US" sz="2000" dirty="0" smtClean="0"/>
              <a:t>terminology</a:t>
            </a:r>
          </a:p>
          <a:p>
            <a:r>
              <a:rPr lang="en-US" sz="2000" dirty="0"/>
              <a:t>Editorials for local newspapers about the role of advanced practice </a:t>
            </a:r>
            <a:r>
              <a:rPr lang="en-US" sz="2000" dirty="0" smtClean="0"/>
              <a:t>registered nurses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39802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Iowa ARNPs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355" y="1674565"/>
            <a:ext cx="7933503" cy="3756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 smtClean="0"/>
              <a:t>Thank you!</a:t>
            </a:r>
          </a:p>
          <a:p>
            <a:pPr marL="0" indent="0" algn="ctr">
              <a:buNone/>
            </a:pPr>
            <a:r>
              <a:rPr lang="en-US" sz="8800" dirty="0" smtClean="0"/>
              <a:t> </a:t>
            </a:r>
            <a:r>
              <a:rPr lang="en-US" sz="8800" i="1" dirty="0" smtClean="0"/>
              <a:t>Questions?</a:t>
            </a:r>
            <a:endParaRPr lang="en-US" sz="8800" i="1" dirty="0"/>
          </a:p>
        </p:txBody>
      </p:sp>
    </p:spTree>
    <p:extLst>
      <p:ext uri="{BB962C8B-B14F-4D97-AF65-F5344CB8AC3E}">
        <p14:creationId xmlns:p14="http://schemas.microsoft.com/office/powerpoint/2010/main" val="397765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Iowa - ARNPs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Advanced Registered Nurse Practitioner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6558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504" y="408372"/>
            <a:ext cx="8062368" cy="744153"/>
          </a:xfrm>
        </p:spPr>
        <p:txBody>
          <a:bodyPr>
            <a:normAutofit/>
          </a:bodyPr>
          <a:lstStyle/>
          <a:p>
            <a:r>
              <a:rPr lang="en-US" dirty="0" smtClean="0"/>
              <a:t> Iowa ARNPs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504" y="1152525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Iowa Board of Nursing grants ARNPs authority to practice and regulates their practice through administrative rules</a:t>
            </a:r>
          </a:p>
          <a:p>
            <a:pPr lvl="1"/>
            <a:r>
              <a:rPr lang="en-US" dirty="0" smtClean="0"/>
              <a:t>Authorized to practice independently within their recognized specialty</a:t>
            </a:r>
          </a:p>
          <a:p>
            <a:pPr lvl="1"/>
            <a:r>
              <a:rPr lang="en-US" dirty="0" smtClean="0"/>
              <a:t>Collaborative practice agreements are not required by the Board of Nursing, but may be required by the employer </a:t>
            </a:r>
          </a:p>
          <a:p>
            <a:pPr lvl="1"/>
            <a:r>
              <a:rPr lang="en-US" dirty="0" smtClean="0"/>
              <a:t>May hold hospital clinical privileges</a:t>
            </a:r>
          </a:p>
          <a:p>
            <a:pPr lvl="1"/>
            <a:r>
              <a:rPr lang="en-US" dirty="0" smtClean="0"/>
              <a:t>Granted full, independent prescriptive authority within their specialty, schedule II-V controlled substances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current RN license and certification by a national certifying </a:t>
            </a:r>
            <a:r>
              <a:rPr lang="en-US" dirty="0" smtClean="0"/>
              <a:t>body to practice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53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562" y="318454"/>
            <a:ext cx="7936326" cy="655213"/>
          </a:xfrm>
        </p:spPr>
        <p:txBody>
          <a:bodyPr/>
          <a:lstStyle/>
          <a:p>
            <a:r>
              <a:rPr lang="en-US" dirty="0" smtClean="0"/>
              <a:t>ARNP Roles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" y="1244070"/>
            <a:ext cx="4038600" cy="4876271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 smtClean="0"/>
              <a:t>CRNA - </a:t>
            </a:r>
            <a:r>
              <a:rPr lang="en-US" sz="2400" dirty="0"/>
              <a:t>Certified Registered Nurse </a:t>
            </a:r>
            <a:r>
              <a:rPr lang="en-US" sz="2400" dirty="0" smtClean="0"/>
              <a:t>Anesthetist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CNS - </a:t>
            </a:r>
            <a:r>
              <a:rPr lang="en-US" sz="2400" dirty="0"/>
              <a:t>Clinical Nurse Specialist </a:t>
            </a:r>
            <a:endParaRPr lang="en-US" sz="2400" dirty="0" smtClean="0"/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CNM - </a:t>
            </a:r>
            <a:r>
              <a:rPr lang="en-US" sz="2400" dirty="0"/>
              <a:t>Certified Nurse Midwife </a:t>
            </a:r>
            <a:endParaRPr lang="en-US" sz="2400" dirty="0" smtClean="0"/>
          </a:p>
          <a:p>
            <a:pPr marL="0" lvl="0" indent="0">
              <a:buNone/>
            </a:pPr>
            <a:endParaRPr lang="en-US" sz="2400" dirty="0"/>
          </a:p>
          <a:p>
            <a:pPr lvl="0"/>
            <a:r>
              <a:rPr lang="en-US" sz="2400" dirty="0" smtClean="0"/>
              <a:t>CNP - Certified Nurse </a:t>
            </a:r>
            <a:r>
              <a:rPr lang="en-US" sz="2400" dirty="0"/>
              <a:t>Practitioner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5730" y="1419225"/>
            <a:ext cx="4230158" cy="4525963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000" dirty="0"/>
              <a:t>Midlevel provider/physician extender are inappropriate references</a:t>
            </a:r>
          </a:p>
          <a:p>
            <a:pPr lvl="1"/>
            <a:r>
              <a:rPr lang="en-US" sz="2000" dirty="0"/>
              <a:t>Minimum education is a Master’s degree</a:t>
            </a:r>
          </a:p>
          <a:p>
            <a:pPr lvl="1"/>
            <a:r>
              <a:rPr lang="en-US" sz="2000" dirty="0"/>
              <a:t>Core education is the Registered Nurse </a:t>
            </a:r>
          </a:p>
          <a:p>
            <a:pPr lvl="1"/>
            <a:r>
              <a:rPr lang="en-US" sz="2000" dirty="0"/>
              <a:t>Required to perform extensive clinical practicum in </a:t>
            </a:r>
            <a:r>
              <a:rPr lang="en-US" sz="2000" dirty="0" smtClean="0"/>
              <a:t>specialty area</a:t>
            </a:r>
            <a:endParaRPr lang="en-US" sz="2000" dirty="0"/>
          </a:p>
          <a:p>
            <a:pPr lvl="1"/>
            <a:r>
              <a:rPr lang="en-US" sz="2000" dirty="0"/>
              <a:t>Pass National Certification </a:t>
            </a:r>
            <a:r>
              <a:rPr lang="en-US" sz="2000" dirty="0" smtClean="0"/>
              <a:t>Exam</a:t>
            </a:r>
          </a:p>
          <a:p>
            <a:pPr lvl="1"/>
            <a:r>
              <a:rPr lang="en-US" sz="2000" dirty="0" smtClean="0"/>
              <a:t>Maintain certification through ongoing education</a:t>
            </a:r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696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1262028" y="1279451"/>
            <a:ext cx="6911976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813301" y="611188"/>
            <a:ext cx="90488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6"/>
          <p:cNvSpPr>
            <a:spLocks/>
          </p:cNvSpPr>
          <p:nvPr/>
        </p:nvSpPr>
        <p:spPr bwMode="auto">
          <a:xfrm>
            <a:off x="2897188" y="676275"/>
            <a:ext cx="3702050" cy="1235075"/>
          </a:xfrm>
          <a:custGeom>
            <a:avLst/>
            <a:gdLst>
              <a:gd name="T0" fmla="*/ 0 w 2332"/>
              <a:gd name="T1" fmla="*/ 778 h 778"/>
              <a:gd name="T2" fmla="*/ 194 w 2332"/>
              <a:gd name="T3" fmla="*/ 0 h 778"/>
              <a:gd name="T4" fmla="*/ 2139 w 2332"/>
              <a:gd name="T5" fmla="*/ 0 h 778"/>
              <a:gd name="T6" fmla="*/ 2332 w 2332"/>
              <a:gd name="T7" fmla="*/ 778 h 778"/>
              <a:gd name="T8" fmla="*/ 0 w 2332"/>
              <a:gd name="T9" fmla="*/ 778 h 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778">
                <a:moveTo>
                  <a:pt x="0" y="778"/>
                </a:moveTo>
                <a:lnTo>
                  <a:pt x="194" y="0"/>
                </a:lnTo>
                <a:lnTo>
                  <a:pt x="2139" y="0"/>
                </a:lnTo>
                <a:lnTo>
                  <a:pt x="2332" y="778"/>
                </a:lnTo>
                <a:lnTo>
                  <a:pt x="0" y="778"/>
                </a:lnTo>
                <a:close/>
              </a:path>
            </a:pathLst>
          </a:cu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/>
          <p:cNvSpPr>
            <a:spLocks/>
          </p:cNvSpPr>
          <p:nvPr/>
        </p:nvSpPr>
        <p:spPr bwMode="auto">
          <a:xfrm>
            <a:off x="2897188" y="676275"/>
            <a:ext cx="3702050" cy="1235075"/>
          </a:xfrm>
          <a:custGeom>
            <a:avLst/>
            <a:gdLst>
              <a:gd name="T0" fmla="*/ 0 w 2332"/>
              <a:gd name="T1" fmla="*/ 778 h 778"/>
              <a:gd name="T2" fmla="*/ 194 w 2332"/>
              <a:gd name="T3" fmla="*/ 0 h 778"/>
              <a:gd name="T4" fmla="*/ 2139 w 2332"/>
              <a:gd name="T5" fmla="*/ 0 h 778"/>
              <a:gd name="T6" fmla="*/ 2332 w 2332"/>
              <a:gd name="T7" fmla="*/ 778 h 778"/>
              <a:gd name="T8" fmla="*/ 0 w 2332"/>
              <a:gd name="T9" fmla="*/ 778 h 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778">
                <a:moveTo>
                  <a:pt x="0" y="778"/>
                </a:moveTo>
                <a:lnTo>
                  <a:pt x="194" y="0"/>
                </a:lnTo>
                <a:lnTo>
                  <a:pt x="2139" y="0"/>
                </a:lnTo>
                <a:lnTo>
                  <a:pt x="2332" y="778"/>
                </a:lnTo>
                <a:lnTo>
                  <a:pt x="0" y="778"/>
                </a:lnTo>
                <a:close/>
              </a:path>
            </a:pathLst>
          </a:custGeom>
          <a:noFill/>
          <a:ln w="25400" cap="flat">
            <a:solidFill>
              <a:srgbClr val="385D8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779838" y="860425"/>
            <a:ext cx="23018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9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ARNP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5716589" y="860425"/>
            <a:ext cx="56515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209926" y="1609725"/>
            <a:ext cx="3373438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Advanced Registered Nurse Practitioner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6288089" y="1609725"/>
            <a:ext cx="141288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2592388" y="2697163"/>
            <a:ext cx="1781175" cy="1646238"/>
          </a:xfrm>
          <a:prstGeom prst="ellipse">
            <a:avLst/>
          </a:prstGeom>
          <a:solidFill>
            <a:srgbClr val="4F81BD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</a:rPr>
              <a:t>CNM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Certified Nurse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Midwife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4329113" y="2941638"/>
            <a:ext cx="242888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4297363" y="3630613"/>
            <a:ext cx="141288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20"/>
          <p:cNvSpPr>
            <a:spLocks noChangeArrowheads="1"/>
          </p:cNvSpPr>
          <p:nvPr/>
        </p:nvSpPr>
        <p:spPr bwMode="auto">
          <a:xfrm>
            <a:off x="6958014" y="2697163"/>
            <a:ext cx="1781175" cy="1622425"/>
          </a:xfrm>
          <a:prstGeom prst="ellipse">
            <a:avLst/>
          </a:prstGeom>
          <a:solidFill>
            <a:srgbClr val="4F81BD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CNS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Certified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Clinical Nurse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Specialist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7694614" y="2871788"/>
            <a:ext cx="242888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7769226" y="3560763"/>
            <a:ext cx="141288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" name="Oval 28"/>
          <p:cNvSpPr>
            <a:spLocks noChangeArrowheads="1"/>
          </p:cNvSpPr>
          <p:nvPr/>
        </p:nvSpPr>
        <p:spPr bwMode="auto">
          <a:xfrm>
            <a:off x="404813" y="2697163"/>
            <a:ext cx="1781175" cy="1646238"/>
          </a:xfrm>
          <a:prstGeom prst="ellipse">
            <a:avLst/>
          </a:prstGeom>
          <a:solidFill>
            <a:srgbClr val="4F81BD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CRNA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Certified Registered Nurse Anesthetist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28" name="Rectangle 31"/>
          <p:cNvSpPr>
            <a:spLocks noChangeArrowheads="1"/>
          </p:cNvSpPr>
          <p:nvPr/>
        </p:nvSpPr>
        <p:spPr bwMode="auto">
          <a:xfrm>
            <a:off x="2559051" y="2903538"/>
            <a:ext cx="24130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36"/>
          <p:cNvSpPr>
            <a:spLocks noChangeArrowheads="1"/>
          </p:cNvSpPr>
          <p:nvPr/>
        </p:nvSpPr>
        <p:spPr bwMode="auto">
          <a:xfrm>
            <a:off x="2590801" y="3781425"/>
            <a:ext cx="141288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Oval 37"/>
          <p:cNvSpPr>
            <a:spLocks noChangeArrowheads="1"/>
          </p:cNvSpPr>
          <p:nvPr/>
        </p:nvSpPr>
        <p:spPr bwMode="auto">
          <a:xfrm>
            <a:off x="4778376" y="2697163"/>
            <a:ext cx="1773238" cy="1638300"/>
          </a:xfrm>
          <a:prstGeom prst="ellipse">
            <a:avLst/>
          </a:prstGeom>
          <a:solidFill>
            <a:srgbClr val="4F81BD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CNP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Certified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Nurse</a:t>
            </a:r>
            <a:br>
              <a:rPr lang="en-US" sz="1400" dirty="0" smtClean="0">
                <a:solidFill>
                  <a:schemeClr val="bg1"/>
                </a:solidFill>
              </a:rPr>
            </a:br>
            <a:r>
              <a:rPr lang="en-US" sz="1400" dirty="0" smtClean="0">
                <a:solidFill>
                  <a:schemeClr val="bg1"/>
                </a:solidFill>
              </a:rPr>
              <a:t>Practitioner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38" name="Rectangle 41"/>
          <p:cNvSpPr>
            <a:spLocks noChangeArrowheads="1"/>
          </p:cNvSpPr>
          <p:nvPr/>
        </p:nvSpPr>
        <p:spPr bwMode="auto">
          <a:xfrm>
            <a:off x="6034089" y="2908300"/>
            <a:ext cx="2428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45"/>
          <p:cNvSpPr>
            <a:spLocks noChangeArrowheads="1"/>
          </p:cNvSpPr>
          <p:nvPr/>
        </p:nvSpPr>
        <p:spPr bwMode="auto">
          <a:xfrm>
            <a:off x="6181726" y="3597275"/>
            <a:ext cx="141288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8" name="Straight Connector 1047"/>
          <p:cNvCxnSpPr/>
          <p:nvPr/>
        </p:nvCxnSpPr>
        <p:spPr>
          <a:xfrm flipH="1">
            <a:off x="1524000" y="1911350"/>
            <a:ext cx="3254376" cy="7858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724400" y="1905000"/>
            <a:ext cx="2743200" cy="9667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886200" y="1911350"/>
            <a:ext cx="892176" cy="960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778376" y="1911350"/>
            <a:ext cx="443309" cy="960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938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57199"/>
            <a:ext cx="8260672" cy="1143001"/>
          </a:xfrm>
        </p:spPr>
        <p:txBody>
          <a:bodyPr>
            <a:normAutofit/>
          </a:bodyPr>
          <a:lstStyle/>
          <a:p>
            <a:r>
              <a:rPr lang="en-US" dirty="0" smtClean="0"/>
              <a:t>Certified Registered Nurse Anesthetist (CRNA)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 all methods of general and regional anesthesia techniques, place invasive lines, &amp; provide pain relief for laboring mothers.</a:t>
            </a:r>
          </a:p>
          <a:p>
            <a:r>
              <a:rPr lang="en-US" dirty="0" smtClean="0"/>
              <a:t>Continuously monitor patients undergoing anesthesia or sedation for surgical procedures.</a:t>
            </a:r>
          </a:p>
          <a:p>
            <a:r>
              <a:rPr lang="en-US" dirty="0" smtClean="0"/>
              <a:t>Provide acute, chronic, &amp; regional pain management in every setting where these services are offered.</a:t>
            </a:r>
          </a:p>
          <a:p>
            <a:r>
              <a:rPr lang="en-US" dirty="0" smtClean="0"/>
              <a:t>Practice settings:  hospitals, ambulatory surgery centers, clinics &amp; offices, wherever anesthesia or sedation services may be required. 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95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Certified Nurse Midwife (CNM)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 full range of primary health care services to women throughout the lifespan</a:t>
            </a:r>
          </a:p>
          <a:p>
            <a:r>
              <a:rPr lang="en-US" dirty="0" smtClean="0"/>
              <a:t>Gynecological care</a:t>
            </a:r>
          </a:p>
          <a:p>
            <a:r>
              <a:rPr lang="en-US" dirty="0" smtClean="0"/>
              <a:t>Family planning</a:t>
            </a:r>
          </a:p>
          <a:p>
            <a:r>
              <a:rPr lang="en-US" dirty="0" smtClean="0"/>
              <a:t>Prenatal and postpartum care</a:t>
            </a:r>
          </a:p>
          <a:p>
            <a:r>
              <a:rPr lang="en-US" dirty="0" smtClean="0"/>
              <a:t>Childbirth</a:t>
            </a:r>
          </a:p>
          <a:p>
            <a:r>
              <a:rPr lang="en-US" dirty="0" smtClean="0"/>
              <a:t>Care of newborn through 12 months</a:t>
            </a:r>
          </a:p>
          <a:p>
            <a:r>
              <a:rPr lang="en-US" dirty="0" smtClean="0"/>
              <a:t>Practice settings include home, hospitals, birth centers, ambulatory care settings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0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Certified Nurse Practitioner (CNP)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474" y="1433111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Provide health care services to individuals, families, and groups</a:t>
            </a:r>
          </a:p>
          <a:p>
            <a:r>
              <a:rPr lang="en-US" dirty="0" smtClean="0"/>
              <a:t>Diagnose and manage acute episodic illnesses and chronic disease, in addition to a focus on health promotion, disease prevention, health education, and counseling</a:t>
            </a:r>
          </a:p>
          <a:p>
            <a:r>
              <a:rPr lang="en-US" dirty="0" smtClean="0"/>
              <a:t>Practice in primary, acute, chronic, and long term care settings</a:t>
            </a:r>
          </a:p>
          <a:p>
            <a:r>
              <a:rPr lang="en-US" dirty="0" smtClean="0"/>
              <a:t>Education varies based on subspecialty: Adult, Family, Neonatal, Pediatric, Psych-Mental Health, </a:t>
            </a:r>
            <a:r>
              <a:rPr lang="en-US" dirty="0"/>
              <a:t>Women’s </a:t>
            </a:r>
            <a:r>
              <a:rPr lang="en-US" dirty="0" smtClean="0"/>
              <a:t>Health, Acute Care, and Geriatric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54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Clinical Nurse Specialist (CNS)</a:t>
            </a:r>
            <a:br>
              <a:rPr lang="en-US" sz="2700" dirty="0" smtClean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Primary goal is integration of evidence based practice into nursing care to improve patient outcomes across the health system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Practice includes acute and chronic care settings</a:t>
            </a:r>
          </a:p>
          <a:p>
            <a:endParaRPr lang="en-US" dirty="0" smtClean="0"/>
          </a:p>
          <a:p>
            <a:r>
              <a:rPr lang="en-US" dirty="0" smtClean="0"/>
              <a:t>Across U.S. specialize in: Adult/Geriatrics, Pediatrics, Women’s Health, &amp; Mental Health</a:t>
            </a:r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209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9903</TotalTime>
  <Words>832</Words>
  <Application>Microsoft Office PowerPoint</Application>
  <PresentationFormat>On-screen Show (4:3)</PresentationFormat>
  <Paragraphs>127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Iowa - ARNPs</vt:lpstr>
      <vt:lpstr> Iowa ARNPs</vt:lpstr>
      <vt:lpstr>ARNP Roles (4)</vt:lpstr>
      <vt:lpstr>PowerPoint Presentation</vt:lpstr>
      <vt:lpstr>Certified Registered Nurse Anesthetist (CRNA) </vt:lpstr>
      <vt:lpstr>Certified Nurse Midwife (CNM)</vt:lpstr>
      <vt:lpstr>Certified Nurse Practitioner (CNP)</vt:lpstr>
      <vt:lpstr> Clinical Nurse Specialist (CNS) </vt:lpstr>
      <vt:lpstr>Comparison Table</vt:lpstr>
      <vt:lpstr>Purpose and Goals of ARNP Councils</vt:lpstr>
      <vt:lpstr>ARNP Task Force with the Iowa Action Coalition</vt:lpstr>
      <vt:lpstr>Iowa ARNPs</vt:lpstr>
    </vt:vector>
  </TitlesOfParts>
  <Company>IQ Solutions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Koman</dc:creator>
  <cp:lastModifiedBy>Lofgren, Maria</cp:lastModifiedBy>
  <cp:revision>180</cp:revision>
  <cp:lastPrinted>2013-01-03T17:09:02Z</cp:lastPrinted>
  <dcterms:created xsi:type="dcterms:W3CDTF">2012-11-19T19:53:57Z</dcterms:created>
  <dcterms:modified xsi:type="dcterms:W3CDTF">2014-10-09T21:30:45Z</dcterms:modified>
</cp:coreProperties>
</file>