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4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41.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42.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63" r:id="rId2"/>
    <p:sldMasterId id="2147483989" r:id="rId3"/>
    <p:sldMasterId id="2147484002" r:id="rId4"/>
    <p:sldMasterId id="2147484007" r:id="rId5"/>
  </p:sldMasterIdLst>
  <p:notesMasterIdLst>
    <p:notesMasterId r:id="rId56"/>
  </p:notesMasterIdLst>
  <p:handoutMasterIdLst>
    <p:handoutMasterId r:id="rId57"/>
  </p:handoutMasterIdLst>
  <p:sldIdLst>
    <p:sldId id="416" r:id="rId6"/>
    <p:sldId id="421" r:id="rId7"/>
    <p:sldId id="256" r:id="rId8"/>
    <p:sldId id="397" r:id="rId9"/>
    <p:sldId id="396" r:id="rId10"/>
    <p:sldId id="355" r:id="rId11"/>
    <p:sldId id="332" r:id="rId12"/>
    <p:sldId id="263" r:id="rId13"/>
    <p:sldId id="356" r:id="rId14"/>
    <p:sldId id="394" r:id="rId15"/>
    <p:sldId id="393" r:id="rId16"/>
    <p:sldId id="391" r:id="rId17"/>
    <p:sldId id="390" r:id="rId18"/>
    <p:sldId id="407" r:id="rId19"/>
    <p:sldId id="408" r:id="rId20"/>
    <p:sldId id="415" r:id="rId21"/>
    <p:sldId id="350" r:id="rId22"/>
    <p:sldId id="379" r:id="rId23"/>
    <p:sldId id="414" r:id="rId24"/>
    <p:sldId id="359" r:id="rId25"/>
    <p:sldId id="358" r:id="rId26"/>
    <p:sldId id="361" r:id="rId27"/>
    <p:sldId id="387" r:id="rId28"/>
    <p:sldId id="380" r:id="rId29"/>
    <p:sldId id="381" r:id="rId30"/>
    <p:sldId id="398" r:id="rId31"/>
    <p:sldId id="365" r:id="rId32"/>
    <p:sldId id="364" r:id="rId33"/>
    <p:sldId id="357" r:id="rId34"/>
    <p:sldId id="360" r:id="rId35"/>
    <p:sldId id="370" r:id="rId36"/>
    <p:sldId id="369" r:id="rId37"/>
    <p:sldId id="368" r:id="rId38"/>
    <p:sldId id="374" r:id="rId39"/>
    <p:sldId id="375" r:id="rId40"/>
    <p:sldId id="363" r:id="rId41"/>
    <p:sldId id="366" r:id="rId42"/>
    <p:sldId id="399" r:id="rId43"/>
    <p:sldId id="400" r:id="rId44"/>
    <p:sldId id="401" r:id="rId45"/>
    <p:sldId id="405" r:id="rId46"/>
    <p:sldId id="404" r:id="rId47"/>
    <p:sldId id="410" r:id="rId48"/>
    <p:sldId id="411" r:id="rId49"/>
    <p:sldId id="412" r:id="rId50"/>
    <p:sldId id="395" r:id="rId51"/>
    <p:sldId id="409" r:id="rId52"/>
    <p:sldId id="386" r:id="rId53"/>
    <p:sldId id="418" r:id="rId54"/>
    <p:sldId id="419"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F69"/>
    <a:srgbClr val="959798"/>
    <a:srgbClr val="FFFF99"/>
    <a:srgbClr val="99CCFF"/>
    <a:srgbClr val="FF9900"/>
    <a:srgbClr val="E1851F"/>
    <a:srgbClr val="FF5050"/>
    <a:srgbClr val="006699"/>
    <a:srgbClr val="003366"/>
    <a:srgbClr val="4B3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899" autoAdjust="0"/>
  </p:normalViewPr>
  <p:slideViewPr>
    <p:cSldViewPr snapToGrid="0">
      <p:cViewPr varScale="1">
        <p:scale>
          <a:sx n="60" d="100"/>
          <a:sy n="60" d="100"/>
        </p:scale>
        <p:origin x="-143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oleObject" Target="file:///\\mchcprimary\qdls\CAPES\APN\APN%20-%202012\Illinois%20Hospitals%20Survey%202012\Summit%20Presentation%20Graphs.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mchcprimary\qdls\CAPES\APN\APN%20-%202012\UHC\Results%20Graphs.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mchcprimary\qdls\CAPES\APN\APN%20-%202012\Illinois%20Hospitals%20Survey%202012\Summit%20Presentation%20Graphs.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mchcprimary\qdls\CAPES\APN\APN%20-%202012\Illinois%20Hospitals%20Survey%202012\Summit%20Presentation%20Graphs.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chcprimary\qdls\CAPES\APN\APN%20-%202013\Carolinas%20Healthcare\Copy%20of%20FinalCleanData_August2013.xlsx" TargetMode="External"/><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oleObject" Target="file:///\\mchcprimary\qdls\CAPES\APN\APN%20-%202013\Carolinas%20Healthcare\Copy%20of%20FinalCleanData_August2013.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'[Report (15).xlsx]Sheet2'!$A$2</c:f>
              <c:strCache>
                <c:ptCount val="1"/>
                <c:pt idx="0">
                  <c:v>CAP2 Database</c:v>
                </c:pt>
              </c:strCache>
            </c:strRef>
          </c:tx>
          <c:invertIfNegative val="0"/>
          <c:dLbls>
            <c:spPr>
              <a:solidFill>
                <a:schemeClr val="bg1"/>
              </a:solidFill>
            </c:spPr>
            <c:txPr>
              <a:bodyPr/>
              <a:lstStyle/>
              <a:p>
                <a:pPr>
                  <a:defRPr sz="1500"/>
                </a:pPr>
                <a:endParaRPr lang="en-US"/>
              </a:p>
            </c:txPr>
            <c:dLblPos val="outEnd"/>
            <c:showLegendKey val="0"/>
            <c:showVal val="1"/>
            <c:showCatName val="0"/>
            <c:showSerName val="0"/>
            <c:showPercent val="0"/>
            <c:showBubbleSize val="0"/>
            <c:showLeaderLines val="0"/>
          </c:dLbls>
          <c:cat>
            <c:strRef>
              <c:f>'[Report (15).xlsx]Sheet2'!$B$1:$C$1</c:f>
              <c:strCache>
                <c:ptCount val="2"/>
                <c:pt idx="0">
                  <c:v>Hospitalist</c:v>
                </c:pt>
                <c:pt idx="1">
                  <c:v>Intensivist</c:v>
                </c:pt>
              </c:strCache>
            </c:strRef>
          </c:cat>
          <c:val>
            <c:numRef>
              <c:f>'[Report (15).xlsx]Sheet2'!$B$2:$C$2</c:f>
              <c:numCache>
                <c:formatCode>0%</c:formatCode>
                <c:ptCount val="2"/>
                <c:pt idx="0">
                  <c:v>0.64754098360655743</c:v>
                </c:pt>
                <c:pt idx="1">
                  <c:v>0.52459016393442626</c:v>
                </c:pt>
              </c:numCache>
            </c:numRef>
          </c:val>
        </c:ser>
        <c:ser>
          <c:idx val="1"/>
          <c:order val="1"/>
          <c:tx>
            <c:strRef>
              <c:f>'[Report (15).xlsx]Sheet2'!$A$3</c:f>
              <c:strCache>
                <c:ptCount val="1"/>
                <c:pt idx="0">
                  <c:v>Illinois</c:v>
                </c:pt>
              </c:strCache>
            </c:strRef>
          </c:tx>
          <c:invertIfNegative val="0"/>
          <c:dLbls>
            <c:spPr>
              <a:solidFill>
                <a:schemeClr val="bg1"/>
              </a:solidFill>
            </c:spPr>
            <c:txPr>
              <a:bodyPr/>
              <a:lstStyle/>
              <a:p>
                <a:pPr>
                  <a:defRPr sz="1500"/>
                </a:pPr>
                <a:endParaRPr lang="en-US"/>
              </a:p>
            </c:txPr>
            <c:dLblPos val="outEnd"/>
            <c:showLegendKey val="0"/>
            <c:showVal val="1"/>
            <c:showCatName val="0"/>
            <c:showSerName val="0"/>
            <c:showPercent val="0"/>
            <c:showBubbleSize val="0"/>
            <c:showLeaderLines val="0"/>
          </c:dLbls>
          <c:cat>
            <c:strRef>
              <c:f>'[Report (15).xlsx]Sheet2'!$B$1:$C$1</c:f>
              <c:strCache>
                <c:ptCount val="2"/>
                <c:pt idx="0">
                  <c:v>Hospitalist</c:v>
                </c:pt>
                <c:pt idx="1">
                  <c:v>Intensivist</c:v>
                </c:pt>
              </c:strCache>
            </c:strRef>
          </c:cat>
          <c:val>
            <c:numRef>
              <c:f>'[Report (15).xlsx]Sheet2'!$B$3:$C$3</c:f>
              <c:numCache>
                <c:formatCode>0%</c:formatCode>
                <c:ptCount val="2"/>
                <c:pt idx="0">
                  <c:v>0.54385964912280704</c:v>
                </c:pt>
                <c:pt idx="1">
                  <c:v>0.33333333333333331</c:v>
                </c:pt>
              </c:numCache>
            </c:numRef>
          </c:val>
        </c:ser>
        <c:dLbls>
          <c:dLblPos val="outEnd"/>
          <c:showLegendKey val="0"/>
          <c:showVal val="1"/>
          <c:showCatName val="0"/>
          <c:showSerName val="0"/>
          <c:showPercent val="0"/>
          <c:showBubbleSize val="0"/>
        </c:dLbls>
        <c:gapWidth val="150"/>
        <c:axId val="255444480"/>
        <c:axId val="255446016"/>
      </c:barChart>
      <c:catAx>
        <c:axId val="255444480"/>
        <c:scaling>
          <c:orientation val="minMax"/>
        </c:scaling>
        <c:delete val="0"/>
        <c:axPos val="b"/>
        <c:majorTickMark val="out"/>
        <c:minorTickMark val="none"/>
        <c:tickLblPos val="nextTo"/>
        <c:txPr>
          <a:bodyPr/>
          <a:lstStyle/>
          <a:p>
            <a:pPr>
              <a:defRPr sz="1500"/>
            </a:pPr>
            <a:endParaRPr lang="en-US"/>
          </a:p>
        </c:txPr>
        <c:crossAx val="255446016"/>
        <c:crosses val="autoZero"/>
        <c:auto val="1"/>
        <c:lblAlgn val="ctr"/>
        <c:lblOffset val="100"/>
        <c:noMultiLvlLbl val="0"/>
      </c:catAx>
      <c:valAx>
        <c:axId val="255446016"/>
        <c:scaling>
          <c:orientation val="minMax"/>
        </c:scaling>
        <c:delete val="0"/>
        <c:axPos val="l"/>
        <c:majorGridlines/>
        <c:numFmt formatCode="0%" sourceLinked="1"/>
        <c:majorTickMark val="out"/>
        <c:minorTickMark val="none"/>
        <c:tickLblPos val="nextTo"/>
        <c:crossAx val="255444480"/>
        <c:crosses val="autoZero"/>
        <c:crossBetween val="between"/>
      </c:valAx>
    </c:plotArea>
    <c:legend>
      <c:legendPos val="r"/>
      <c:overlay val="0"/>
      <c:txPr>
        <a:bodyPr/>
        <a:lstStyle/>
        <a:p>
          <a:pPr>
            <a:defRPr sz="15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dirty="0"/>
              <a:t>APRN or PA on Medical Staff Credentialing Committee</a:t>
            </a:r>
          </a:p>
        </c:rich>
      </c:tx>
      <c:layout>
        <c:manualLayout>
          <c:xMode val="edge"/>
          <c:yMode val="edge"/>
          <c:x val="0.12289469387806264"/>
          <c:y val="5.7291675703436636E-2"/>
        </c:manualLayout>
      </c:layout>
      <c:overlay val="0"/>
    </c:title>
    <c:autoTitleDeleted val="0"/>
    <c:plotArea>
      <c:layout/>
      <c:barChart>
        <c:barDir val="col"/>
        <c:grouping val="clustered"/>
        <c:varyColors val="0"/>
        <c:ser>
          <c:idx val="0"/>
          <c:order val="0"/>
          <c:tx>
            <c:strRef>
              <c:f>'[Report (15).xlsx]Sheet2'!$B$5</c:f>
              <c:strCache>
                <c:ptCount val="1"/>
                <c:pt idx="0">
                  <c:v>APRN or PA on Medical Staff Credentialing Committee</c:v>
                </c:pt>
              </c:strCache>
            </c:strRef>
          </c:tx>
          <c:invertIfNegative val="0"/>
          <c:dLbls>
            <c:spPr>
              <a:solidFill>
                <a:schemeClr val="bg1"/>
              </a:solidFill>
            </c:spPr>
            <c:txPr>
              <a:bodyPr/>
              <a:lstStyle/>
              <a:p>
                <a:pPr>
                  <a:defRPr sz="1500"/>
                </a:pPr>
                <a:endParaRPr lang="en-US"/>
              </a:p>
            </c:txPr>
            <c:dLblPos val="outEnd"/>
            <c:showLegendKey val="0"/>
            <c:showVal val="1"/>
            <c:showCatName val="0"/>
            <c:showSerName val="0"/>
            <c:showPercent val="0"/>
            <c:showBubbleSize val="0"/>
            <c:showLeaderLines val="0"/>
          </c:dLbls>
          <c:cat>
            <c:strRef>
              <c:f>'[Report (15).xlsx]Sheet2'!$A$6:$A$7</c:f>
              <c:strCache>
                <c:ptCount val="2"/>
                <c:pt idx="0">
                  <c:v>CAP2 Database</c:v>
                </c:pt>
                <c:pt idx="1">
                  <c:v>Illinois</c:v>
                </c:pt>
              </c:strCache>
            </c:strRef>
          </c:cat>
          <c:val>
            <c:numRef>
              <c:f>'[Report (15).xlsx]Sheet2'!$B$6:$B$7</c:f>
              <c:numCache>
                <c:formatCode>0%</c:formatCode>
                <c:ptCount val="2"/>
                <c:pt idx="0">
                  <c:v>0.20618556701030927</c:v>
                </c:pt>
                <c:pt idx="1">
                  <c:v>7.0175438596491224E-2</c:v>
                </c:pt>
              </c:numCache>
            </c:numRef>
          </c:val>
        </c:ser>
        <c:dLbls>
          <c:dLblPos val="outEnd"/>
          <c:showLegendKey val="0"/>
          <c:showVal val="1"/>
          <c:showCatName val="0"/>
          <c:showSerName val="0"/>
          <c:showPercent val="0"/>
          <c:showBubbleSize val="0"/>
        </c:dLbls>
        <c:gapWidth val="150"/>
        <c:axId val="94167424"/>
        <c:axId val="94170112"/>
      </c:barChart>
      <c:catAx>
        <c:axId val="94167424"/>
        <c:scaling>
          <c:orientation val="minMax"/>
        </c:scaling>
        <c:delete val="0"/>
        <c:axPos val="b"/>
        <c:majorTickMark val="out"/>
        <c:minorTickMark val="none"/>
        <c:tickLblPos val="nextTo"/>
        <c:txPr>
          <a:bodyPr/>
          <a:lstStyle/>
          <a:p>
            <a:pPr>
              <a:defRPr sz="1500"/>
            </a:pPr>
            <a:endParaRPr lang="en-US"/>
          </a:p>
        </c:txPr>
        <c:crossAx val="94170112"/>
        <c:crosses val="autoZero"/>
        <c:auto val="1"/>
        <c:lblAlgn val="ctr"/>
        <c:lblOffset val="100"/>
        <c:noMultiLvlLbl val="0"/>
      </c:catAx>
      <c:valAx>
        <c:axId val="94170112"/>
        <c:scaling>
          <c:orientation val="minMax"/>
        </c:scaling>
        <c:delete val="0"/>
        <c:axPos val="l"/>
        <c:majorGridlines/>
        <c:numFmt formatCode="0%" sourceLinked="1"/>
        <c:majorTickMark val="out"/>
        <c:minorTickMark val="none"/>
        <c:tickLblPos val="nextTo"/>
        <c:crossAx val="9416742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tx2"/>
            </a:solidFill>
          </c:spPr>
          <c:invertIfNegative val="0"/>
          <c:dLbls>
            <c:spPr>
              <a:solidFill>
                <a:sysClr val="window" lastClr="FFFFFF"/>
              </a:solidFill>
            </c:spPr>
            <c:txPr>
              <a:bodyPr/>
              <a:lstStyle/>
              <a:p>
                <a:pPr>
                  <a:defRPr sz="1400" b="1"/>
                </a:pPr>
                <a:endParaRPr lang="en-US"/>
              </a:p>
            </c:txPr>
            <c:dLblPos val="outEnd"/>
            <c:showLegendKey val="0"/>
            <c:showVal val="1"/>
            <c:showCatName val="0"/>
            <c:showSerName val="0"/>
            <c:showPercent val="0"/>
            <c:showBubbleSize val="0"/>
            <c:showLeaderLines val="0"/>
          </c:dLbls>
          <c:val>
            <c:numRef>
              <c:f>Sheet30!$C$3</c:f>
              <c:numCache>
                <c:formatCode>0%</c:formatCode>
                <c:ptCount val="1"/>
                <c:pt idx="0">
                  <c:v>0.28888888888888886</c:v>
                </c:pt>
              </c:numCache>
            </c:numRef>
          </c:val>
        </c:ser>
        <c:ser>
          <c:idx val="1"/>
          <c:order val="1"/>
          <c:invertIfNegative val="0"/>
          <c:val>
            <c:numRef>
              <c:f>Sheet30!$C$4</c:f>
              <c:numCache>
                <c:formatCode>0%</c:formatCode>
                <c:ptCount val="1"/>
              </c:numCache>
            </c:numRef>
          </c:val>
        </c:ser>
        <c:dLbls>
          <c:dLblPos val="outEnd"/>
          <c:showLegendKey val="0"/>
          <c:showVal val="1"/>
          <c:showCatName val="0"/>
          <c:showSerName val="0"/>
          <c:showPercent val="0"/>
          <c:showBubbleSize val="0"/>
        </c:dLbls>
        <c:gapWidth val="150"/>
        <c:axId val="91218304"/>
        <c:axId val="91219840"/>
      </c:barChart>
      <c:catAx>
        <c:axId val="91218304"/>
        <c:scaling>
          <c:orientation val="minMax"/>
        </c:scaling>
        <c:delete val="1"/>
        <c:axPos val="b"/>
        <c:majorTickMark val="out"/>
        <c:minorTickMark val="none"/>
        <c:tickLblPos val="nextTo"/>
        <c:crossAx val="91219840"/>
        <c:crosses val="autoZero"/>
        <c:auto val="1"/>
        <c:lblAlgn val="ctr"/>
        <c:lblOffset val="100"/>
        <c:noMultiLvlLbl val="0"/>
      </c:catAx>
      <c:valAx>
        <c:axId val="91219840"/>
        <c:scaling>
          <c:orientation val="minMax"/>
          <c:max val="1"/>
        </c:scaling>
        <c:delete val="0"/>
        <c:axPos val="l"/>
        <c:majorGridlines/>
        <c:numFmt formatCode="0%" sourceLinked="1"/>
        <c:majorTickMark val="out"/>
        <c:minorTickMark val="none"/>
        <c:tickLblPos val="nextTo"/>
        <c:txPr>
          <a:bodyPr/>
          <a:lstStyle/>
          <a:p>
            <a:pPr>
              <a:defRPr sz="1200"/>
            </a:pPr>
            <a:endParaRPr lang="en-US"/>
          </a:p>
        </c:txPr>
        <c:crossAx val="9121830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Sheet11!$A$3</c:f>
              <c:strCache>
                <c:ptCount val="1"/>
                <c:pt idx="0">
                  <c:v>Yes</c:v>
                </c:pt>
              </c:strCache>
            </c:strRef>
          </c:tx>
          <c:spPr>
            <a:solidFill>
              <a:srgbClr val="959798"/>
            </a:solidFill>
          </c:spPr>
          <c:invertIfNegative val="0"/>
          <c:dLbls>
            <c:spPr>
              <a:solidFill>
                <a:sysClr val="window" lastClr="FFFFFF"/>
              </a:solidFill>
            </c:spPr>
            <c:txPr>
              <a:bodyPr/>
              <a:lstStyle/>
              <a:p>
                <a:pPr>
                  <a:defRPr sz="1400" b="1"/>
                </a:pPr>
                <a:endParaRPr lang="en-US"/>
              </a:p>
            </c:txPr>
            <c:dLblPos val="outEnd"/>
            <c:showLegendKey val="0"/>
            <c:showVal val="1"/>
            <c:showCatName val="0"/>
            <c:showSerName val="0"/>
            <c:showPercent val="0"/>
            <c:showBubbleSize val="0"/>
            <c:showLeaderLines val="0"/>
          </c:dLbls>
          <c:cat>
            <c:numRef>
              <c:f>Sheet11!$C$2</c:f>
              <c:numCache>
                <c:formatCode>General</c:formatCode>
                <c:ptCount val="1"/>
              </c:numCache>
            </c:numRef>
          </c:cat>
          <c:val>
            <c:numRef>
              <c:f>Sheet11!$C$3</c:f>
              <c:numCache>
                <c:formatCode>0%</c:formatCode>
                <c:ptCount val="1"/>
                <c:pt idx="0">
                  <c:v>0.4</c:v>
                </c:pt>
              </c:numCache>
            </c:numRef>
          </c:val>
        </c:ser>
        <c:dLbls>
          <c:dLblPos val="outEnd"/>
          <c:showLegendKey val="0"/>
          <c:showVal val="1"/>
          <c:showCatName val="0"/>
          <c:showSerName val="0"/>
          <c:showPercent val="0"/>
          <c:showBubbleSize val="0"/>
        </c:dLbls>
        <c:gapWidth val="150"/>
        <c:axId val="91227264"/>
        <c:axId val="91257856"/>
      </c:barChart>
      <c:catAx>
        <c:axId val="91227264"/>
        <c:scaling>
          <c:orientation val="minMax"/>
        </c:scaling>
        <c:delete val="1"/>
        <c:axPos val="b"/>
        <c:numFmt formatCode="General" sourceLinked="1"/>
        <c:majorTickMark val="out"/>
        <c:minorTickMark val="none"/>
        <c:tickLblPos val="nextTo"/>
        <c:crossAx val="91257856"/>
        <c:crosses val="autoZero"/>
        <c:auto val="1"/>
        <c:lblAlgn val="ctr"/>
        <c:lblOffset val="100"/>
        <c:noMultiLvlLbl val="0"/>
      </c:catAx>
      <c:valAx>
        <c:axId val="91257856"/>
        <c:scaling>
          <c:orientation val="minMax"/>
          <c:max val="1"/>
        </c:scaling>
        <c:delete val="1"/>
        <c:axPos val="l"/>
        <c:numFmt formatCode="0%" sourceLinked="1"/>
        <c:majorTickMark val="out"/>
        <c:minorTickMark val="none"/>
        <c:tickLblPos val="nextTo"/>
        <c:crossAx val="91227264"/>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7875422958298E-2"/>
          <c:y val="4.2347681804765301E-2"/>
          <c:w val="0.82097086128288732"/>
          <c:h val="0.85881238300671026"/>
        </c:manualLayout>
      </c:layout>
      <c:barChart>
        <c:barDir val="col"/>
        <c:grouping val="clustered"/>
        <c:varyColors val="0"/>
        <c:ser>
          <c:idx val="0"/>
          <c:order val="0"/>
          <c:tx>
            <c:strRef>
              <c:f>Sheet33!$A$14</c:f>
              <c:strCache>
                <c:ptCount val="1"/>
                <c:pt idx="0">
                  <c:v>MCHC</c:v>
                </c:pt>
              </c:strCache>
            </c:strRef>
          </c:tx>
          <c:spPr>
            <a:solidFill>
              <a:schemeClr val="tx2"/>
            </a:solidFill>
          </c:spPr>
          <c:invertIfNegative val="0"/>
          <c:dLbls>
            <c:spPr>
              <a:solidFill>
                <a:sysClr val="window" lastClr="FFFFFF"/>
              </a:solidFill>
            </c:spPr>
            <c:txPr>
              <a:bodyPr/>
              <a:lstStyle/>
              <a:p>
                <a:pPr>
                  <a:defRPr sz="1400" b="1"/>
                </a:pPr>
                <a:endParaRPr lang="en-US"/>
              </a:p>
            </c:txPr>
            <c:dLblPos val="outEnd"/>
            <c:showLegendKey val="0"/>
            <c:showVal val="1"/>
            <c:showCatName val="0"/>
            <c:showSerName val="0"/>
            <c:showPercent val="0"/>
            <c:showBubbleSize val="0"/>
            <c:showLeaderLines val="0"/>
          </c:dLbls>
          <c:cat>
            <c:strRef>
              <c:f>Sheet33!$B$13:$C$13</c:f>
              <c:strCache>
                <c:ptCount val="2"/>
                <c:pt idx="0">
                  <c:v>Hospitalist Team</c:v>
                </c:pt>
                <c:pt idx="1">
                  <c:v>Intensivist Team</c:v>
                </c:pt>
              </c:strCache>
            </c:strRef>
          </c:cat>
          <c:val>
            <c:numRef>
              <c:f>Sheet33!$B$14:$C$14</c:f>
              <c:numCache>
                <c:formatCode>0%</c:formatCode>
                <c:ptCount val="2"/>
                <c:pt idx="0">
                  <c:v>0.51</c:v>
                </c:pt>
                <c:pt idx="1">
                  <c:v>0.42</c:v>
                </c:pt>
              </c:numCache>
            </c:numRef>
          </c:val>
        </c:ser>
        <c:dLbls>
          <c:dLblPos val="outEnd"/>
          <c:showLegendKey val="0"/>
          <c:showVal val="1"/>
          <c:showCatName val="0"/>
          <c:showSerName val="0"/>
          <c:showPercent val="0"/>
          <c:showBubbleSize val="0"/>
        </c:dLbls>
        <c:gapWidth val="150"/>
        <c:axId val="91289472"/>
        <c:axId val="92184576"/>
      </c:barChart>
      <c:catAx>
        <c:axId val="91289472"/>
        <c:scaling>
          <c:orientation val="minMax"/>
        </c:scaling>
        <c:delete val="0"/>
        <c:axPos val="b"/>
        <c:majorTickMark val="out"/>
        <c:minorTickMark val="none"/>
        <c:tickLblPos val="nextTo"/>
        <c:txPr>
          <a:bodyPr/>
          <a:lstStyle/>
          <a:p>
            <a:pPr>
              <a:defRPr sz="1400" b="1"/>
            </a:pPr>
            <a:endParaRPr lang="en-US"/>
          </a:p>
        </c:txPr>
        <c:crossAx val="92184576"/>
        <c:crosses val="autoZero"/>
        <c:auto val="1"/>
        <c:lblAlgn val="ctr"/>
        <c:lblOffset val="100"/>
        <c:noMultiLvlLbl val="0"/>
      </c:catAx>
      <c:valAx>
        <c:axId val="92184576"/>
        <c:scaling>
          <c:orientation val="minMax"/>
          <c:max val="1"/>
        </c:scaling>
        <c:delete val="0"/>
        <c:axPos val="l"/>
        <c:majorGridlines/>
        <c:numFmt formatCode="0%" sourceLinked="1"/>
        <c:majorTickMark val="out"/>
        <c:minorTickMark val="none"/>
        <c:tickLblPos val="nextTo"/>
        <c:txPr>
          <a:bodyPr/>
          <a:lstStyle/>
          <a:p>
            <a:pPr>
              <a:defRPr sz="1200"/>
            </a:pPr>
            <a:endParaRPr lang="en-US"/>
          </a:p>
        </c:txPr>
        <c:crossAx val="91289472"/>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86385930712613E-2"/>
          <c:y val="2.6330356828166434E-2"/>
          <c:w val="0.95893719345270156"/>
          <c:h val="0.91724744996861973"/>
        </c:manualLayout>
      </c:layout>
      <c:barChart>
        <c:barDir val="col"/>
        <c:grouping val="clustered"/>
        <c:varyColors val="0"/>
        <c:ser>
          <c:idx val="0"/>
          <c:order val="0"/>
          <c:tx>
            <c:strRef>
              <c:f>Sheet33!$A$15</c:f>
              <c:strCache>
                <c:ptCount val="1"/>
                <c:pt idx="0">
                  <c:v>UHC</c:v>
                </c:pt>
              </c:strCache>
            </c:strRef>
          </c:tx>
          <c:spPr>
            <a:solidFill>
              <a:srgbClr val="959798"/>
            </a:solidFill>
          </c:spPr>
          <c:invertIfNegative val="0"/>
          <c:dLbls>
            <c:spPr>
              <a:solidFill>
                <a:sysClr val="window" lastClr="FFFFFF"/>
              </a:solidFill>
            </c:spPr>
            <c:txPr>
              <a:bodyPr/>
              <a:lstStyle/>
              <a:p>
                <a:pPr>
                  <a:defRPr sz="1400" b="1"/>
                </a:pPr>
                <a:endParaRPr lang="en-US"/>
              </a:p>
            </c:txPr>
            <c:dLblPos val="outEnd"/>
            <c:showLegendKey val="0"/>
            <c:showVal val="1"/>
            <c:showCatName val="0"/>
            <c:showSerName val="0"/>
            <c:showPercent val="0"/>
            <c:showBubbleSize val="0"/>
            <c:showLeaderLines val="0"/>
          </c:dLbls>
          <c:cat>
            <c:strRef>
              <c:f>Sheet33!$B$13:$C$13</c:f>
              <c:strCache>
                <c:ptCount val="2"/>
                <c:pt idx="0">
                  <c:v>Hospitalist Team</c:v>
                </c:pt>
                <c:pt idx="1">
                  <c:v>Intensivist Team</c:v>
                </c:pt>
              </c:strCache>
            </c:strRef>
          </c:cat>
          <c:val>
            <c:numRef>
              <c:f>Sheet33!$B$15:$C$15</c:f>
              <c:numCache>
                <c:formatCode>0%</c:formatCode>
                <c:ptCount val="2"/>
                <c:pt idx="0">
                  <c:v>0.56999999999999995</c:v>
                </c:pt>
                <c:pt idx="1">
                  <c:v>0.7</c:v>
                </c:pt>
              </c:numCache>
            </c:numRef>
          </c:val>
        </c:ser>
        <c:dLbls>
          <c:showLegendKey val="0"/>
          <c:showVal val="0"/>
          <c:showCatName val="0"/>
          <c:showSerName val="0"/>
          <c:showPercent val="0"/>
          <c:showBubbleSize val="0"/>
        </c:dLbls>
        <c:gapWidth val="150"/>
        <c:axId val="92208512"/>
        <c:axId val="94512256"/>
      </c:barChart>
      <c:catAx>
        <c:axId val="92208512"/>
        <c:scaling>
          <c:orientation val="minMax"/>
        </c:scaling>
        <c:delete val="1"/>
        <c:axPos val="b"/>
        <c:majorTickMark val="out"/>
        <c:minorTickMark val="none"/>
        <c:tickLblPos val="nextTo"/>
        <c:crossAx val="94512256"/>
        <c:crosses val="autoZero"/>
        <c:auto val="1"/>
        <c:lblAlgn val="ctr"/>
        <c:lblOffset val="100"/>
        <c:noMultiLvlLbl val="0"/>
      </c:catAx>
      <c:valAx>
        <c:axId val="94512256"/>
        <c:scaling>
          <c:orientation val="minMax"/>
        </c:scaling>
        <c:delete val="1"/>
        <c:axPos val="l"/>
        <c:numFmt formatCode="0%" sourceLinked="1"/>
        <c:majorTickMark val="out"/>
        <c:minorTickMark val="none"/>
        <c:tickLblPos val="nextTo"/>
        <c:crossAx val="92208512"/>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36207641719063"/>
          <c:y val="0.12430866339035389"/>
          <c:w val="0.49702734234200385"/>
          <c:h val="0.77107821274697885"/>
        </c:manualLayout>
      </c:layout>
      <c:barChart>
        <c:barDir val="bar"/>
        <c:grouping val="clustered"/>
        <c:varyColors val="0"/>
        <c:ser>
          <c:idx val="0"/>
          <c:order val="0"/>
          <c:tx>
            <c:strRef>
              <c:f>Sheet1!$B$71</c:f>
              <c:strCache>
                <c:ptCount val="1"/>
                <c:pt idx="0">
                  <c:v>MCHC Database</c:v>
                </c:pt>
              </c:strCache>
            </c:strRef>
          </c:tx>
          <c:spPr>
            <a:solidFill>
              <a:srgbClr val="94B6D2">
                <a:lumMod val="50000"/>
              </a:srgbClr>
            </a:solidFill>
          </c:spPr>
          <c:invertIfNegative val="0"/>
          <c:dLbls>
            <c:spPr>
              <a:solidFill>
                <a:sysClr val="window" lastClr="FFFFFF"/>
              </a:solidFill>
            </c:spPr>
            <c:txPr>
              <a:bodyPr/>
              <a:lstStyle/>
              <a:p>
                <a:pPr>
                  <a:defRPr sz="1200" b="1"/>
                </a:pPr>
                <a:endParaRPr lang="en-US"/>
              </a:p>
            </c:txPr>
            <c:dLblPos val="outEnd"/>
            <c:showLegendKey val="0"/>
            <c:showVal val="1"/>
            <c:showCatName val="0"/>
            <c:showSerName val="0"/>
            <c:showPercent val="0"/>
            <c:showBubbleSize val="0"/>
            <c:showLeaderLines val="0"/>
          </c:dLbls>
          <c:cat>
            <c:strRef>
              <c:f>Sheet1!$A$72:$A$78</c:f>
              <c:strCache>
                <c:ptCount val="7"/>
                <c:pt idx="0">
                  <c:v>Simulation Testing </c:v>
                </c:pt>
                <c:pt idx="1">
                  <c:v>Quality data compiled by Quality Department/Medical Staff Office </c:v>
                </c:pt>
                <c:pt idx="2">
                  <c:v>Direct Observation </c:v>
                </c:pt>
                <c:pt idx="3">
                  <c:v>Co-worker Review </c:v>
                </c:pt>
                <c:pt idx="4">
                  <c:v>Peer Review </c:v>
                </c:pt>
                <c:pt idx="5">
                  <c:v>Chart/Documentation Review </c:v>
                </c:pt>
                <c:pt idx="6">
                  <c:v>Physician Review </c:v>
                </c:pt>
              </c:strCache>
            </c:strRef>
          </c:cat>
          <c:val>
            <c:numRef>
              <c:f>Sheet1!$B$72:$B$78</c:f>
              <c:numCache>
                <c:formatCode>0%</c:formatCode>
                <c:ptCount val="7"/>
                <c:pt idx="0">
                  <c:v>0.33944954128440369</c:v>
                </c:pt>
                <c:pt idx="1">
                  <c:v>0.75229357798165142</c:v>
                </c:pt>
                <c:pt idx="2">
                  <c:v>0.79816513761467889</c:v>
                </c:pt>
                <c:pt idx="3">
                  <c:v>0.82568807339449546</c:v>
                </c:pt>
                <c:pt idx="4">
                  <c:v>0.84403669724770647</c:v>
                </c:pt>
                <c:pt idx="5">
                  <c:v>0.90825688073394495</c:v>
                </c:pt>
                <c:pt idx="6">
                  <c:v>0.91743119266055051</c:v>
                </c:pt>
              </c:numCache>
            </c:numRef>
          </c:val>
        </c:ser>
        <c:dLbls>
          <c:dLblPos val="outEnd"/>
          <c:showLegendKey val="0"/>
          <c:showVal val="1"/>
          <c:showCatName val="0"/>
          <c:showSerName val="0"/>
          <c:showPercent val="0"/>
          <c:showBubbleSize val="0"/>
        </c:dLbls>
        <c:gapWidth val="150"/>
        <c:axId val="94466816"/>
        <c:axId val="94468352"/>
      </c:barChart>
      <c:catAx>
        <c:axId val="94466816"/>
        <c:scaling>
          <c:orientation val="minMax"/>
        </c:scaling>
        <c:delete val="0"/>
        <c:axPos val="l"/>
        <c:majorTickMark val="out"/>
        <c:minorTickMark val="none"/>
        <c:tickLblPos val="nextTo"/>
        <c:txPr>
          <a:bodyPr/>
          <a:lstStyle/>
          <a:p>
            <a:pPr>
              <a:defRPr sz="1400"/>
            </a:pPr>
            <a:endParaRPr lang="en-US"/>
          </a:p>
        </c:txPr>
        <c:crossAx val="94468352"/>
        <c:crosses val="autoZero"/>
        <c:auto val="1"/>
        <c:lblAlgn val="ctr"/>
        <c:lblOffset val="100"/>
        <c:noMultiLvlLbl val="0"/>
      </c:catAx>
      <c:valAx>
        <c:axId val="94468352"/>
        <c:scaling>
          <c:orientation val="minMax"/>
        </c:scaling>
        <c:delete val="0"/>
        <c:axPos val="b"/>
        <c:majorGridlines/>
        <c:numFmt formatCode="0%" sourceLinked="1"/>
        <c:majorTickMark val="out"/>
        <c:minorTickMark val="none"/>
        <c:tickLblPos val="nextTo"/>
        <c:crossAx val="94466816"/>
        <c:crosses val="autoZero"/>
        <c:crossBetween val="between"/>
      </c:valAx>
    </c:plotArea>
    <c:plotVisOnly val="1"/>
    <c:dispBlanksAs val="gap"/>
    <c:showDLblsOverMax val="0"/>
  </c:chart>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Sheet1!$B$42</c:f>
              <c:strCache>
                <c:ptCount val="1"/>
                <c:pt idx="0">
                  <c:v>MCHC Database</c:v>
                </c:pt>
              </c:strCache>
            </c:strRef>
          </c:tx>
          <c:spPr>
            <a:solidFill>
              <a:srgbClr val="94B6D2">
                <a:lumMod val="50000"/>
              </a:srgbClr>
            </a:solidFill>
          </c:spPr>
          <c:invertIfNegative val="0"/>
          <c:dLbls>
            <c:txPr>
              <a:bodyPr/>
              <a:lstStyle/>
              <a:p>
                <a:pPr>
                  <a:defRPr sz="1400" b="1"/>
                </a:pPr>
                <a:endParaRPr lang="en-US"/>
              </a:p>
            </c:txPr>
            <c:dLblPos val="outEnd"/>
            <c:showLegendKey val="0"/>
            <c:showVal val="1"/>
            <c:showCatName val="0"/>
            <c:showSerName val="0"/>
            <c:showPercent val="0"/>
            <c:showBubbleSize val="0"/>
            <c:showLeaderLines val="0"/>
          </c:dLbls>
          <c:cat>
            <c:strRef>
              <c:f>Sheet1!$A$43:$A$48</c:f>
              <c:strCache>
                <c:ptCount val="6"/>
                <c:pt idx="0">
                  <c:v>Attends Medical Executive Committee</c:v>
                </c:pt>
                <c:pt idx="1">
                  <c:v>Attends Board committee which oversees credentialing</c:v>
                </c:pt>
                <c:pt idx="2">
                  <c:v>Reviews all APRN applications and files</c:v>
                </c:pt>
                <c:pt idx="3">
                  <c:v>Attends Medical Staff Credentialing Committee</c:v>
                </c:pt>
                <c:pt idx="4">
                  <c:v>Reviews all PA applications and files</c:v>
                </c:pt>
                <c:pt idx="5">
                  <c:v>Chairs committee involved in the credentialing of Advanced Practitioners</c:v>
                </c:pt>
              </c:strCache>
            </c:strRef>
          </c:cat>
          <c:val>
            <c:numRef>
              <c:f>Sheet1!$B$43:$B$48</c:f>
              <c:numCache>
                <c:formatCode>0%</c:formatCode>
                <c:ptCount val="6"/>
                <c:pt idx="0">
                  <c:v>0.78899082568807344</c:v>
                </c:pt>
                <c:pt idx="1">
                  <c:v>0.44036697247706424</c:v>
                </c:pt>
                <c:pt idx="2">
                  <c:v>0.41284403669724773</c:v>
                </c:pt>
                <c:pt idx="3">
                  <c:v>0.32110091743119268</c:v>
                </c:pt>
                <c:pt idx="4">
                  <c:v>0.19266055045871561</c:v>
                </c:pt>
                <c:pt idx="5">
                  <c:v>0.10091743119266056</c:v>
                </c:pt>
              </c:numCache>
            </c:numRef>
          </c:val>
        </c:ser>
        <c:dLbls>
          <c:dLblPos val="outEnd"/>
          <c:showLegendKey val="0"/>
          <c:showVal val="1"/>
          <c:showCatName val="0"/>
          <c:showSerName val="0"/>
          <c:showPercent val="0"/>
          <c:showBubbleSize val="0"/>
        </c:dLbls>
        <c:gapWidth val="150"/>
        <c:axId val="94485120"/>
        <c:axId val="94643712"/>
      </c:barChart>
      <c:catAx>
        <c:axId val="94485120"/>
        <c:scaling>
          <c:orientation val="minMax"/>
        </c:scaling>
        <c:delete val="0"/>
        <c:axPos val="l"/>
        <c:majorTickMark val="out"/>
        <c:minorTickMark val="none"/>
        <c:tickLblPos val="nextTo"/>
        <c:txPr>
          <a:bodyPr/>
          <a:lstStyle/>
          <a:p>
            <a:pPr>
              <a:defRPr sz="1400"/>
            </a:pPr>
            <a:endParaRPr lang="en-US"/>
          </a:p>
        </c:txPr>
        <c:crossAx val="94643712"/>
        <c:crosses val="autoZero"/>
        <c:auto val="1"/>
        <c:lblAlgn val="ctr"/>
        <c:lblOffset val="100"/>
        <c:noMultiLvlLbl val="0"/>
      </c:catAx>
      <c:valAx>
        <c:axId val="94643712"/>
        <c:scaling>
          <c:orientation val="minMax"/>
        </c:scaling>
        <c:delete val="0"/>
        <c:axPos val="b"/>
        <c:majorGridlines/>
        <c:numFmt formatCode="0%" sourceLinked="1"/>
        <c:majorTickMark val="out"/>
        <c:minorTickMark val="none"/>
        <c:tickLblPos val="nextTo"/>
        <c:crossAx val="94485120"/>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9F091-15F4-4BEE-AA08-E2BA14A7C6A5}" type="doc">
      <dgm:prSet loTypeId="urn:microsoft.com/office/officeart/2005/8/layout/process1" loCatId="process" qsTypeId="urn:microsoft.com/office/officeart/2005/8/quickstyle/simple1" qsCatId="simple" csTypeId="urn:microsoft.com/office/officeart/2005/8/colors/accent1_2" csCatId="accent1" phldr="1"/>
      <dgm:spPr/>
    </dgm:pt>
    <dgm:pt modelId="{E2C90F90-1005-436B-98FC-B6E9B1F2332D}">
      <dgm:prSet phldrT="[Text]" custT="1"/>
      <dgm:spPr>
        <a:solidFill>
          <a:srgbClr val="0E4F69"/>
        </a:solidFill>
      </dgm:spPr>
      <dgm:t>
        <a:bodyPr/>
        <a:lstStyle/>
        <a:p>
          <a:r>
            <a:rPr lang="en-US" sz="1200" b="1" dirty="0" smtClean="0"/>
            <a:t>MCHC work began in 2009 driven by CNO/CMO request — Hiring more APRNs and need to better understand roles, regulations and infrastructure to support</a:t>
          </a:r>
          <a:endParaRPr lang="en-US" sz="1200" b="1" dirty="0"/>
        </a:p>
      </dgm:t>
    </dgm:pt>
    <dgm:pt modelId="{CAC069C8-B818-4065-9490-B982BDC45E61}" type="parTrans" cxnId="{ABC3125B-07F8-4621-B61E-EA824CD33751}">
      <dgm:prSet/>
      <dgm:spPr/>
      <dgm:t>
        <a:bodyPr/>
        <a:lstStyle/>
        <a:p>
          <a:endParaRPr lang="en-US"/>
        </a:p>
      </dgm:t>
    </dgm:pt>
    <dgm:pt modelId="{FD390BC9-5835-4DB4-AF7D-96CF138A357B}" type="sibTrans" cxnId="{ABC3125B-07F8-4621-B61E-EA824CD33751}">
      <dgm:prSet/>
      <dgm:spPr>
        <a:solidFill>
          <a:schemeClr val="accent5">
            <a:lumMod val="75000"/>
          </a:schemeClr>
        </a:solidFill>
      </dgm:spPr>
      <dgm:t>
        <a:bodyPr/>
        <a:lstStyle/>
        <a:p>
          <a:endParaRPr lang="en-US"/>
        </a:p>
      </dgm:t>
    </dgm:pt>
    <dgm:pt modelId="{6A7C362E-AC9D-4011-AB89-4AAF4F2E2C60}">
      <dgm:prSet phldrT="[Text]" custT="1"/>
      <dgm:spPr>
        <a:solidFill>
          <a:srgbClr val="0E4F69"/>
        </a:solidFill>
      </dgm:spPr>
      <dgm:t>
        <a:bodyPr/>
        <a:lstStyle/>
        <a:p>
          <a:r>
            <a:rPr lang="en-US" sz="1200" b="1" dirty="0" smtClean="0"/>
            <a:t>Partnered with UHC in 2012 — UHC receiving same request from their members</a:t>
          </a:r>
          <a:endParaRPr lang="en-US" sz="1200" b="1" dirty="0"/>
        </a:p>
      </dgm:t>
    </dgm:pt>
    <dgm:pt modelId="{E9BDB136-AC10-4774-89E2-29835639B2F8}" type="parTrans" cxnId="{CBB474D0-9545-4BE2-8E2B-89A9C01DDEFB}">
      <dgm:prSet/>
      <dgm:spPr/>
      <dgm:t>
        <a:bodyPr/>
        <a:lstStyle/>
        <a:p>
          <a:endParaRPr lang="en-US"/>
        </a:p>
      </dgm:t>
    </dgm:pt>
    <dgm:pt modelId="{8BDA8920-CEFE-468B-8A4D-C3CD9A126B47}" type="sibTrans" cxnId="{CBB474D0-9545-4BE2-8E2B-89A9C01DDEFB}">
      <dgm:prSet/>
      <dgm:spPr>
        <a:solidFill>
          <a:schemeClr val="accent5">
            <a:lumMod val="75000"/>
          </a:schemeClr>
        </a:solidFill>
      </dgm:spPr>
      <dgm:t>
        <a:bodyPr/>
        <a:lstStyle/>
        <a:p>
          <a:endParaRPr lang="en-US"/>
        </a:p>
      </dgm:t>
    </dgm:pt>
    <dgm:pt modelId="{D5565EF7-ACA1-4C61-B9F1-4A7809103091}">
      <dgm:prSet phldrT="[Text]" custT="1"/>
      <dgm:spPr>
        <a:solidFill>
          <a:srgbClr val="0E4F69"/>
        </a:solidFill>
      </dgm:spPr>
      <dgm:t>
        <a:bodyPr/>
        <a:lstStyle/>
        <a:p>
          <a:r>
            <a:rPr lang="en-US" sz="1200" b="1" dirty="0" smtClean="0"/>
            <a:t>Initial survey results in static report—  participants requested ability to access data, benchmarks, and toolkits in real time</a:t>
          </a:r>
          <a:endParaRPr lang="en-US" sz="1200" b="1" dirty="0"/>
        </a:p>
      </dgm:t>
    </dgm:pt>
    <dgm:pt modelId="{CCA20A8D-6B22-4715-9E32-09424378DDCB}" type="parTrans" cxnId="{C5708639-C884-4869-BC67-AEA91CA6A7E3}">
      <dgm:prSet/>
      <dgm:spPr/>
      <dgm:t>
        <a:bodyPr/>
        <a:lstStyle/>
        <a:p>
          <a:endParaRPr lang="en-US"/>
        </a:p>
      </dgm:t>
    </dgm:pt>
    <dgm:pt modelId="{723CE560-251F-4CD5-8BFA-92C2245B239B}" type="sibTrans" cxnId="{C5708639-C884-4869-BC67-AEA91CA6A7E3}">
      <dgm:prSet/>
      <dgm:spPr>
        <a:solidFill>
          <a:schemeClr val="accent5">
            <a:lumMod val="75000"/>
          </a:schemeClr>
        </a:solidFill>
      </dgm:spPr>
      <dgm:t>
        <a:bodyPr/>
        <a:lstStyle/>
        <a:p>
          <a:endParaRPr lang="en-US"/>
        </a:p>
      </dgm:t>
    </dgm:pt>
    <dgm:pt modelId="{A2B9FE98-53A4-4EB9-9D16-7914B5407AD2}">
      <dgm:prSet custT="1"/>
      <dgm:spPr>
        <a:solidFill>
          <a:srgbClr val="006699"/>
        </a:solidFill>
        <a:ln w="38100">
          <a:solidFill>
            <a:srgbClr val="FF9900"/>
          </a:solidFill>
        </a:ln>
        <a:effectLst>
          <a:outerShdw blurRad="50800" dist="38100" dir="2700000" algn="tl" rotWithShape="0">
            <a:prstClr val="black">
              <a:alpha val="40000"/>
            </a:prstClr>
          </a:outerShdw>
        </a:effectLst>
      </dgm:spPr>
      <dgm:t>
        <a:bodyPr/>
        <a:lstStyle/>
        <a:p>
          <a:r>
            <a:rPr lang="en-US" sz="1200" b="1" dirty="0" smtClean="0"/>
            <a:t>Recognized as Best Practice by the Joint Commission and Advisory Board</a:t>
          </a:r>
          <a:endParaRPr lang="en-US" sz="1200" b="1" dirty="0"/>
        </a:p>
      </dgm:t>
    </dgm:pt>
    <dgm:pt modelId="{A518728A-F23D-4BB8-B0FA-75578A9E3CF0}" type="parTrans" cxnId="{A6D4CF72-798F-4230-890D-83A6A2D8C649}">
      <dgm:prSet/>
      <dgm:spPr/>
      <dgm:t>
        <a:bodyPr/>
        <a:lstStyle/>
        <a:p>
          <a:endParaRPr lang="en-US"/>
        </a:p>
      </dgm:t>
    </dgm:pt>
    <dgm:pt modelId="{7C7C1B05-5DCC-45B7-9F41-377A4719545B}" type="sibTrans" cxnId="{A6D4CF72-798F-4230-890D-83A6A2D8C649}">
      <dgm:prSet/>
      <dgm:spPr>
        <a:solidFill>
          <a:schemeClr val="accent5">
            <a:lumMod val="75000"/>
          </a:schemeClr>
        </a:solidFill>
      </dgm:spPr>
      <dgm:t>
        <a:bodyPr/>
        <a:lstStyle/>
        <a:p>
          <a:endParaRPr lang="en-US"/>
        </a:p>
      </dgm:t>
    </dgm:pt>
    <dgm:pt modelId="{923C59DB-BEED-47E9-8560-95C7EB15CA76}">
      <dgm:prSet custT="1"/>
      <dgm:spPr>
        <a:solidFill>
          <a:srgbClr val="0E4F69"/>
        </a:solidFill>
      </dgm:spPr>
      <dgm:t>
        <a:bodyPr/>
        <a:lstStyle/>
        <a:p>
          <a:r>
            <a:rPr lang="en-US" sz="1200" b="1" dirty="0" smtClean="0">
              <a:solidFill>
                <a:schemeClr val="bg1"/>
              </a:solidFill>
            </a:rPr>
            <a:t>Developed first of its kind, web-based, interactive  management tool</a:t>
          </a:r>
          <a:endParaRPr lang="en-US" sz="1200" b="1" dirty="0">
            <a:solidFill>
              <a:schemeClr val="bg1"/>
            </a:solidFill>
          </a:endParaRPr>
        </a:p>
      </dgm:t>
    </dgm:pt>
    <dgm:pt modelId="{9B440F79-87A8-4B63-9A1A-3FC0A12DB05B}" type="parTrans" cxnId="{72182FFA-DDBF-4694-B9C2-1C0B0276C490}">
      <dgm:prSet/>
      <dgm:spPr/>
      <dgm:t>
        <a:bodyPr/>
        <a:lstStyle/>
        <a:p>
          <a:endParaRPr lang="en-US"/>
        </a:p>
      </dgm:t>
    </dgm:pt>
    <dgm:pt modelId="{E669E0A2-28A0-4654-8872-0843DECA9E55}" type="sibTrans" cxnId="{72182FFA-DDBF-4694-B9C2-1C0B0276C490}">
      <dgm:prSet/>
      <dgm:spPr>
        <a:solidFill>
          <a:schemeClr val="accent5">
            <a:lumMod val="75000"/>
          </a:schemeClr>
        </a:solidFill>
      </dgm:spPr>
      <dgm:t>
        <a:bodyPr/>
        <a:lstStyle/>
        <a:p>
          <a:endParaRPr lang="en-US"/>
        </a:p>
      </dgm:t>
    </dgm:pt>
    <dgm:pt modelId="{58F2525C-6889-4C12-BD07-B3940F4DAE67}" type="pres">
      <dgm:prSet presAssocID="{45C9F091-15F4-4BEE-AA08-E2BA14A7C6A5}" presName="Name0" presStyleCnt="0">
        <dgm:presLayoutVars>
          <dgm:dir/>
          <dgm:resizeHandles val="exact"/>
        </dgm:presLayoutVars>
      </dgm:prSet>
      <dgm:spPr/>
    </dgm:pt>
    <dgm:pt modelId="{BE8A4F9C-5112-41A9-AE6A-ECADF65CB741}" type="pres">
      <dgm:prSet presAssocID="{E2C90F90-1005-436B-98FC-B6E9B1F2332D}" presName="node" presStyleLbl="node1" presStyleIdx="0" presStyleCnt="5" custScaleX="293484" custScaleY="101924">
        <dgm:presLayoutVars>
          <dgm:bulletEnabled val="1"/>
        </dgm:presLayoutVars>
      </dgm:prSet>
      <dgm:spPr/>
      <dgm:t>
        <a:bodyPr/>
        <a:lstStyle/>
        <a:p>
          <a:endParaRPr lang="en-US"/>
        </a:p>
      </dgm:t>
    </dgm:pt>
    <dgm:pt modelId="{83C1EB3B-3A28-4875-B309-1619B7662811}" type="pres">
      <dgm:prSet presAssocID="{FD390BC9-5835-4DB4-AF7D-96CF138A357B}" presName="sibTrans" presStyleLbl="sibTrans2D1" presStyleIdx="0" presStyleCnt="4"/>
      <dgm:spPr/>
      <dgm:t>
        <a:bodyPr/>
        <a:lstStyle/>
        <a:p>
          <a:endParaRPr lang="en-US"/>
        </a:p>
      </dgm:t>
    </dgm:pt>
    <dgm:pt modelId="{72261FB4-DF17-4DD6-A85F-7ED0B2217A80}" type="pres">
      <dgm:prSet presAssocID="{FD390BC9-5835-4DB4-AF7D-96CF138A357B}" presName="connectorText" presStyleLbl="sibTrans2D1" presStyleIdx="0" presStyleCnt="4"/>
      <dgm:spPr/>
      <dgm:t>
        <a:bodyPr/>
        <a:lstStyle/>
        <a:p>
          <a:endParaRPr lang="en-US"/>
        </a:p>
      </dgm:t>
    </dgm:pt>
    <dgm:pt modelId="{80878C80-E9E8-479A-98C4-2D13123C9BC0}" type="pres">
      <dgm:prSet presAssocID="{6A7C362E-AC9D-4011-AB89-4AAF4F2E2C60}" presName="node" presStyleLbl="node1" presStyleIdx="1" presStyleCnt="5" custScaleX="192544" custScaleY="95286">
        <dgm:presLayoutVars>
          <dgm:bulletEnabled val="1"/>
        </dgm:presLayoutVars>
      </dgm:prSet>
      <dgm:spPr/>
      <dgm:t>
        <a:bodyPr/>
        <a:lstStyle/>
        <a:p>
          <a:endParaRPr lang="en-US"/>
        </a:p>
      </dgm:t>
    </dgm:pt>
    <dgm:pt modelId="{D0C72577-DFCA-46CC-B751-F1F1D9B3F591}" type="pres">
      <dgm:prSet presAssocID="{8BDA8920-CEFE-468B-8A4D-C3CD9A126B47}" presName="sibTrans" presStyleLbl="sibTrans2D1" presStyleIdx="1" presStyleCnt="4"/>
      <dgm:spPr/>
      <dgm:t>
        <a:bodyPr/>
        <a:lstStyle/>
        <a:p>
          <a:endParaRPr lang="en-US"/>
        </a:p>
      </dgm:t>
    </dgm:pt>
    <dgm:pt modelId="{3C70740E-1D8A-426B-B834-C2FA9264C1B2}" type="pres">
      <dgm:prSet presAssocID="{8BDA8920-CEFE-468B-8A4D-C3CD9A126B47}" presName="connectorText" presStyleLbl="sibTrans2D1" presStyleIdx="1" presStyleCnt="4"/>
      <dgm:spPr/>
      <dgm:t>
        <a:bodyPr/>
        <a:lstStyle/>
        <a:p>
          <a:endParaRPr lang="en-US"/>
        </a:p>
      </dgm:t>
    </dgm:pt>
    <dgm:pt modelId="{EE7C34A6-D4CD-454F-8B8F-845B8187CFCB}" type="pres">
      <dgm:prSet presAssocID="{D5565EF7-ACA1-4C61-B9F1-4A7809103091}" presName="node" presStyleLbl="node1" presStyleIdx="2" presStyleCnt="5" custScaleX="294734">
        <dgm:presLayoutVars>
          <dgm:bulletEnabled val="1"/>
        </dgm:presLayoutVars>
      </dgm:prSet>
      <dgm:spPr/>
      <dgm:t>
        <a:bodyPr/>
        <a:lstStyle/>
        <a:p>
          <a:endParaRPr lang="en-US"/>
        </a:p>
      </dgm:t>
    </dgm:pt>
    <dgm:pt modelId="{A4D2782F-90A0-4282-ABF1-028D70C668FC}" type="pres">
      <dgm:prSet presAssocID="{723CE560-251F-4CD5-8BFA-92C2245B239B}" presName="sibTrans" presStyleLbl="sibTrans2D1" presStyleIdx="2" presStyleCnt="4"/>
      <dgm:spPr/>
      <dgm:t>
        <a:bodyPr/>
        <a:lstStyle/>
        <a:p>
          <a:endParaRPr lang="en-US"/>
        </a:p>
      </dgm:t>
    </dgm:pt>
    <dgm:pt modelId="{298CD24D-03C5-4627-A68E-0B5747D7DBFD}" type="pres">
      <dgm:prSet presAssocID="{723CE560-251F-4CD5-8BFA-92C2245B239B}" presName="connectorText" presStyleLbl="sibTrans2D1" presStyleIdx="2" presStyleCnt="4"/>
      <dgm:spPr/>
      <dgm:t>
        <a:bodyPr/>
        <a:lstStyle/>
        <a:p>
          <a:endParaRPr lang="en-US"/>
        </a:p>
      </dgm:t>
    </dgm:pt>
    <dgm:pt modelId="{563DE830-2A8A-4B2E-A8BD-09DA38AFD93C}" type="pres">
      <dgm:prSet presAssocID="{923C59DB-BEED-47E9-8560-95C7EB15CA76}" presName="node" presStyleLbl="node1" presStyleIdx="3" presStyleCnt="5" custScaleX="191059">
        <dgm:presLayoutVars>
          <dgm:bulletEnabled val="1"/>
        </dgm:presLayoutVars>
      </dgm:prSet>
      <dgm:spPr/>
      <dgm:t>
        <a:bodyPr/>
        <a:lstStyle/>
        <a:p>
          <a:endParaRPr lang="en-US"/>
        </a:p>
      </dgm:t>
    </dgm:pt>
    <dgm:pt modelId="{06A178E5-0D48-476A-BEF2-8D7CB155F319}" type="pres">
      <dgm:prSet presAssocID="{E669E0A2-28A0-4654-8872-0843DECA9E55}" presName="sibTrans" presStyleLbl="sibTrans2D1" presStyleIdx="3" presStyleCnt="4"/>
      <dgm:spPr/>
      <dgm:t>
        <a:bodyPr/>
        <a:lstStyle/>
        <a:p>
          <a:endParaRPr lang="en-US"/>
        </a:p>
      </dgm:t>
    </dgm:pt>
    <dgm:pt modelId="{EB2145FD-680C-4704-8786-3C7C52C1F209}" type="pres">
      <dgm:prSet presAssocID="{E669E0A2-28A0-4654-8872-0843DECA9E55}" presName="connectorText" presStyleLbl="sibTrans2D1" presStyleIdx="3" presStyleCnt="4"/>
      <dgm:spPr/>
      <dgm:t>
        <a:bodyPr/>
        <a:lstStyle/>
        <a:p>
          <a:endParaRPr lang="en-US"/>
        </a:p>
      </dgm:t>
    </dgm:pt>
    <dgm:pt modelId="{4BC3A3B3-91A3-40DC-B422-65082AD40111}" type="pres">
      <dgm:prSet presAssocID="{A2B9FE98-53A4-4EB9-9D16-7914B5407AD2}" presName="node" presStyleLbl="node1" presStyleIdx="4" presStyleCnt="5" custScaleX="197095">
        <dgm:presLayoutVars>
          <dgm:bulletEnabled val="1"/>
        </dgm:presLayoutVars>
      </dgm:prSet>
      <dgm:spPr/>
      <dgm:t>
        <a:bodyPr/>
        <a:lstStyle/>
        <a:p>
          <a:endParaRPr lang="en-US"/>
        </a:p>
      </dgm:t>
    </dgm:pt>
  </dgm:ptLst>
  <dgm:cxnLst>
    <dgm:cxn modelId="{5B388B33-B3D5-45D6-8484-B34CFF484381}" type="presOf" srcId="{D5565EF7-ACA1-4C61-B9F1-4A7809103091}" destId="{EE7C34A6-D4CD-454F-8B8F-845B8187CFCB}" srcOrd="0" destOrd="0" presId="urn:microsoft.com/office/officeart/2005/8/layout/process1"/>
    <dgm:cxn modelId="{4B6F3530-61B1-42DF-BE0B-E53F223B98B3}" type="presOf" srcId="{8BDA8920-CEFE-468B-8A4D-C3CD9A126B47}" destId="{D0C72577-DFCA-46CC-B751-F1F1D9B3F591}" srcOrd="0" destOrd="0" presId="urn:microsoft.com/office/officeart/2005/8/layout/process1"/>
    <dgm:cxn modelId="{D095E23B-F1E9-4168-9126-50170A5F4713}" type="presOf" srcId="{6A7C362E-AC9D-4011-AB89-4AAF4F2E2C60}" destId="{80878C80-E9E8-479A-98C4-2D13123C9BC0}" srcOrd="0" destOrd="0" presId="urn:microsoft.com/office/officeart/2005/8/layout/process1"/>
    <dgm:cxn modelId="{6440BA0F-2BD8-41D0-8AD6-0C989FB3D89C}" type="presOf" srcId="{FD390BC9-5835-4DB4-AF7D-96CF138A357B}" destId="{83C1EB3B-3A28-4875-B309-1619B7662811}" srcOrd="0" destOrd="0" presId="urn:microsoft.com/office/officeart/2005/8/layout/process1"/>
    <dgm:cxn modelId="{98469E60-6812-44B2-8A25-DE214A13AB01}" type="presOf" srcId="{45C9F091-15F4-4BEE-AA08-E2BA14A7C6A5}" destId="{58F2525C-6889-4C12-BD07-B3940F4DAE67}" srcOrd="0" destOrd="0" presId="urn:microsoft.com/office/officeart/2005/8/layout/process1"/>
    <dgm:cxn modelId="{8429D77B-3C41-4B9D-AE94-7DD4040699DC}" type="presOf" srcId="{E669E0A2-28A0-4654-8872-0843DECA9E55}" destId="{EB2145FD-680C-4704-8786-3C7C52C1F209}" srcOrd="1" destOrd="0" presId="urn:microsoft.com/office/officeart/2005/8/layout/process1"/>
    <dgm:cxn modelId="{20C4AF30-927A-436D-8D14-EA4F8E87E61F}" type="presOf" srcId="{723CE560-251F-4CD5-8BFA-92C2245B239B}" destId="{A4D2782F-90A0-4282-ABF1-028D70C668FC}" srcOrd="0" destOrd="0" presId="urn:microsoft.com/office/officeart/2005/8/layout/process1"/>
    <dgm:cxn modelId="{303308A9-740A-40A9-BBC6-141616E39A0F}" type="presOf" srcId="{FD390BC9-5835-4DB4-AF7D-96CF138A357B}" destId="{72261FB4-DF17-4DD6-A85F-7ED0B2217A80}" srcOrd="1" destOrd="0" presId="urn:microsoft.com/office/officeart/2005/8/layout/process1"/>
    <dgm:cxn modelId="{CBB474D0-9545-4BE2-8E2B-89A9C01DDEFB}" srcId="{45C9F091-15F4-4BEE-AA08-E2BA14A7C6A5}" destId="{6A7C362E-AC9D-4011-AB89-4AAF4F2E2C60}" srcOrd="1" destOrd="0" parTransId="{E9BDB136-AC10-4774-89E2-29835639B2F8}" sibTransId="{8BDA8920-CEFE-468B-8A4D-C3CD9A126B47}"/>
    <dgm:cxn modelId="{BBF6CE53-B729-4790-9F1F-1BA399FC23CA}" type="presOf" srcId="{923C59DB-BEED-47E9-8560-95C7EB15CA76}" destId="{563DE830-2A8A-4B2E-A8BD-09DA38AFD93C}" srcOrd="0" destOrd="0" presId="urn:microsoft.com/office/officeart/2005/8/layout/process1"/>
    <dgm:cxn modelId="{FD52CB95-B3B5-4923-B831-5CE96F2FEF84}" type="presOf" srcId="{E669E0A2-28A0-4654-8872-0843DECA9E55}" destId="{06A178E5-0D48-476A-BEF2-8D7CB155F319}" srcOrd="0" destOrd="0" presId="urn:microsoft.com/office/officeart/2005/8/layout/process1"/>
    <dgm:cxn modelId="{ABC3125B-07F8-4621-B61E-EA824CD33751}" srcId="{45C9F091-15F4-4BEE-AA08-E2BA14A7C6A5}" destId="{E2C90F90-1005-436B-98FC-B6E9B1F2332D}" srcOrd="0" destOrd="0" parTransId="{CAC069C8-B818-4065-9490-B982BDC45E61}" sibTransId="{FD390BC9-5835-4DB4-AF7D-96CF138A357B}"/>
    <dgm:cxn modelId="{72182FFA-DDBF-4694-B9C2-1C0B0276C490}" srcId="{45C9F091-15F4-4BEE-AA08-E2BA14A7C6A5}" destId="{923C59DB-BEED-47E9-8560-95C7EB15CA76}" srcOrd="3" destOrd="0" parTransId="{9B440F79-87A8-4B63-9A1A-3FC0A12DB05B}" sibTransId="{E669E0A2-28A0-4654-8872-0843DECA9E55}"/>
    <dgm:cxn modelId="{FB68C2FA-F896-4D43-B5DC-EEB4723B87CE}" type="presOf" srcId="{723CE560-251F-4CD5-8BFA-92C2245B239B}" destId="{298CD24D-03C5-4627-A68E-0B5747D7DBFD}" srcOrd="1" destOrd="0" presId="urn:microsoft.com/office/officeart/2005/8/layout/process1"/>
    <dgm:cxn modelId="{27135408-473F-4C7D-A309-25B7CD2F5E12}" type="presOf" srcId="{E2C90F90-1005-436B-98FC-B6E9B1F2332D}" destId="{BE8A4F9C-5112-41A9-AE6A-ECADF65CB741}" srcOrd="0" destOrd="0" presId="urn:microsoft.com/office/officeart/2005/8/layout/process1"/>
    <dgm:cxn modelId="{497377E0-062C-4E7E-AB2B-2DBBA67F0010}" type="presOf" srcId="{A2B9FE98-53A4-4EB9-9D16-7914B5407AD2}" destId="{4BC3A3B3-91A3-40DC-B422-65082AD40111}" srcOrd="0" destOrd="0" presId="urn:microsoft.com/office/officeart/2005/8/layout/process1"/>
    <dgm:cxn modelId="{C5708639-C884-4869-BC67-AEA91CA6A7E3}" srcId="{45C9F091-15F4-4BEE-AA08-E2BA14A7C6A5}" destId="{D5565EF7-ACA1-4C61-B9F1-4A7809103091}" srcOrd="2" destOrd="0" parTransId="{CCA20A8D-6B22-4715-9E32-09424378DDCB}" sibTransId="{723CE560-251F-4CD5-8BFA-92C2245B239B}"/>
    <dgm:cxn modelId="{A6D4CF72-798F-4230-890D-83A6A2D8C649}" srcId="{45C9F091-15F4-4BEE-AA08-E2BA14A7C6A5}" destId="{A2B9FE98-53A4-4EB9-9D16-7914B5407AD2}" srcOrd="4" destOrd="0" parTransId="{A518728A-F23D-4BB8-B0FA-75578A9E3CF0}" sibTransId="{7C7C1B05-5DCC-45B7-9F41-377A4719545B}"/>
    <dgm:cxn modelId="{89DFF90D-7F83-4B11-A055-DAB8F9BD4B5A}" type="presOf" srcId="{8BDA8920-CEFE-468B-8A4D-C3CD9A126B47}" destId="{3C70740E-1D8A-426B-B834-C2FA9264C1B2}" srcOrd="1" destOrd="0" presId="urn:microsoft.com/office/officeart/2005/8/layout/process1"/>
    <dgm:cxn modelId="{ED5289E2-6A55-40F2-916A-F4D8543A4283}" type="presParOf" srcId="{58F2525C-6889-4C12-BD07-B3940F4DAE67}" destId="{BE8A4F9C-5112-41A9-AE6A-ECADF65CB741}" srcOrd="0" destOrd="0" presId="urn:microsoft.com/office/officeart/2005/8/layout/process1"/>
    <dgm:cxn modelId="{C6FD994D-8798-435A-B987-0DEC4473AD58}" type="presParOf" srcId="{58F2525C-6889-4C12-BD07-B3940F4DAE67}" destId="{83C1EB3B-3A28-4875-B309-1619B7662811}" srcOrd="1" destOrd="0" presId="urn:microsoft.com/office/officeart/2005/8/layout/process1"/>
    <dgm:cxn modelId="{972F2C6E-D358-4317-83AD-5934A2A3A347}" type="presParOf" srcId="{83C1EB3B-3A28-4875-B309-1619B7662811}" destId="{72261FB4-DF17-4DD6-A85F-7ED0B2217A80}" srcOrd="0" destOrd="0" presId="urn:microsoft.com/office/officeart/2005/8/layout/process1"/>
    <dgm:cxn modelId="{09486C16-DAEB-4DC6-B604-FA05DB3D6625}" type="presParOf" srcId="{58F2525C-6889-4C12-BD07-B3940F4DAE67}" destId="{80878C80-E9E8-479A-98C4-2D13123C9BC0}" srcOrd="2" destOrd="0" presId="urn:microsoft.com/office/officeart/2005/8/layout/process1"/>
    <dgm:cxn modelId="{B80059B4-85AF-425C-A2A5-79332252E138}" type="presParOf" srcId="{58F2525C-6889-4C12-BD07-B3940F4DAE67}" destId="{D0C72577-DFCA-46CC-B751-F1F1D9B3F591}" srcOrd="3" destOrd="0" presId="urn:microsoft.com/office/officeart/2005/8/layout/process1"/>
    <dgm:cxn modelId="{141AE3E3-8613-4D4C-BCF9-02F963D14F72}" type="presParOf" srcId="{D0C72577-DFCA-46CC-B751-F1F1D9B3F591}" destId="{3C70740E-1D8A-426B-B834-C2FA9264C1B2}" srcOrd="0" destOrd="0" presId="urn:microsoft.com/office/officeart/2005/8/layout/process1"/>
    <dgm:cxn modelId="{1C748F27-EBA2-4014-900F-AB5BEC6ECCD1}" type="presParOf" srcId="{58F2525C-6889-4C12-BD07-B3940F4DAE67}" destId="{EE7C34A6-D4CD-454F-8B8F-845B8187CFCB}" srcOrd="4" destOrd="0" presId="urn:microsoft.com/office/officeart/2005/8/layout/process1"/>
    <dgm:cxn modelId="{44984863-55E7-44B0-AB82-B3526E0174F5}" type="presParOf" srcId="{58F2525C-6889-4C12-BD07-B3940F4DAE67}" destId="{A4D2782F-90A0-4282-ABF1-028D70C668FC}" srcOrd="5" destOrd="0" presId="urn:microsoft.com/office/officeart/2005/8/layout/process1"/>
    <dgm:cxn modelId="{2E7AE123-E550-40BB-A1F6-A99DCECB1353}" type="presParOf" srcId="{A4D2782F-90A0-4282-ABF1-028D70C668FC}" destId="{298CD24D-03C5-4627-A68E-0B5747D7DBFD}" srcOrd="0" destOrd="0" presId="urn:microsoft.com/office/officeart/2005/8/layout/process1"/>
    <dgm:cxn modelId="{79DE8C67-31BC-45C3-BA76-9982A08A0D75}" type="presParOf" srcId="{58F2525C-6889-4C12-BD07-B3940F4DAE67}" destId="{563DE830-2A8A-4B2E-A8BD-09DA38AFD93C}" srcOrd="6" destOrd="0" presId="urn:microsoft.com/office/officeart/2005/8/layout/process1"/>
    <dgm:cxn modelId="{78F2E004-EC9F-4BCD-913D-1808BEE17B5C}" type="presParOf" srcId="{58F2525C-6889-4C12-BD07-B3940F4DAE67}" destId="{06A178E5-0D48-476A-BEF2-8D7CB155F319}" srcOrd="7" destOrd="0" presId="urn:microsoft.com/office/officeart/2005/8/layout/process1"/>
    <dgm:cxn modelId="{0D7D406C-3FC7-4823-89B2-8D87B5CDD2B1}" type="presParOf" srcId="{06A178E5-0D48-476A-BEF2-8D7CB155F319}" destId="{EB2145FD-680C-4704-8786-3C7C52C1F209}" srcOrd="0" destOrd="0" presId="urn:microsoft.com/office/officeart/2005/8/layout/process1"/>
    <dgm:cxn modelId="{039F2C23-F10E-4228-B9DD-B9809626CB42}" type="presParOf" srcId="{58F2525C-6889-4C12-BD07-B3940F4DAE67}" destId="{4BC3A3B3-91A3-40DC-B422-65082AD4011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A4F9C-5112-41A9-AE6A-ECADF65CB741}">
      <dsp:nvSpPr>
        <dsp:cNvPr id="0" name=""/>
        <dsp:cNvSpPr/>
      </dsp:nvSpPr>
      <dsp:spPr>
        <a:xfrm>
          <a:off x="7664" y="35274"/>
          <a:ext cx="1995894" cy="1426046"/>
        </a:xfrm>
        <a:prstGeom prst="roundRect">
          <a:avLst>
            <a:gd name="adj" fmla="val 10000"/>
          </a:avLst>
        </a:prstGeom>
        <a:solidFill>
          <a:srgbClr val="0E4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MCHC work began in 2009 driven by CNO/CMO request — Hiring more APRNs and need to better understand roles, regulations and infrastructure to support</a:t>
          </a:r>
          <a:endParaRPr lang="en-US" sz="1200" b="1" kern="1200" dirty="0"/>
        </a:p>
      </dsp:txBody>
      <dsp:txXfrm>
        <a:off x="49431" y="77041"/>
        <a:ext cx="1912360" cy="1342512"/>
      </dsp:txXfrm>
    </dsp:sp>
    <dsp:sp modelId="{83C1EB3B-3A28-4875-B309-1619B7662811}">
      <dsp:nvSpPr>
        <dsp:cNvPr id="0" name=""/>
        <dsp:cNvSpPr/>
      </dsp:nvSpPr>
      <dsp:spPr>
        <a:xfrm>
          <a:off x="2071565" y="663969"/>
          <a:ext cx="144174" cy="168657"/>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2071565" y="697700"/>
        <a:ext cx="100922" cy="101195"/>
      </dsp:txXfrm>
    </dsp:sp>
    <dsp:sp modelId="{80878C80-E9E8-479A-98C4-2D13123C9BC0}">
      <dsp:nvSpPr>
        <dsp:cNvPr id="0" name=""/>
        <dsp:cNvSpPr/>
      </dsp:nvSpPr>
      <dsp:spPr>
        <a:xfrm>
          <a:off x="2275586" y="81711"/>
          <a:ext cx="1309432" cy="1333172"/>
        </a:xfrm>
        <a:prstGeom prst="roundRect">
          <a:avLst>
            <a:gd name="adj" fmla="val 10000"/>
          </a:avLst>
        </a:prstGeom>
        <a:solidFill>
          <a:srgbClr val="0E4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Partnered with UHC in 2012 — UHC receiving same request from their members</a:t>
          </a:r>
          <a:endParaRPr lang="en-US" sz="1200" b="1" kern="1200" dirty="0"/>
        </a:p>
      </dsp:txBody>
      <dsp:txXfrm>
        <a:off x="2313938" y="120063"/>
        <a:ext cx="1232728" cy="1256468"/>
      </dsp:txXfrm>
    </dsp:sp>
    <dsp:sp modelId="{D0C72577-DFCA-46CC-B751-F1F1D9B3F591}">
      <dsp:nvSpPr>
        <dsp:cNvPr id="0" name=""/>
        <dsp:cNvSpPr/>
      </dsp:nvSpPr>
      <dsp:spPr>
        <a:xfrm>
          <a:off x="3653025" y="663969"/>
          <a:ext cx="144174" cy="168657"/>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653025" y="697700"/>
        <a:ext cx="100922" cy="101195"/>
      </dsp:txXfrm>
    </dsp:sp>
    <dsp:sp modelId="{EE7C34A6-D4CD-454F-8B8F-845B8187CFCB}">
      <dsp:nvSpPr>
        <dsp:cNvPr id="0" name=""/>
        <dsp:cNvSpPr/>
      </dsp:nvSpPr>
      <dsp:spPr>
        <a:xfrm>
          <a:off x="3857046" y="48734"/>
          <a:ext cx="2004394" cy="1399127"/>
        </a:xfrm>
        <a:prstGeom prst="roundRect">
          <a:avLst>
            <a:gd name="adj" fmla="val 10000"/>
          </a:avLst>
        </a:prstGeom>
        <a:solidFill>
          <a:srgbClr val="0E4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Initial survey results in static report—  participants requested ability to access data, benchmarks, and toolkits in real time</a:t>
          </a:r>
          <a:endParaRPr lang="en-US" sz="1200" b="1" kern="1200" dirty="0"/>
        </a:p>
      </dsp:txBody>
      <dsp:txXfrm>
        <a:off x="3898025" y="89713"/>
        <a:ext cx="1922436" cy="1317169"/>
      </dsp:txXfrm>
    </dsp:sp>
    <dsp:sp modelId="{A4D2782F-90A0-4282-ABF1-028D70C668FC}">
      <dsp:nvSpPr>
        <dsp:cNvPr id="0" name=""/>
        <dsp:cNvSpPr/>
      </dsp:nvSpPr>
      <dsp:spPr>
        <a:xfrm>
          <a:off x="5929448" y="663969"/>
          <a:ext cx="144174" cy="168657"/>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5929448" y="697700"/>
        <a:ext cx="100922" cy="101195"/>
      </dsp:txXfrm>
    </dsp:sp>
    <dsp:sp modelId="{563DE830-2A8A-4B2E-A8BD-09DA38AFD93C}">
      <dsp:nvSpPr>
        <dsp:cNvPr id="0" name=""/>
        <dsp:cNvSpPr/>
      </dsp:nvSpPr>
      <dsp:spPr>
        <a:xfrm>
          <a:off x="6133469" y="48734"/>
          <a:ext cx="1299333" cy="1399127"/>
        </a:xfrm>
        <a:prstGeom prst="roundRect">
          <a:avLst>
            <a:gd name="adj" fmla="val 10000"/>
          </a:avLst>
        </a:prstGeom>
        <a:solidFill>
          <a:srgbClr val="0E4F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bg1"/>
              </a:solidFill>
            </a:rPr>
            <a:t>Developed first of its kind, web-based, interactive  management tool</a:t>
          </a:r>
          <a:endParaRPr lang="en-US" sz="1200" b="1" kern="1200" dirty="0">
            <a:solidFill>
              <a:schemeClr val="bg1"/>
            </a:solidFill>
          </a:endParaRPr>
        </a:p>
      </dsp:txBody>
      <dsp:txXfrm>
        <a:off x="6171525" y="86790"/>
        <a:ext cx="1223221" cy="1323015"/>
      </dsp:txXfrm>
    </dsp:sp>
    <dsp:sp modelId="{06A178E5-0D48-476A-BEF2-8D7CB155F319}">
      <dsp:nvSpPr>
        <dsp:cNvPr id="0" name=""/>
        <dsp:cNvSpPr/>
      </dsp:nvSpPr>
      <dsp:spPr>
        <a:xfrm>
          <a:off x="7500809" y="663969"/>
          <a:ext cx="144174" cy="168657"/>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7500809" y="697700"/>
        <a:ext cx="100922" cy="101195"/>
      </dsp:txXfrm>
    </dsp:sp>
    <dsp:sp modelId="{4BC3A3B3-91A3-40DC-B422-65082AD40111}">
      <dsp:nvSpPr>
        <dsp:cNvPr id="0" name=""/>
        <dsp:cNvSpPr/>
      </dsp:nvSpPr>
      <dsp:spPr>
        <a:xfrm>
          <a:off x="7704830" y="48734"/>
          <a:ext cx="1340382" cy="1399127"/>
        </a:xfrm>
        <a:prstGeom prst="roundRect">
          <a:avLst>
            <a:gd name="adj" fmla="val 10000"/>
          </a:avLst>
        </a:prstGeom>
        <a:solidFill>
          <a:srgbClr val="006699"/>
        </a:solidFill>
        <a:ln w="38100" cap="flat" cmpd="sng" algn="ctr">
          <a:solidFill>
            <a:srgbClr val="FF990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Recognized as Best Practice by the Joint Commission and Advisory Board</a:t>
          </a:r>
          <a:endParaRPr lang="en-US" sz="1200" b="1" kern="1200" dirty="0"/>
        </a:p>
      </dsp:txBody>
      <dsp:txXfrm>
        <a:off x="7744088" y="87992"/>
        <a:ext cx="1261866" cy="132061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0.24962</cdr:x>
      <cdr:y>0.79598</cdr:y>
    </cdr:from>
    <cdr:to>
      <cdr:x>0.69759</cdr:x>
      <cdr:y>0.89429</cdr:y>
    </cdr:to>
    <cdr:sp macro="" textlink="">
      <cdr:nvSpPr>
        <cdr:cNvPr id="3" name="Rectangle 2"/>
        <cdr:cNvSpPr/>
      </cdr:nvSpPr>
      <cdr:spPr bwMode="auto">
        <a:xfrm xmlns:a="http://schemas.openxmlformats.org/drawingml/2006/main">
          <a:off x="2059583" y="3740769"/>
          <a:ext cx="3696101" cy="462013"/>
        </a:xfrm>
        <a:prstGeom xmlns:a="http://schemas.openxmlformats.org/drawingml/2006/main" prst="rect">
          <a:avLst/>
        </a:prstGeom>
        <a:noFill xmlns:a="http://schemas.openxmlformats.org/drawingml/2006/main"/>
        <a:ln xmlns:a="http://schemas.openxmlformats.org/drawingml/2006/main" w="28575" cap="flat" cmpd="sng" algn="ctr">
          <a:solidFill>
            <a:srgbClr val="FF0000"/>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57513"/>
          </a:xfrm>
          <a:prstGeom prst="rect">
            <a:avLst/>
          </a:prstGeom>
        </p:spPr>
        <p:txBody>
          <a:bodyPr vert="horz" lIns="91424" tIns="45712" rIns="91424" bIns="45712"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028" y="1"/>
            <a:ext cx="2972421" cy="457513"/>
          </a:xfrm>
          <a:prstGeom prst="rect">
            <a:avLst/>
          </a:prstGeom>
        </p:spPr>
        <p:txBody>
          <a:bodyPr vert="horz" wrap="square" lIns="91424" tIns="45712" rIns="91424" bIns="45712" numCol="1" anchor="t" anchorCtr="0" compatLnSpc="1">
            <a:prstTxWarp prst="textNoShape">
              <a:avLst/>
            </a:prstTxWarp>
          </a:bodyPr>
          <a:lstStyle>
            <a:lvl1pPr algn="r">
              <a:defRPr sz="1200"/>
            </a:lvl1pPr>
          </a:lstStyle>
          <a:p>
            <a:pPr>
              <a:defRPr/>
            </a:pPr>
            <a:fld id="{B157AC03-56BD-4A0D-A825-8CFC2B31C209}" type="datetimeFigureOut">
              <a:rPr lang="en-US" altLang="en-US"/>
              <a:pPr>
                <a:defRPr/>
              </a:pPr>
              <a:t>8/11/2014</a:t>
            </a:fld>
            <a:endParaRPr lang="en-US" altLang="en-US"/>
          </a:p>
        </p:txBody>
      </p:sp>
      <p:sp>
        <p:nvSpPr>
          <p:cNvPr id="4" name="Footer Placeholder 3"/>
          <p:cNvSpPr>
            <a:spLocks noGrp="1"/>
          </p:cNvSpPr>
          <p:nvPr>
            <p:ph type="ftr" sz="quarter" idx="2"/>
          </p:nvPr>
        </p:nvSpPr>
        <p:spPr>
          <a:xfrm>
            <a:off x="2" y="8684926"/>
            <a:ext cx="2972421" cy="457513"/>
          </a:xfrm>
          <a:prstGeom prst="rect">
            <a:avLst/>
          </a:prstGeom>
        </p:spPr>
        <p:txBody>
          <a:bodyPr vert="horz" lIns="91424" tIns="45712" rIns="91424" bIns="45712"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028" y="8684926"/>
            <a:ext cx="2972421" cy="457513"/>
          </a:xfrm>
          <a:prstGeom prst="rect">
            <a:avLst/>
          </a:prstGeom>
        </p:spPr>
        <p:txBody>
          <a:bodyPr vert="horz" wrap="square" lIns="91424" tIns="45712" rIns="91424" bIns="45712" numCol="1" anchor="b" anchorCtr="0" compatLnSpc="1">
            <a:prstTxWarp prst="textNoShape">
              <a:avLst/>
            </a:prstTxWarp>
          </a:bodyPr>
          <a:lstStyle>
            <a:lvl1pPr algn="r">
              <a:defRPr sz="1200"/>
            </a:lvl1pPr>
          </a:lstStyle>
          <a:p>
            <a:pPr>
              <a:defRPr/>
            </a:pPr>
            <a:fld id="{1AE9F580-FB3E-4F22-8DDE-67B3AF8BB334}" type="slidenum">
              <a:rPr lang="en-US" altLang="en-US"/>
              <a:pPr>
                <a:defRPr/>
              </a:pPr>
              <a:t>‹#›</a:t>
            </a:fld>
            <a:endParaRPr lang="en-US" altLang="en-US"/>
          </a:p>
        </p:txBody>
      </p:sp>
    </p:spTree>
    <p:extLst>
      <p:ext uri="{BB962C8B-B14F-4D97-AF65-F5344CB8AC3E}">
        <p14:creationId xmlns:p14="http://schemas.microsoft.com/office/powerpoint/2010/main" val="2238405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1"/>
            <a:ext cx="2972421" cy="457513"/>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defRPr sz="1200">
                <a:latin typeface="Arial" charset="0"/>
                <a:ea typeface="ＭＳ Ｐゴシック" pitchFamily="-128" charset="-128"/>
                <a:cs typeface="+mn-cs"/>
              </a:defRPr>
            </a:lvl1pPr>
          </a:lstStyle>
          <a:p>
            <a:pPr>
              <a:defRPr/>
            </a:pPr>
            <a:endParaRPr lang="en-US"/>
          </a:p>
        </p:txBody>
      </p:sp>
      <p:sp>
        <p:nvSpPr>
          <p:cNvPr id="36867" name="Rectangle 3"/>
          <p:cNvSpPr>
            <a:spLocks noGrp="1" noChangeArrowheads="1"/>
          </p:cNvSpPr>
          <p:nvPr>
            <p:ph type="dt" idx="1"/>
          </p:nvPr>
        </p:nvSpPr>
        <p:spPr bwMode="auto">
          <a:xfrm>
            <a:off x="3885580" y="1"/>
            <a:ext cx="2972421" cy="457513"/>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lvl1pPr algn="r">
              <a:defRPr sz="1200">
                <a:latin typeface="Arial" charset="0"/>
                <a:ea typeface="ＭＳ Ｐゴシック" pitchFamily="-128" charset="-128"/>
                <a:cs typeface="+mn-cs"/>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14712" y="4344025"/>
            <a:ext cx="5028579" cy="4114488"/>
          </a:xfrm>
          <a:prstGeom prst="rect">
            <a:avLst/>
          </a:prstGeom>
          <a:noFill/>
          <a:ln w="9525">
            <a:noFill/>
            <a:miter lim="800000"/>
            <a:headEnd/>
            <a:tailEnd/>
          </a:ln>
        </p:spPr>
        <p:txBody>
          <a:bodyPr vert="horz" wrap="square" lIns="91424" tIns="45712" rIns="91424" bIns="45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2" y="8686490"/>
            <a:ext cx="2972421" cy="457512"/>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defRPr sz="1200">
                <a:latin typeface="Arial" charset="0"/>
                <a:ea typeface="ＭＳ Ｐゴシック" pitchFamily="-128" charset="-128"/>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85580" y="8686490"/>
            <a:ext cx="2972421" cy="457512"/>
          </a:xfrm>
          <a:prstGeom prst="rect">
            <a:avLst/>
          </a:prstGeom>
          <a:noFill/>
          <a:ln w="9525">
            <a:noFill/>
            <a:miter lim="800000"/>
            <a:headEnd/>
            <a:tailEnd/>
          </a:ln>
        </p:spPr>
        <p:txBody>
          <a:bodyPr vert="horz" wrap="square" lIns="91424" tIns="45712" rIns="91424" bIns="45712" numCol="1" anchor="b" anchorCtr="0" compatLnSpc="1">
            <a:prstTxWarp prst="textNoShape">
              <a:avLst/>
            </a:prstTxWarp>
          </a:bodyPr>
          <a:lstStyle>
            <a:lvl1pPr algn="r">
              <a:defRPr sz="1200"/>
            </a:lvl1pPr>
          </a:lstStyle>
          <a:p>
            <a:pPr>
              <a:defRPr/>
            </a:pPr>
            <a:fld id="{C78609D0-5547-4507-B423-3D06D97D1887}" type="slidenum">
              <a:rPr lang="en-US" altLang="en-US"/>
              <a:pPr>
                <a:defRPr/>
              </a:pPr>
              <a:t>‹#›</a:t>
            </a:fld>
            <a:endParaRPr lang="en-US" altLang="en-US"/>
          </a:p>
        </p:txBody>
      </p:sp>
    </p:spTree>
    <p:extLst>
      <p:ext uri="{BB962C8B-B14F-4D97-AF65-F5344CB8AC3E}">
        <p14:creationId xmlns:p14="http://schemas.microsoft.com/office/powerpoint/2010/main" val="4226706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28"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ampaignforaction.org/webinar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4" y="8685213"/>
            <a:ext cx="2971800" cy="457200"/>
          </a:xfrm>
          <a:prstGeom prst="rect">
            <a:avLst/>
          </a:prstGeom>
        </p:spPr>
        <p:txBody>
          <a:bodyPr/>
          <a:lstStyle/>
          <a:p>
            <a:fld id="{12DE9FDD-D40D-5344-A6B0-47E859038B8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5087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10</a:t>
            </a:fld>
            <a:endParaRPr lang="en-US" altLang="en-US"/>
          </a:p>
        </p:txBody>
      </p:sp>
    </p:spTree>
    <p:extLst>
      <p:ext uri="{BB962C8B-B14F-4D97-AF65-F5344CB8AC3E}">
        <p14:creationId xmlns:p14="http://schemas.microsoft.com/office/powerpoint/2010/main" val="1775512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22" indent="-168222">
              <a:buFont typeface="Arial" panose="020B0604020202020204" pitchFamily="34" charset="0"/>
              <a:buChar char="•"/>
            </a:pPr>
            <a:r>
              <a:rPr lang="en-US" dirty="0" smtClean="0"/>
              <a:t>CAP2 team pulled a report assessing prevalence of APRN and PA core privileges across the system. </a:t>
            </a:r>
          </a:p>
          <a:p>
            <a:pPr marL="168222" indent="-168222">
              <a:buFont typeface="Arial" panose="020B0604020202020204" pitchFamily="34" charset="0"/>
              <a:buChar char="•"/>
            </a:pPr>
            <a:r>
              <a:rPr lang="en-US" dirty="0" smtClean="0"/>
              <a:t>As with previous case study, CAP2 data showed wide</a:t>
            </a:r>
            <a:r>
              <a:rPr lang="en-US" baseline="0" dirty="0" smtClean="0"/>
              <a:t> variation across the system</a:t>
            </a:r>
          </a:p>
          <a:p>
            <a:pPr marL="168222" indent="-168222">
              <a:buFont typeface="Arial" panose="020B0604020202020204" pitchFamily="34" charset="0"/>
              <a:buChar char="•"/>
            </a:pPr>
            <a:r>
              <a:rPr lang="en-US" baseline="0" dirty="0" smtClean="0"/>
              <a:t>Report became the starting point for discussion among CMOs, medical group leaders, department chair-people, and CNOs about why there is variation and how to diminish it.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11</a:t>
            </a:fld>
            <a:endParaRPr lang="en-US" altLang="en-US"/>
          </a:p>
        </p:txBody>
      </p:sp>
    </p:spTree>
    <p:extLst>
      <p:ext uri="{BB962C8B-B14F-4D97-AF65-F5344CB8AC3E}">
        <p14:creationId xmlns:p14="http://schemas.microsoft.com/office/powerpoint/2010/main" val="417578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609" indent="-168609">
              <a:buFont typeface="Arial" panose="020B0604020202020204" pitchFamily="34" charset="0"/>
              <a:buChar char="•"/>
            </a:pPr>
            <a:r>
              <a:rPr lang="en-US" dirty="0" smtClean="0"/>
              <a:t>CAP2 team pulled a report assessing prevalence of APRN and PA core privileges across the system. </a:t>
            </a:r>
          </a:p>
          <a:p>
            <a:pPr marL="168609" indent="-168609">
              <a:buFont typeface="Arial" panose="020B0604020202020204" pitchFamily="34" charset="0"/>
              <a:buChar char="•"/>
            </a:pPr>
            <a:r>
              <a:rPr lang="en-US" dirty="0" smtClean="0"/>
              <a:t>As with previous case study, CAP2 data showed wide</a:t>
            </a:r>
            <a:r>
              <a:rPr lang="en-US" baseline="0" dirty="0" smtClean="0"/>
              <a:t> variation across the system</a:t>
            </a:r>
          </a:p>
          <a:p>
            <a:pPr marL="168609" indent="-168609">
              <a:buFont typeface="Arial" panose="020B0604020202020204" pitchFamily="34" charset="0"/>
              <a:buChar char="•"/>
            </a:pPr>
            <a:r>
              <a:rPr lang="en-US" baseline="0" dirty="0" smtClean="0"/>
              <a:t>Report became the starting point for discussion among CMOs, medical group leaders, department chair-people, and CNOs about why there is variation and how to diminish it.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417578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13</a:t>
            </a:fld>
            <a:endParaRPr lang="en-US" altLang="en-US"/>
          </a:p>
        </p:txBody>
      </p:sp>
    </p:spTree>
    <p:extLst>
      <p:ext uri="{BB962C8B-B14F-4D97-AF65-F5344CB8AC3E}">
        <p14:creationId xmlns:p14="http://schemas.microsoft.com/office/powerpoint/2010/main" val="3429107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14</a:t>
            </a:fld>
            <a:endParaRPr lang="en-US" altLang="en-US"/>
          </a:p>
        </p:txBody>
      </p:sp>
    </p:spTree>
    <p:extLst>
      <p:ext uri="{BB962C8B-B14F-4D97-AF65-F5344CB8AC3E}">
        <p14:creationId xmlns:p14="http://schemas.microsoft.com/office/powerpoint/2010/main" val="241875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Times" pitchFamily="18" charset="0"/>
            </a:endParaRPr>
          </a:p>
          <a:p>
            <a:pPr eaLnBrk="1" hangingPunct="1">
              <a:spcBef>
                <a:spcPct val="0"/>
              </a:spcBef>
            </a:pPr>
            <a:endParaRPr lang="en-US" altLang="en-US" smtClean="0">
              <a:latin typeface="Times"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16</a:t>
            </a:fld>
            <a:endParaRPr lang="en-US" altLang="en-US"/>
          </a:p>
        </p:txBody>
      </p:sp>
    </p:spTree>
    <p:extLst>
      <p:ext uri="{BB962C8B-B14F-4D97-AF65-F5344CB8AC3E}">
        <p14:creationId xmlns:p14="http://schemas.microsoft.com/office/powerpoint/2010/main" val="80922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17</a:t>
            </a:fld>
            <a:endParaRPr lang="en-US" altLang="en-US"/>
          </a:p>
        </p:txBody>
      </p:sp>
    </p:spTree>
    <p:extLst>
      <p:ext uri="{BB962C8B-B14F-4D97-AF65-F5344CB8AC3E}">
        <p14:creationId xmlns:p14="http://schemas.microsoft.com/office/powerpoint/2010/main" val="4204117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18</a:t>
            </a:fld>
            <a:endParaRPr lang="en-US" altLang="en-US"/>
          </a:p>
        </p:txBody>
      </p:sp>
    </p:spTree>
    <p:extLst>
      <p:ext uri="{BB962C8B-B14F-4D97-AF65-F5344CB8AC3E}">
        <p14:creationId xmlns:p14="http://schemas.microsoft.com/office/powerpoint/2010/main" val="325539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19</a:t>
            </a:fld>
            <a:endParaRPr lang="en-US" altLang="en-US"/>
          </a:p>
        </p:txBody>
      </p:sp>
    </p:spTree>
    <p:extLst>
      <p:ext uri="{BB962C8B-B14F-4D97-AF65-F5344CB8AC3E}">
        <p14:creationId xmlns:p14="http://schemas.microsoft.com/office/powerpoint/2010/main" val="391686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68730" y="274320"/>
            <a:ext cx="4297680" cy="322326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80010" y="3520440"/>
            <a:ext cx="6572250" cy="52692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462"/>
            <a:r>
              <a:rPr lang="en-US" sz="1100" b="1" u="sng" dirty="0" smtClean="0"/>
              <a:t>Sue Hassmiller </a:t>
            </a:r>
          </a:p>
          <a:p>
            <a:r>
              <a:rPr lang="en-US" sz="1100" kern="1200" dirty="0" smtClean="0">
                <a:solidFill>
                  <a:schemeClr val="tx1"/>
                </a:solidFill>
                <a:effectLst/>
              </a:rPr>
              <a:t>Good afternoon and welcome. I want to thank all of you for taking time to join us. As you know, the Campaign for Action  focuses on making policy changes at the state and national levels. Today, we’re going to focus on an initiative being used to promote effective polices at the institutional level.     </a:t>
            </a:r>
          </a:p>
          <a:p>
            <a:r>
              <a:rPr lang="en-US" sz="1100" kern="1200" dirty="0" smtClean="0">
                <a:solidFill>
                  <a:schemeClr val="tx1"/>
                </a:solidFill>
                <a:effectLst/>
              </a:rPr>
              <a:t>Today’s webinar will examine an innovative database being used to help hospitals and health systems develop new models of care. These models promote the role of the </a:t>
            </a:r>
            <a:r>
              <a:rPr lang="en-US" sz="1100" kern="1200" dirty="0" err="1" smtClean="0">
                <a:solidFill>
                  <a:schemeClr val="tx1"/>
                </a:solidFill>
                <a:effectLst/>
              </a:rPr>
              <a:t>APRN</a:t>
            </a:r>
            <a:r>
              <a:rPr lang="en-US" sz="1100" kern="1200" dirty="0" smtClean="0">
                <a:solidFill>
                  <a:schemeClr val="tx1"/>
                </a:solidFill>
                <a:effectLst/>
              </a:rPr>
              <a:t> on the Provider Team by using data at the institutional level. </a:t>
            </a:r>
          </a:p>
          <a:p>
            <a:r>
              <a:rPr lang="en-US" sz="1100" kern="1200" dirty="0" smtClean="0">
                <a:solidFill>
                  <a:schemeClr val="tx1"/>
                </a:solidFill>
                <a:effectLst/>
              </a:rPr>
              <a:t>On the webinar with us today, we are happy to have representatives from the Center for Advancing Provider Practices, known as CAP 2, which is a national collaboration between the University </a:t>
            </a:r>
            <a:r>
              <a:rPr lang="en-US" sz="1100" kern="1200" dirty="0" err="1" smtClean="0">
                <a:solidFill>
                  <a:schemeClr val="tx1"/>
                </a:solidFill>
                <a:effectLst/>
              </a:rPr>
              <a:t>HealthSystem</a:t>
            </a:r>
            <a:r>
              <a:rPr lang="en-US" sz="1100" kern="1200" dirty="0" smtClean="0">
                <a:solidFill>
                  <a:schemeClr val="tx1"/>
                </a:solidFill>
                <a:effectLst/>
              </a:rPr>
              <a:t> Consortium and the Metropolitan Chicago Healthcare Council. They designed a database to maximize the effectiveness and efficiency of provider teams. This tool provides organizations with the resources and information needed to assess and manage </a:t>
            </a:r>
            <a:r>
              <a:rPr lang="en-US" sz="1100" kern="1200" dirty="0" err="1" smtClean="0">
                <a:solidFill>
                  <a:schemeClr val="tx1"/>
                </a:solidFill>
                <a:effectLst/>
              </a:rPr>
              <a:t>APRNs</a:t>
            </a:r>
            <a:r>
              <a:rPr lang="en-US" sz="1100" kern="1200" dirty="0" smtClean="0">
                <a:solidFill>
                  <a:schemeClr val="tx1"/>
                </a:solidFill>
                <a:effectLst/>
              </a:rPr>
              <a:t> within provider teams and remove any barriers to scope of practice within an organization.  </a:t>
            </a:r>
          </a:p>
          <a:p>
            <a:r>
              <a:rPr lang="en-US" sz="1100" kern="1200" dirty="0" smtClean="0">
                <a:solidFill>
                  <a:schemeClr val="tx1"/>
                </a:solidFill>
                <a:effectLst/>
              </a:rPr>
              <a:t>Additionally, CAP 2 see this as a win-win opportunity.  They would like your help to identify hospitals and health systems to join their database. In return for you successfully connecting them with hospitals, they will reward you for your efforts.  At the end of the presentation, CAP 2 will make a general offer to Action Coalitions to be involved with recruiting hospitals for a financial reward and for access to data.  I do need to point out that this is the only database of its kind that we are aware of.  Should we be informed of others, we will make you aware of those databases as well. </a:t>
            </a:r>
            <a:r>
              <a:rPr lang="en-US" sz="1100" kern="1200" dirty="0" err="1" smtClean="0">
                <a:solidFill>
                  <a:schemeClr val="tx1"/>
                </a:solidFill>
                <a:effectLst/>
              </a:rPr>
              <a:t>RWJF</a:t>
            </a:r>
            <a:r>
              <a:rPr lang="en-US" sz="1100" kern="1200" dirty="0" smtClean="0">
                <a:solidFill>
                  <a:schemeClr val="tx1"/>
                </a:solidFill>
                <a:effectLst/>
              </a:rPr>
              <a:t>, AARP, nor the Campaign for Action are officially endorsing this database; although, it is consistent with the Campaign’s efforts. </a:t>
            </a:r>
          </a:p>
          <a:p>
            <a:r>
              <a:rPr lang="en-US" sz="1100" kern="1200" dirty="0" smtClean="0">
                <a:solidFill>
                  <a:schemeClr val="tx1"/>
                </a:solidFill>
                <a:effectLst/>
              </a:rPr>
              <a:t>Before I turn this over, I want to mention that we are recording today’s webinar, so if you miss a section or would like to pass it on to a colleague, you can find the recording by going to </a:t>
            </a:r>
            <a:r>
              <a:rPr lang="en-US" sz="1100" u="sng" kern="1200" dirty="0" smtClean="0">
                <a:solidFill>
                  <a:schemeClr val="tx1"/>
                </a:solidFill>
                <a:effectLst/>
                <a:hlinkClick r:id="rId3"/>
              </a:rPr>
              <a:t>www.campaignforaction.org/webinars</a:t>
            </a:r>
            <a:r>
              <a:rPr lang="en-US" sz="1100" kern="1200" dirty="0" smtClean="0">
                <a:solidFill>
                  <a:schemeClr val="tx1"/>
                </a:solidFill>
                <a:effectLst/>
              </a:rPr>
              <a:t>.  </a:t>
            </a:r>
          </a:p>
          <a:p>
            <a:r>
              <a:rPr lang="en-US" sz="1100" kern="1200" dirty="0" smtClean="0">
                <a:solidFill>
                  <a:schemeClr val="tx1"/>
                </a:solidFill>
                <a:effectLst/>
              </a:rPr>
              <a:t>We will be taking questions over the phone at the end of the webinar.  Winifred Quinn, Director of Advocacy and Consumer Affairs at the Center to Champion Nursing in America is on the line with us and will help facilitate Q&amp;A.  But you can also type questions throughout the webinar using the chat function.  Just be sure to send your question to “everyone”.</a:t>
            </a:r>
          </a:p>
          <a:p>
            <a:pPr defTabSz="928462"/>
            <a:endParaRPr lang="en-US" b="1" u="sng" dirty="0" smtClean="0"/>
          </a:p>
        </p:txBody>
      </p:sp>
      <p:sp>
        <p:nvSpPr>
          <p:cNvPr id="60420" name="Slide Number Placeholder 3"/>
          <p:cNvSpPr>
            <a:spLocks noGrp="1"/>
          </p:cNvSpPr>
          <p:nvPr>
            <p:ph type="sldNum" sz="quarter" idx="5"/>
          </p:nvPr>
        </p:nvSpPr>
        <p:spPr bwMode="auto">
          <a:xfrm>
            <a:off x="3884030" y="8684929"/>
            <a:ext cx="2972421" cy="457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713" tIns="44856" rIns="89713" bIns="44856" numCol="1" anchorCtr="0" compatLnSpc="1">
            <a:prstTxWarp prst="textNoShape">
              <a:avLst/>
            </a:prstTxWarp>
          </a:bodyPr>
          <a:lstStyle>
            <a:lvl1pPr eaLnBrk="0" hangingPunct="0">
              <a:defRPr>
                <a:solidFill>
                  <a:schemeClr val="tx1"/>
                </a:solidFill>
                <a:latin typeface="Arial" pitchFamily="34" charset="0"/>
              </a:defRPr>
            </a:lvl1pPr>
            <a:lvl2pPr marL="742769" indent="-285680" eaLnBrk="0" hangingPunct="0">
              <a:defRPr>
                <a:solidFill>
                  <a:schemeClr val="tx1"/>
                </a:solidFill>
                <a:latin typeface="Arial" pitchFamily="34" charset="0"/>
              </a:defRPr>
            </a:lvl2pPr>
            <a:lvl3pPr marL="1142722" indent="-228544" eaLnBrk="0" hangingPunct="0">
              <a:defRPr>
                <a:solidFill>
                  <a:schemeClr val="tx1"/>
                </a:solidFill>
                <a:latin typeface="Arial" pitchFamily="34" charset="0"/>
              </a:defRPr>
            </a:lvl3pPr>
            <a:lvl4pPr marL="1599810" indent="-228544" eaLnBrk="0" hangingPunct="0">
              <a:defRPr>
                <a:solidFill>
                  <a:schemeClr val="tx1"/>
                </a:solidFill>
                <a:latin typeface="Arial" pitchFamily="34" charset="0"/>
              </a:defRPr>
            </a:lvl4pPr>
            <a:lvl5pPr marL="2056899" indent="-228544" eaLnBrk="0" hangingPunct="0">
              <a:defRPr>
                <a:solidFill>
                  <a:schemeClr val="tx1"/>
                </a:solidFill>
                <a:latin typeface="Arial" pitchFamily="34" charset="0"/>
              </a:defRPr>
            </a:lvl5pPr>
            <a:lvl6pPr marL="2513988" indent="-228544" eaLnBrk="0" fontAlgn="base" hangingPunct="0">
              <a:spcBef>
                <a:spcPct val="0"/>
              </a:spcBef>
              <a:spcAft>
                <a:spcPct val="0"/>
              </a:spcAft>
              <a:defRPr>
                <a:solidFill>
                  <a:schemeClr val="tx1"/>
                </a:solidFill>
                <a:latin typeface="Arial" pitchFamily="34" charset="0"/>
              </a:defRPr>
            </a:lvl6pPr>
            <a:lvl7pPr marL="2971076" indent="-228544" eaLnBrk="0" fontAlgn="base" hangingPunct="0">
              <a:spcBef>
                <a:spcPct val="0"/>
              </a:spcBef>
              <a:spcAft>
                <a:spcPct val="0"/>
              </a:spcAft>
              <a:defRPr>
                <a:solidFill>
                  <a:schemeClr val="tx1"/>
                </a:solidFill>
                <a:latin typeface="Arial" pitchFamily="34" charset="0"/>
              </a:defRPr>
            </a:lvl7pPr>
            <a:lvl8pPr marL="3428165" indent="-228544" eaLnBrk="0" fontAlgn="base" hangingPunct="0">
              <a:spcBef>
                <a:spcPct val="0"/>
              </a:spcBef>
              <a:spcAft>
                <a:spcPct val="0"/>
              </a:spcAft>
              <a:defRPr>
                <a:solidFill>
                  <a:schemeClr val="tx1"/>
                </a:solidFill>
                <a:latin typeface="Arial" pitchFamily="34" charset="0"/>
              </a:defRPr>
            </a:lvl8pPr>
            <a:lvl9pPr marL="3885254" indent="-228544" eaLnBrk="0" fontAlgn="base" hangingPunct="0">
              <a:spcBef>
                <a:spcPct val="0"/>
              </a:spcBef>
              <a:spcAft>
                <a:spcPct val="0"/>
              </a:spcAft>
              <a:defRPr>
                <a:solidFill>
                  <a:schemeClr val="tx1"/>
                </a:solidFill>
                <a:latin typeface="Arial" pitchFamily="34" charset="0"/>
              </a:defRPr>
            </a:lvl9pPr>
          </a:lstStyle>
          <a:p>
            <a:pPr eaLnBrk="1" hangingPunct="1"/>
            <a:fld id="{88B41A54-369A-486A-AA11-0AAD55B732F5}" type="slidenum">
              <a:rPr lang="en-US">
                <a:solidFill>
                  <a:srgbClr val="000000"/>
                </a:solidFill>
              </a:rPr>
              <a:pPr eaLnBrk="1" hangingPunct="1"/>
              <a:t>2</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20</a:t>
            </a:fld>
            <a:endParaRPr lang="en-US" altLang="en-US"/>
          </a:p>
        </p:txBody>
      </p:sp>
    </p:spTree>
    <p:extLst>
      <p:ext uri="{BB962C8B-B14F-4D97-AF65-F5344CB8AC3E}">
        <p14:creationId xmlns:p14="http://schemas.microsoft.com/office/powerpoint/2010/main" val="510200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21</a:t>
            </a:fld>
            <a:endParaRPr lang="en-US" altLang="en-US"/>
          </a:p>
        </p:txBody>
      </p:sp>
    </p:spTree>
    <p:extLst>
      <p:ext uri="{BB962C8B-B14F-4D97-AF65-F5344CB8AC3E}">
        <p14:creationId xmlns:p14="http://schemas.microsoft.com/office/powerpoint/2010/main" val="3831080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22</a:t>
            </a:fld>
            <a:endParaRPr lang="en-US" altLang="en-US"/>
          </a:p>
        </p:txBody>
      </p:sp>
    </p:spTree>
    <p:extLst>
      <p:ext uri="{BB962C8B-B14F-4D97-AF65-F5344CB8AC3E}">
        <p14:creationId xmlns:p14="http://schemas.microsoft.com/office/powerpoint/2010/main" val="519602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23</a:t>
            </a:fld>
            <a:endParaRPr lang="en-US" altLang="en-US"/>
          </a:p>
        </p:txBody>
      </p:sp>
    </p:spTree>
    <p:extLst>
      <p:ext uri="{BB962C8B-B14F-4D97-AF65-F5344CB8AC3E}">
        <p14:creationId xmlns:p14="http://schemas.microsoft.com/office/powerpoint/2010/main" val="3681948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24</a:t>
            </a:fld>
            <a:endParaRPr lang="en-US" altLang="en-US"/>
          </a:p>
        </p:txBody>
      </p:sp>
    </p:spTree>
    <p:extLst>
      <p:ext uri="{BB962C8B-B14F-4D97-AF65-F5344CB8AC3E}">
        <p14:creationId xmlns:p14="http://schemas.microsoft.com/office/powerpoint/2010/main" val="4227363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25</a:t>
            </a:fld>
            <a:endParaRPr lang="en-US" altLang="en-US"/>
          </a:p>
        </p:txBody>
      </p:sp>
    </p:spTree>
    <p:extLst>
      <p:ext uri="{BB962C8B-B14F-4D97-AF65-F5344CB8AC3E}">
        <p14:creationId xmlns:p14="http://schemas.microsoft.com/office/powerpoint/2010/main" val="408750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26</a:t>
            </a:fld>
            <a:endParaRPr lang="en-US" altLang="en-US"/>
          </a:p>
        </p:txBody>
      </p:sp>
    </p:spTree>
    <p:extLst>
      <p:ext uri="{BB962C8B-B14F-4D97-AF65-F5344CB8AC3E}">
        <p14:creationId xmlns:p14="http://schemas.microsoft.com/office/powerpoint/2010/main" val="4042847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27</a:t>
            </a:fld>
            <a:endParaRPr lang="en-US" altLang="en-US"/>
          </a:p>
        </p:txBody>
      </p:sp>
    </p:spTree>
    <p:extLst>
      <p:ext uri="{BB962C8B-B14F-4D97-AF65-F5344CB8AC3E}">
        <p14:creationId xmlns:p14="http://schemas.microsoft.com/office/powerpoint/2010/main" val="52572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28</a:t>
            </a:fld>
            <a:endParaRPr lang="en-US" altLang="en-US"/>
          </a:p>
        </p:txBody>
      </p:sp>
    </p:spTree>
    <p:extLst>
      <p:ext uri="{BB962C8B-B14F-4D97-AF65-F5344CB8AC3E}">
        <p14:creationId xmlns:p14="http://schemas.microsoft.com/office/powerpoint/2010/main" val="875007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29</a:t>
            </a:fld>
            <a:endParaRPr lang="en-US" altLang="en-US"/>
          </a:p>
        </p:txBody>
      </p:sp>
    </p:spTree>
    <p:extLst>
      <p:ext uri="{BB962C8B-B14F-4D97-AF65-F5344CB8AC3E}">
        <p14:creationId xmlns:p14="http://schemas.microsoft.com/office/powerpoint/2010/main" val="336109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1426" indent="-285045">
              <a:defRPr sz="2400">
                <a:solidFill>
                  <a:schemeClr val="tx1"/>
                </a:solidFill>
                <a:latin typeface="Arial" pitchFamily="34" charset="0"/>
                <a:ea typeface="ＭＳ Ｐゴシック" pitchFamily="34" charset="-128"/>
              </a:defRPr>
            </a:lvl2pPr>
            <a:lvl3pPr marL="1141735" indent="-227412">
              <a:defRPr sz="2400">
                <a:solidFill>
                  <a:schemeClr val="tx1"/>
                </a:solidFill>
                <a:latin typeface="Arial" pitchFamily="34" charset="0"/>
                <a:ea typeface="ＭＳ Ｐゴシック" pitchFamily="34" charset="-128"/>
              </a:defRPr>
            </a:lvl3pPr>
            <a:lvl4pPr marL="1599674" indent="-227412">
              <a:defRPr sz="2400">
                <a:solidFill>
                  <a:schemeClr val="tx1"/>
                </a:solidFill>
                <a:latin typeface="Arial" pitchFamily="34" charset="0"/>
                <a:ea typeface="ＭＳ Ｐゴシック" pitchFamily="34" charset="-128"/>
              </a:defRPr>
            </a:lvl4pPr>
            <a:lvl5pPr marL="2056057" indent="-227412">
              <a:defRPr sz="2400">
                <a:solidFill>
                  <a:schemeClr val="tx1"/>
                </a:solidFill>
                <a:latin typeface="Arial" pitchFamily="34" charset="0"/>
                <a:ea typeface="ＭＳ Ｐゴシック" pitchFamily="34" charset="-128"/>
              </a:defRPr>
            </a:lvl5pPr>
            <a:lvl6pPr marL="2504650" indent="-227412"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53245" indent="-227412"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01839" indent="-227412"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50433" indent="-227412"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0D35A07-231A-4FF2-8C25-2EEE8752FAF6}" type="slidenum">
              <a:rPr lang="en-US" altLang="en-US" sz="1200"/>
              <a:pPr/>
              <a:t>3</a:t>
            </a:fld>
            <a:endParaRPr lang="en-US" alt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462"/>
            <a:r>
              <a:rPr lang="en-US" b="1" u="sng" dirty="0" smtClean="0"/>
              <a:t>Sue Hassmiller </a:t>
            </a:r>
          </a:p>
          <a:p>
            <a:pPr defTabSz="928462"/>
            <a:endParaRPr lang="en-US" b="1" u="sng" dirty="0" smtClean="0"/>
          </a:p>
          <a:p>
            <a:pPr defTabSz="928462"/>
            <a:r>
              <a:rPr lang="en-US" b="0" u="none" dirty="0" smtClean="0"/>
              <a:t>Let</a:t>
            </a:r>
            <a:r>
              <a:rPr lang="en-US" b="0" u="none" baseline="0" dirty="0" smtClean="0"/>
              <a:t> me know turn this over Trish </a:t>
            </a:r>
            <a:r>
              <a:rPr lang="en-US" b="0" u="none" baseline="0" dirty="0" err="1" smtClean="0"/>
              <a:t>Anen</a:t>
            </a:r>
            <a:r>
              <a:rPr lang="en-US" b="0" u="none" baseline="0" dirty="0" smtClean="0"/>
              <a:t>, Vice President of Clinical Services at the </a:t>
            </a:r>
            <a:r>
              <a:rPr lang="en-US" baseline="0" dirty="0" smtClean="0"/>
              <a:t>Metropolitan Chicago Healthcare Council.</a:t>
            </a:r>
            <a:endParaRPr lang="en-US" b="0" u="none" baseline="0" dirty="0" smtClean="0"/>
          </a:p>
          <a:p>
            <a:pPr defTabSz="928462"/>
            <a:endParaRPr lang="en-US" b="0" u="none"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30</a:t>
            </a:fld>
            <a:endParaRPr lang="en-US" altLang="en-US"/>
          </a:p>
        </p:txBody>
      </p:sp>
    </p:spTree>
    <p:extLst>
      <p:ext uri="{BB962C8B-B14F-4D97-AF65-F5344CB8AC3E}">
        <p14:creationId xmlns:p14="http://schemas.microsoft.com/office/powerpoint/2010/main" val="3086987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31</a:t>
            </a:fld>
            <a:endParaRPr lang="en-US" altLang="en-US"/>
          </a:p>
        </p:txBody>
      </p:sp>
    </p:spTree>
    <p:extLst>
      <p:ext uri="{BB962C8B-B14F-4D97-AF65-F5344CB8AC3E}">
        <p14:creationId xmlns:p14="http://schemas.microsoft.com/office/powerpoint/2010/main" val="2703564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692" indent="-285652" eaLnBrk="0" hangingPunct="0">
              <a:defRPr>
                <a:solidFill>
                  <a:schemeClr val="tx1"/>
                </a:solidFill>
                <a:latin typeface="Arial" charset="0"/>
              </a:defRPr>
            </a:lvl2pPr>
            <a:lvl3pPr marL="1142603" indent="-228520" eaLnBrk="0" hangingPunct="0">
              <a:defRPr>
                <a:solidFill>
                  <a:schemeClr val="tx1"/>
                </a:solidFill>
                <a:latin typeface="Arial" charset="0"/>
              </a:defRPr>
            </a:lvl3pPr>
            <a:lvl4pPr marL="1599646" indent="-228520" eaLnBrk="0" hangingPunct="0">
              <a:defRPr>
                <a:solidFill>
                  <a:schemeClr val="tx1"/>
                </a:solidFill>
                <a:latin typeface="Arial" charset="0"/>
              </a:defRPr>
            </a:lvl4pPr>
            <a:lvl5pPr marL="2056687" indent="-228520" eaLnBrk="0" hangingPunct="0">
              <a:defRPr>
                <a:solidFill>
                  <a:schemeClr val="tx1"/>
                </a:solidFill>
                <a:latin typeface="Arial" charset="0"/>
              </a:defRPr>
            </a:lvl5pPr>
            <a:lvl6pPr marL="2513727" indent="-228520" algn="ctr" eaLnBrk="0" fontAlgn="base" hangingPunct="0">
              <a:spcBef>
                <a:spcPct val="0"/>
              </a:spcBef>
              <a:spcAft>
                <a:spcPct val="0"/>
              </a:spcAft>
              <a:defRPr>
                <a:solidFill>
                  <a:schemeClr val="tx1"/>
                </a:solidFill>
                <a:latin typeface="Arial" charset="0"/>
              </a:defRPr>
            </a:lvl6pPr>
            <a:lvl7pPr marL="2970768" indent="-228520" algn="ctr" eaLnBrk="0" fontAlgn="base" hangingPunct="0">
              <a:spcBef>
                <a:spcPct val="0"/>
              </a:spcBef>
              <a:spcAft>
                <a:spcPct val="0"/>
              </a:spcAft>
              <a:defRPr>
                <a:solidFill>
                  <a:schemeClr val="tx1"/>
                </a:solidFill>
                <a:latin typeface="Arial" charset="0"/>
              </a:defRPr>
            </a:lvl7pPr>
            <a:lvl8pPr marL="3427810" indent="-228520" algn="ctr" eaLnBrk="0" fontAlgn="base" hangingPunct="0">
              <a:spcBef>
                <a:spcPct val="0"/>
              </a:spcBef>
              <a:spcAft>
                <a:spcPct val="0"/>
              </a:spcAft>
              <a:defRPr>
                <a:solidFill>
                  <a:schemeClr val="tx1"/>
                </a:solidFill>
                <a:latin typeface="Arial" charset="0"/>
              </a:defRPr>
            </a:lvl8pPr>
            <a:lvl9pPr marL="3884851" indent="-228520" algn="ctr" eaLnBrk="0" fontAlgn="base" hangingPunct="0">
              <a:spcBef>
                <a:spcPct val="0"/>
              </a:spcBef>
              <a:spcAft>
                <a:spcPct val="0"/>
              </a:spcAft>
              <a:defRPr>
                <a:solidFill>
                  <a:schemeClr val="tx1"/>
                </a:solidFill>
                <a:latin typeface="Arial" charset="0"/>
              </a:defRPr>
            </a:lvl9pPr>
          </a:lstStyle>
          <a:p>
            <a:pPr eaLnBrk="1" hangingPunct="1"/>
            <a:fld id="{58D36520-C60A-4298-A212-942407C99C69}" type="slidenum">
              <a:rPr lang="en-US" altLang="en-US"/>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33</a:t>
            </a:fld>
            <a:endParaRPr lang="en-US" altLang="en-US"/>
          </a:p>
        </p:txBody>
      </p:sp>
    </p:spTree>
    <p:extLst>
      <p:ext uri="{BB962C8B-B14F-4D97-AF65-F5344CB8AC3E}">
        <p14:creationId xmlns:p14="http://schemas.microsoft.com/office/powerpoint/2010/main" val="2289642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34</a:t>
            </a:fld>
            <a:endParaRPr lang="en-US" altLang="en-US"/>
          </a:p>
        </p:txBody>
      </p:sp>
    </p:spTree>
    <p:extLst>
      <p:ext uri="{BB962C8B-B14F-4D97-AF65-F5344CB8AC3E}">
        <p14:creationId xmlns:p14="http://schemas.microsoft.com/office/powerpoint/2010/main" val="1740163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35</a:t>
            </a:fld>
            <a:endParaRPr lang="en-US" altLang="en-US"/>
          </a:p>
        </p:txBody>
      </p:sp>
    </p:spTree>
    <p:extLst>
      <p:ext uri="{BB962C8B-B14F-4D97-AF65-F5344CB8AC3E}">
        <p14:creationId xmlns:p14="http://schemas.microsoft.com/office/powerpoint/2010/main" val="38480318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36</a:t>
            </a:fld>
            <a:endParaRPr lang="en-US" altLang="en-US"/>
          </a:p>
        </p:txBody>
      </p:sp>
    </p:spTree>
    <p:extLst>
      <p:ext uri="{BB962C8B-B14F-4D97-AF65-F5344CB8AC3E}">
        <p14:creationId xmlns:p14="http://schemas.microsoft.com/office/powerpoint/2010/main" val="3766569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37</a:t>
            </a:fld>
            <a:endParaRPr lang="en-US" altLang="en-US"/>
          </a:p>
        </p:txBody>
      </p:sp>
    </p:spTree>
    <p:extLst>
      <p:ext uri="{BB962C8B-B14F-4D97-AF65-F5344CB8AC3E}">
        <p14:creationId xmlns:p14="http://schemas.microsoft.com/office/powerpoint/2010/main" val="24828745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38</a:t>
            </a:fld>
            <a:endParaRPr lang="en-US" altLang="en-US"/>
          </a:p>
        </p:txBody>
      </p:sp>
    </p:spTree>
    <p:extLst>
      <p:ext uri="{BB962C8B-B14F-4D97-AF65-F5344CB8AC3E}">
        <p14:creationId xmlns:p14="http://schemas.microsoft.com/office/powerpoint/2010/main" val="2626710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39</a:t>
            </a:fld>
            <a:endParaRPr lang="en-US" altLang="en-US"/>
          </a:p>
        </p:txBody>
      </p:sp>
    </p:spTree>
    <p:extLst>
      <p:ext uri="{BB962C8B-B14F-4D97-AF65-F5344CB8AC3E}">
        <p14:creationId xmlns:p14="http://schemas.microsoft.com/office/powerpoint/2010/main" val="361522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4</a:t>
            </a:fld>
            <a:endParaRPr lang="en-US" altLang="en-US"/>
          </a:p>
        </p:txBody>
      </p:sp>
    </p:spTree>
    <p:extLst>
      <p:ext uri="{BB962C8B-B14F-4D97-AF65-F5344CB8AC3E}">
        <p14:creationId xmlns:p14="http://schemas.microsoft.com/office/powerpoint/2010/main" val="2584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40</a:t>
            </a:fld>
            <a:endParaRPr lang="en-US" altLang="en-US"/>
          </a:p>
        </p:txBody>
      </p:sp>
    </p:spTree>
    <p:extLst>
      <p:ext uri="{BB962C8B-B14F-4D97-AF65-F5344CB8AC3E}">
        <p14:creationId xmlns:p14="http://schemas.microsoft.com/office/powerpoint/2010/main" val="418899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41</a:t>
            </a:fld>
            <a:endParaRPr lang="en-US" altLang="en-US"/>
          </a:p>
        </p:txBody>
      </p:sp>
    </p:spTree>
    <p:extLst>
      <p:ext uri="{BB962C8B-B14F-4D97-AF65-F5344CB8AC3E}">
        <p14:creationId xmlns:p14="http://schemas.microsoft.com/office/powerpoint/2010/main" val="2993057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42</a:t>
            </a:fld>
            <a:endParaRPr lang="en-US" altLang="en-US"/>
          </a:p>
        </p:txBody>
      </p:sp>
    </p:spTree>
    <p:extLst>
      <p:ext uri="{BB962C8B-B14F-4D97-AF65-F5344CB8AC3E}">
        <p14:creationId xmlns:p14="http://schemas.microsoft.com/office/powerpoint/2010/main" val="813125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43</a:t>
            </a:fld>
            <a:endParaRPr lang="en-US" altLang="en-US"/>
          </a:p>
        </p:txBody>
      </p:sp>
    </p:spTree>
    <p:extLst>
      <p:ext uri="{BB962C8B-B14F-4D97-AF65-F5344CB8AC3E}">
        <p14:creationId xmlns:p14="http://schemas.microsoft.com/office/powerpoint/2010/main" val="446271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44</a:t>
            </a:fld>
            <a:endParaRPr lang="en-US" altLang="en-US"/>
          </a:p>
        </p:txBody>
      </p:sp>
    </p:spTree>
    <p:extLst>
      <p:ext uri="{BB962C8B-B14F-4D97-AF65-F5344CB8AC3E}">
        <p14:creationId xmlns:p14="http://schemas.microsoft.com/office/powerpoint/2010/main" val="446271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45</a:t>
            </a:fld>
            <a:endParaRPr lang="en-US" altLang="en-US"/>
          </a:p>
        </p:txBody>
      </p:sp>
    </p:spTree>
    <p:extLst>
      <p:ext uri="{BB962C8B-B14F-4D97-AF65-F5344CB8AC3E}">
        <p14:creationId xmlns:p14="http://schemas.microsoft.com/office/powerpoint/2010/main" val="761733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2C70F5-6250-4B18-A029-147114D28DD4}" type="slidenum">
              <a:rPr lang="en-US" smtClean="0"/>
              <a:pPr>
                <a:defRPr/>
              </a:pPr>
              <a:t>46</a:t>
            </a:fld>
            <a:endParaRPr lang="en-US"/>
          </a:p>
        </p:txBody>
      </p:sp>
    </p:spTree>
    <p:extLst>
      <p:ext uri="{BB962C8B-B14F-4D97-AF65-F5344CB8AC3E}">
        <p14:creationId xmlns:p14="http://schemas.microsoft.com/office/powerpoint/2010/main" val="4621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47</a:t>
            </a:fld>
            <a:endParaRPr lang="en-US" altLang="en-US"/>
          </a:p>
        </p:txBody>
      </p:sp>
    </p:spTree>
    <p:extLst>
      <p:ext uri="{BB962C8B-B14F-4D97-AF65-F5344CB8AC3E}">
        <p14:creationId xmlns:p14="http://schemas.microsoft.com/office/powerpoint/2010/main" val="22864420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48</a:t>
            </a:fld>
            <a:endParaRPr lang="en-US" altLang="en-US"/>
          </a:p>
        </p:txBody>
      </p:sp>
    </p:spTree>
    <p:extLst>
      <p:ext uri="{BB962C8B-B14F-4D97-AF65-F5344CB8AC3E}">
        <p14:creationId xmlns:p14="http://schemas.microsoft.com/office/powerpoint/2010/main" val="4255840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dirty="0" smtClean="0"/>
              <a:t>Win Quinn</a:t>
            </a:r>
          </a:p>
          <a:p>
            <a:endParaRPr lang="en-US" b="1" i="1" u="none" dirty="0" smtClean="0"/>
          </a:p>
          <a:p>
            <a:r>
              <a:rPr lang="en-US" b="1" i="1" u="none" dirty="0" smtClean="0"/>
              <a:t>Facilitate</a:t>
            </a:r>
            <a:r>
              <a:rPr lang="en-US" b="1" i="1" u="none" baseline="0" dirty="0" smtClean="0"/>
              <a:t> Q&amp;A..   Ask Operator to Open the phone lines.  </a:t>
            </a:r>
            <a:endParaRPr lang="en-US" b="1" i="1" u="none" dirty="0"/>
          </a:p>
        </p:txBody>
      </p:sp>
      <p:sp>
        <p:nvSpPr>
          <p:cNvPr id="4" name="Slide Number Placeholder 3"/>
          <p:cNvSpPr>
            <a:spLocks noGrp="1"/>
          </p:cNvSpPr>
          <p:nvPr>
            <p:ph type="sldNum" sz="quarter" idx="10"/>
          </p:nvPr>
        </p:nvSpPr>
        <p:spPr/>
        <p:txBody>
          <a:bodyPr/>
          <a:lstStyle/>
          <a:p>
            <a:fld id="{12DE9FDD-D40D-5344-A6B0-47E859038B84}"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52378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5</a:t>
            </a:fld>
            <a:endParaRPr lang="en-US" altLang="en-US"/>
          </a:p>
        </p:txBody>
      </p:sp>
    </p:spTree>
    <p:extLst>
      <p:ext uri="{BB962C8B-B14F-4D97-AF65-F5344CB8AC3E}">
        <p14:creationId xmlns:p14="http://schemas.microsoft.com/office/powerpoint/2010/main" val="3191754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114800"/>
          </a:xfrm>
          <a:prstGeom prst="rect">
            <a:avLst/>
          </a:prstGeom>
        </p:spPr>
        <p:txBody>
          <a:bodyPr/>
          <a:lstStyle/>
          <a:p>
            <a:pPr marL="0" marR="0" indent="0" algn="l" defTabSz="872974" rtl="0" eaLnBrk="0" fontAlgn="base" latinLnBrk="0" hangingPunct="0">
              <a:lnSpc>
                <a:spcPct val="100000"/>
              </a:lnSpc>
              <a:spcBef>
                <a:spcPct val="30000"/>
              </a:spcBef>
              <a:spcAft>
                <a:spcPct val="0"/>
              </a:spcAft>
              <a:buClrTx/>
              <a:buSzTx/>
              <a:buFontTx/>
              <a:buNone/>
              <a:tabLst/>
              <a:defRPr/>
            </a:pPr>
            <a:r>
              <a:rPr lang="en-US" b="1" i="1" u="none" smtClean="0"/>
              <a:t>Win Quinn</a:t>
            </a:r>
          </a:p>
          <a:p>
            <a:pPr defTabSz="872974">
              <a:defRPr/>
            </a:pPr>
            <a:endParaRPr lang="en-US" dirty="0" smtClean="0"/>
          </a:p>
          <a:p>
            <a:pPr defTabSz="872974">
              <a:defRPr/>
            </a:pPr>
            <a:r>
              <a:rPr lang="en-US" dirty="0" smtClean="0"/>
              <a:t>As was mentioned in the beginning,</a:t>
            </a:r>
            <a:r>
              <a:rPr lang="en-US" baseline="0" dirty="0" smtClean="0"/>
              <a:t> if you missed a section of the webinar </a:t>
            </a:r>
            <a:r>
              <a:rPr lang="en-US" dirty="0" smtClean="0"/>
              <a:t>or would like to pass it on to a colleague, you can find the recording and any additional webinar</a:t>
            </a:r>
            <a:r>
              <a:rPr lang="en-US" baseline="0" dirty="0" smtClean="0"/>
              <a:t> resources </a:t>
            </a:r>
            <a:r>
              <a:rPr lang="en-US" dirty="0" smtClean="0"/>
              <a:t>by going to </a:t>
            </a:r>
            <a:r>
              <a:rPr lang="en-US" u="sng" dirty="0" smtClean="0"/>
              <a:t>www.campaignforaction.org/webinars</a:t>
            </a:r>
            <a:r>
              <a:rPr lang="en-US" dirty="0" smtClean="0"/>
              <a:t>. </a:t>
            </a:r>
          </a:p>
          <a:p>
            <a:endParaRPr lang="en-US" dirty="0" smtClean="0"/>
          </a:p>
          <a:p>
            <a:r>
              <a:rPr lang="en-US" dirty="0" smtClean="0"/>
              <a:t>Be sure to join the conversation via the Community at www.campaignforaction.org, follow us on twitter, join us on Facebook, and sign up for the Weekly Update, also on campaignforaction.org!</a:t>
            </a:r>
            <a:endParaRPr lang="en-US" dirty="0"/>
          </a:p>
        </p:txBody>
      </p:sp>
      <p:sp>
        <p:nvSpPr>
          <p:cNvPr id="4" name="Slide Number Placeholder 3"/>
          <p:cNvSpPr>
            <a:spLocks noGrp="1"/>
          </p:cNvSpPr>
          <p:nvPr>
            <p:ph type="sldNum" sz="quarter" idx="10"/>
          </p:nvPr>
        </p:nvSpPr>
        <p:spPr>
          <a:xfrm>
            <a:off x="3884615" y="8685213"/>
            <a:ext cx="2971800" cy="457200"/>
          </a:xfrm>
          <a:prstGeom prst="rect">
            <a:avLst/>
          </a:prstGeom>
        </p:spPr>
        <p:txBody>
          <a:bodyPr lIns="92291" tIns="46146" rIns="92291" bIns="46146"/>
          <a:lstStyle/>
          <a:p>
            <a:fld id="{12DE9FDD-D40D-5344-A6B0-47E859038B84}"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72362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6</a:t>
            </a:fld>
            <a:endParaRPr lang="en-US" altLang="en-US"/>
          </a:p>
        </p:txBody>
      </p:sp>
    </p:spTree>
    <p:extLst>
      <p:ext uri="{BB962C8B-B14F-4D97-AF65-F5344CB8AC3E}">
        <p14:creationId xmlns:p14="http://schemas.microsoft.com/office/powerpoint/2010/main" val="120775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589"/>
              </a:spcAft>
              <a:defRPr/>
            </a:pPr>
            <a:r>
              <a:rPr lang="en-US" sz="1100" dirty="0">
                <a:solidFill>
                  <a:srgbClr val="0E4F69"/>
                </a:solidFill>
                <a:latin typeface="Arial" panose="020B0604020202020204" pitchFamily="34" charset="0"/>
                <a:cs typeface="Arial" panose="020B0604020202020204" pitchFamily="34" charset="0"/>
              </a:rPr>
              <a:t>Goal:</a:t>
            </a:r>
            <a:r>
              <a:rPr lang="en-US" sz="1100" dirty="0">
                <a:latin typeface="Arial" panose="020B0604020202020204" pitchFamily="34" charset="0"/>
                <a:cs typeface="Arial" panose="020B0604020202020204" pitchFamily="34" charset="0"/>
              </a:rPr>
              <a:t> Assist providers and management in all settings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optimize the role of the Advanced Practice Registered Nurse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 (APRN) and Physician Assistant (PA) on the provider team</a:t>
            </a:r>
          </a:p>
          <a:p>
            <a:pPr>
              <a:lnSpc>
                <a:spcPct val="120000"/>
              </a:lnSpc>
              <a:spcAft>
                <a:spcPts val="589"/>
              </a:spcAft>
              <a:defRPr/>
            </a:pPr>
            <a:r>
              <a:rPr lang="en-US" sz="1100" dirty="0">
                <a:solidFill>
                  <a:schemeClr val="accent1">
                    <a:lumMod val="25000"/>
                  </a:schemeClr>
                </a:solidFill>
                <a:latin typeface="Arial" panose="020B0604020202020204" pitchFamily="34" charset="0"/>
                <a:cs typeface="Arial" panose="020B0604020202020204" pitchFamily="34" charset="0"/>
              </a:rPr>
              <a:t>Interactive website </a:t>
            </a:r>
            <a:r>
              <a:rPr lang="en-US" sz="1100" dirty="0">
                <a:latin typeface="Arial" panose="020B0604020202020204" pitchFamily="34" charset="0"/>
                <a:cs typeface="Arial" panose="020B0604020202020204" pitchFamily="34" charset="0"/>
              </a:rPr>
              <a:t>encompassing: </a:t>
            </a:r>
          </a:p>
          <a:p>
            <a:pPr lvl="1">
              <a:lnSpc>
                <a:spcPct val="120000"/>
              </a:lnSpc>
              <a:spcAft>
                <a:spcPts val="589"/>
              </a:spcAft>
              <a:buFont typeface="Wingdings" panose="05000000000000000000" pitchFamily="2" charset="2"/>
              <a:buChar char="Ø"/>
              <a:defRPr/>
            </a:pPr>
            <a:r>
              <a:rPr lang="en-US" sz="1100" dirty="0">
                <a:latin typeface="Arial" panose="020B0604020202020204" pitchFamily="34" charset="0"/>
                <a:cs typeface="Arial" panose="020B0604020202020204" pitchFamily="34" charset="0"/>
              </a:rPr>
              <a:t>Organizational assessments</a:t>
            </a:r>
          </a:p>
          <a:p>
            <a:pPr lvl="1">
              <a:lnSpc>
                <a:spcPct val="120000"/>
              </a:lnSpc>
              <a:spcAft>
                <a:spcPts val="589"/>
              </a:spcAft>
              <a:buFont typeface="Wingdings" panose="05000000000000000000" pitchFamily="2" charset="2"/>
              <a:buChar char="Ø"/>
              <a:defRPr/>
            </a:pPr>
            <a:r>
              <a:rPr lang="en-US" sz="1100" dirty="0">
                <a:latin typeface="Arial" panose="020B0604020202020204" pitchFamily="34" charset="0"/>
                <a:cs typeface="Arial" panose="020B0604020202020204" pitchFamily="34" charset="0"/>
              </a:rPr>
              <a:t>Benchmarking reports</a:t>
            </a:r>
          </a:p>
          <a:p>
            <a:pPr lvl="1">
              <a:lnSpc>
                <a:spcPct val="120000"/>
              </a:lnSpc>
              <a:spcAft>
                <a:spcPts val="589"/>
              </a:spcAft>
              <a:buFont typeface="Wingdings" panose="05000000000000000000" pitchFamily="2" charset="2"/>
              <a:buChar char="Ø"/>
              <a:defRPr/>
            </a:pPr>
            <a:r>
              <a:rPr lang="en-US" sz="1100" dirty="0">
                <a:latin typeface="Arial" panose="020B0604020202020204" pitchFamily="34" charset="0"/>
                <a:cs typeface="Arial" panose="020B0604020202020204" pitchFamily="34" charset="0"/>
              </a:rPr>
              <a:t>Resource toolkits </a:t>
            </a:r>
          </a:p>
          <a:p>
            <a:pPr>
              <a:lnSpc>
                <a:spcPct val="120000"/>
              </a:lnSpc>
              <a:spcAft>
                <a:spcPts val="589"/>
              </a:spcAft>
              <a:defRPr/>
            </a:pPr>
            <a:r>
              <a:rPr lang="en-US" sz="1100" dirty="0">
                <a:solidFill>
                  <a:schemeClr val="accent1">
                    <a:lumMod val="25000"/>
                  </a:schemeClr>
                </a:solidFill>
                <a:latin typeface="Arial" panose="020B0604020202020204" pitchFamily="34" charset="0"/>
                <a:cs typeface="Arial" panose="020B0604020202020204" pitchFamily="34" charset="0"/>
              </a:rPr>
              <a:t>Management tool</a:t>
            </a:r>
            <a:r>
              <a:rPr lang="en-US" sz="1100" dirty="0">
                <a:latin typeface="Arial" panose="020B0604020202020204" pitchFamily="34" charset="0"/>
                <a:cs typeface="Arial" panose="020B0604020202020204" pitchFamily="34" charset="0"/>
              </a:rPr>
              <a:t> to boost health care leaders’ knowledge and decision making abilities </a:t>
            </a:r>
          </a:p>
          <a:p>
            <a:pPr>
              <a:lnSpc>
                <a:spcPct val="120000"/>
              </a:lnSpc>
              <a:spcAft>
                <a:spcPts val="589"/>
              </a:spcAft>
              <a:defRPr/>
            </a:pPr>
            <a:r>
              <a:rPr lang="en-US" sz="1100" dirty="0">
                <a:solidFill>
                  <a:schemeClr val="accent1">
                    <a:lumMod val="25000"/>
                  </a:schemeClr>
                </a:solidFill>
                <a:latin typeface="Arial" panose="020B0604020202020204" pitchFamily="34" charset="0"/>
                <a:cs typeface="Arial" panose="020B0604020202020204" pitchFamily="34" charset="0"/>
              </a:rPr>
              <a:t>Reduce administrative costs </a:t>
            </a:r>
            <a:r>
              <a:rPr lang="en-US" sz="1100" dirty="0">
                <a:latin typeface="Arial" panose="020B0604020202020204" pitchFamily="34" charset="0"/>
                <a:cs typeface="Arial" panose="020B0604020202020204" pitchFamily="34" charset="0"/>
              </a:rPr>
              <a:t>through standardized processes, improved employee engagement and productivity</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7</a:t>
            </a:fld>
            <a:endParaRPr lang="en-US" altLang="en-US"/>
          </a:p>
        </p:txBody>
      </p:sp>
    </p:spTree>
    <p:extLst>
      <p:ext uri="{BB962C8B-B14F-4D97-AF65-F5344CB8AC3E}">
        <p14:creationId xmlns:p14="http://schemas.microsoft.com/office/powerpoint/2010/main" val="1449111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we are able to assess and compare APRN and PA practices and privileges for over 125 organizations in 25 states.  As we sign up more participants we</a:t>
            </a:r>
            <a:r>
              <a:rPr lang="en-US" baseline="0" dirty="0" smtClean="0"/>
              <a:t> will add to our current data on more than 19,000 APRNs and PAs.  The more data we collect we can improve processes and create additional resources as needed. </a:t>
            </a:r>
            <a:endParaRPr lang="en-US" dirty="0"/>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8</a:t>
            </a:fld>
            <a:endParaRPr lang="en-US" altLang="en-US"/>
          </a:p>
        </p:txBody>
      </p:sp>
    </p:spTree>
    <p:extLst>
      <p:ext uri="{BB962C8B-B14F-4D97-AF65-F5344CB8AC3E}">
        <p14:creationId xmlns:p14="http://schemas.microsoft.com/office/powerpoint/2010/main" val="44627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78609D0-5547-4507-B423-3D06D97D1887}" type="slidenum">
              <a:rPr lang="en-US" altLang="en-US" smtClean="0"/>
              <a:pPr>
                <a:defRPr/>
              </a:pPr>
              <a:t>9</a:t>
            </a:fld>
            <a:endParaRPr lang="en-US" altLang="en-US"/>
          </a:p>
        </p:txBody>
      </p:sp>
    </p:spTree>
    <p:extLst>
      <p:ext uri="{BB962C8B-B14F-4D97-AF65-F5344CB8AC3E}">
        <p14:creationId xmlns:p14="http://schemas.microsoft.com/office/powerpoint/2010/main" val="4266842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46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1381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011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48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69E110-9616-42A7-A13D-789DA58D1283}" type="datetime1">
              <a:rPr lang="en-US" smtClean="0"/>
              <a:t>8/11/2014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Health Management Associates</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083825-AD6A-4C92-B86B-6A17AA22FBC7}" type="slidenum">
              <a:rPr lang="en-US" smtClean="0"/>
              <a:t>‹#›</a:t>
            </a:fld>
            <a:endParaRPr lang="en-US"/>
          </a:p>
        </p:txBody>
      </p:sp>
    </p:spTree>
    <p:extLst>
      <p:ext uri="{BB962C8B-B14F-4D97-AF65-F5344CB8AC3E}">
        <p14:creationId xmlns:p14="http://schemas.microsoft.com/office/powerpoint/2010/main" val="31325235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354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95640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1772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270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4071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65678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5506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465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7355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1223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725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1354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2181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553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9238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91037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9092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96710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3875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10046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370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6945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1287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5202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28602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r>
              <a:rPr lang="en-US" noProof="0" smtClean="0"/>
              <a:t>Click icon to add chart</a:t>
            </a:r>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3374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89814087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52179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389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71D39-30AA-3F41-98A6-BAADA32F1009}" type="datetimeFigureOut">
              <a:rPr lang="en-US" smtClean="0">
                <a:solidFill>
                  <a:prstClr val="black">
                    <a:tint val="75000"/>
                  </a:prstClr>
                </a:solidFill>
              </a:rPr>
              <a:pPr/>
              <a:t>8/11/2014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49426"/>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62E60B9B-D511-0C45-91E3-A08F4FCA8553}" type="slidenum">
              <a:rPr lang="en-US" sz="1800" smtClean="0">
                <a:solidFill>
                  <a:prstClr val="black"/>
                </a:solidFill>
                <a:latin typeface="Calibri"/>
              </a:rPr>
              <a:pPr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63222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F6CD9-10A4-438F-B00A-FF17D7A8C18B}" type="datetimeFigureOut">
              <a:rPr lang="en-US" smtClean="0">
                <a:solidFill>
                  <a:prstClr val="black">
                    <a:tint val="75000"/>
                  </a:prstClr>
                </a:solidFill>
              </a:rPr>
              <a:pPr/>
              <a:t>8/11/2014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2D36F51B-D40E-4C54-9F7B-49B3BD92592E}" type="slidenum">
              <a:rPr lang="en-US" sz="1800" smtClean="0">
                <a:solidFill>
                  <a:prstClr val="black"/>
                </a:solidFill>
                <a:latin typeface="Calibri"/>
              </a:rPr>
              <a:pPr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172830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171D39-30AA-3F41-98A6-BAADA32F1009}" type="datetimeFigureOut">
              <a:rPr lang="en-US" smtClean="0">
                <a:solidFill>
                  <a:prstClr val="black">
                    <a:tint val="75000"/>
                  </a:prstClr>
                </a:solidFill>
              </a:rPr>
              <a:pPr/>
              <a:t>8/11/2014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49426"/>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2E60B9B-D511-0C45-91E3-A08F4FCA855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84681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0989803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28263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171D39-30AA-3F41-98A6-BAADA32F1009}" type="datetimeFigureOut">
              <a:rPr lang="en-US" smtClean="0">
                <a:solidFill>
                  <a:prstClr val="black">
                    <a:tint val="75000"/>
                  </a:prstClr>
                </a:solidFill>
              </a:rPr>
              <a:pPr/>
              <a:t>8/11/2014</a:t>
            </a:fld>
            <a:endParaRPr lang="en-US">
              <a:solidFill>
                <a:prstClr val="black">
                  <a:tint val="75000"/>
                </a:prstClr>
              </a:solidFill>
            </a:endParaRPr>
          </a:p>
        </p:txBody>
      </p:sp>
      <p:sp>
        <p:nvSpPr>
          <p:cNvPr id="5" name="Footer Placeholder 4"/>
          <p:cNvSpPr>
            <a:spLocks noGrp="1"/>
          </p:cNvSpPr>
          <p:nvPr>
            <p:ph type="ftr" sz="quarter" idx="11"/>
          </p:nvPr>
        </p:nvSpPr>
        <p:spPr>
          <a:xfrm>
            <a:off x="3124200" y="6349426"/>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62E60B9B-D511-0C45-91E3-A08F4FCA8553}" type="slidenum">
              <a:rPr lang="en-US" sz="1800" smtClean="0">
                <a:solidFill>
                  <a:prstClr val="black"/>
                </a:solidFill>
                <a:latin typeface="Calibri"/>
              </a:rPr>
              <a:pPr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586026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F6CD9-10A4-438F-B00A-FF17D7A8C18B}" type="datetimeFigureOut">
              <a:rPr lang="en-US" smtClean="0">
                <a:solidFill>
                  <a:prstClr val="black">
                    <a:tint val="75000"/>
                  </a:prstClr>
                </a:solidFill>
              </a:rPr>
              <a:pPr/>
              <a:t>8/11/2014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eaLnBrk="1" fontAlgn="auto" hangingPunct="1">
              <a:spcBef>
                <a:spcPts val="0"/>
              </a:spcBef>
              <a:spcAft>
                <a:spcPts val="0"/>
              </a:spcAft>
            </a:pPr>
            <a:endParaRPr lang="en-US" sz="1800">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eaLnBrk="1" fontAlgn="auto" hangingPunct="1">
              <a:spcBef>
                <a:spcPts val="0"/>
              </a:spcBef>
              <a:spcAft>
                <a:spcPts val="0"/>
              </a:spcAft>
            </a:pPr>
            <a:fld id="{2D36F51B-D40E-4C54-9F7B-49B3BD92592E}" type="slidenum">
              <a:rPr lang="en-US" sz="1800" smtClean="0">
                <a:solidFill>
                  <a:prstClr val="black"/>
                </a:solidFill>
                <a:latin typeface="Calibri"/>
              </a:rPr>
              <a:pPr defTabSz="457200" eaLnBrk="1" fontAlgn="auto" hangingPunct="1">
                <a:spcBef>
                  <a:spcPts val="0"/>
                </a:spcBef>
                <a:spcAft>
                  <a:spcPts val="0"/>
                </a:spcAft>
              </a:pPr>
              <a:t>‹#›</a:t>
            </a:fld>
            <a:endParaRPr lang="en-US" sz="1800">
              <a:solidFill>
                <a:prstClr val="black"/>
              </a:solidFill>
              <a:latin typeface="Calibri"/>
            </a:endParaRPr>
          </a:p>
        </p:txBody>
      </p:sp>
    </p:spTree>
    <p:extLst>
      <p:ext uri="{BB962C8B-B14F-4D97-AF65-F5344CB8AC3E}">
        <p14:creationId xmlns:p14="http://schemas.microsoft.com/office/powerpoint/2010/main" val="1491144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062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01338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19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6388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31122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3.emf"/><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3.emf"/><Relationship Id="rId5" Type="http://schemas.openxmlformats.org/officeDocument/2006/relationships/theme" Target="../theme/theme5.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AP2_PPTImageFINALPg2.jp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0"/>
          <p:cNvSpPr>
            <a:spLocks noGrp="1" noChangeArrowheads="1"/>
          </p:cNvSpPr>
          <p:nvPr userDrawn="1"/>
        </p:nvSpPr>
        <p:spPr bwMode="auto">
          <a:xfrm>
            <a:off x="3657600" y="63912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fld id="{8726F1DA-42FA-4825-AD50-1BEBBA59B759}" type="slidenum">
              <a:rPr lang="en-US" altLang="en-US" sz="1400" smtClean="0">
                <a:solidFill>
                  <a:srgbClr val="4B3905"/>
                </a:solidFill>
                <a:latin typeface="ＭＳ Ｐゴシック" pitchFamily="34" charset="-128"/>
              </a:rPr>
              <a:pPr algn="ctr">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985"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88" r:id="rId13"/>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Grp="1" noChangeArrowheads="1"/>
          </p:cNvSpPr>
          <p:nvPr userDrawn="1"/>
        </p:nvSpPr>
        <p:spPr bwMode="auto">
          <a:xfrm>
            <a:off x="3657600" y="63912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fld id="{FA99C480-A634-416C-A527-24CD99A3FB5A}" type="slidenum">
              <a:rPr lang="en-US" altLang="en-US" sz="1400" smtClean="0">
                <a:solidFill>
                  <a:srgbClr val="4B3905"/>
                </a:solidFill>
                <a:latin typeface="ＭＳ Ｐゴシック" pitchFamily="34" charset="-128"/>
              </a:rPr>
              <a:pPr algn="ctr">
                <a:defRPr/>
              </a:pPr>
              <a:t>‹#›</a:t>
            </a:fld>
            <a:endParaRPr lang="en-US" altLang="en-US" sz="1400" smtClean="0">
              <a:solidFill>
                <a:srgbClr val="000000"/>
              </a:solidFill>
            </a:endParaRPr>
          </a:p>
        </p:txBody>
      </p:sp>
      <p:pic>
        <p:nvPicPr>
          <p:cNvPr id="2051" name="Picture 2"/>
          <p:cNvPicPr>
            <a:picLocks noChangeAspect="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0"/>
          <p:cNvSpPr>
            <a:spLocks noGrp="1" noChangeArrowheads="1"/>
          </p:cNvSpPr>
          <p:nvPr userDrawn="1"/>
        </p:nvSpPr>
        <p:spPr bwMode="auto">
          <a:xfrm>
            <a:off x="3619500" y="63912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fld id="{8726F1DA-42FA-4825-AD50-1BEBBA59B759}" type="slidenum">
              <a:rPr lang="en-US" altLang="en-US" sz="1400" smtClean="0">
                <a:solidFill>
                  <a:srgbClr val="4B3905"/>
                </a:solidFill>
                <a:latin typeface="ＭＳ Ｐゴシック" pitchFamily="34" charset="-128"/>
              </a:rPr>
              <a:pPr algn="ctr">
                <a:defRPr/>
              </a:pPr>
              <a:t>‹#›</a:t>
            </a:fld>
            <a:endParaRPr lang="en-US" altLang="en-US" sz="1400" dirty="0" smtClean="0"/>
          </a:p>
        </p:txBody>
      </p:sp>
    </p:spTree>
  </p:cSld>
  <p:clrMap bg1="lt1" tx1="dk1" bg2="lt2" tx2="dk2" accent1="accent1" accent2="accent2" accent3="accent3" accent4="accent4" accent5="accent5" accent6="accent6" hlink="hlink" folHlink="folHlink"/>
  <p:sldLayoutIdLst>
    <p:sldLayoutId id="2147483987"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AP2_PPTImageFINALPg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0"/>
          <p:cNvSpPr>
            <a:spLocks noGrp="1" noChangeArrowheads="1"/>
          </p:cNvSpPr>
          <p:nvPr/>
        </p:nvSpPr>
        <p:spPr bwMode="auto">
          <a:xfrm>
            <a:off x="3657600" y="639127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fld id="{7B5CA2F3-DF21-4BBA-9AB8-5D182FB008DB}" type="slidenum">
              <a:rPr lang="en-US" altLang="en-US" sz="1400" smtClean="0">
                <a:solidFill>
                  <a:srgbClr val="4B3905"/>
                </a:solidFill>
                <a:latin typeface="ＭＳ Ｐゴシック" pitchFamily="34" charset="-128"/>
                <a:cs typeface="Arial" pitchFamily="34" charset="0"/>
              </a:rPr>
              <a:pPr algn="ctr">
                <a:defRPr/>
              </a:pPr>
              <a:t>‹#›</a:t>
            </a:fld>
            <a:endParaRPr lang="en-US" altLang="en-US" sz="1400" dirty="0" smtClean="0">
              <a:solidFill>
                <a:srgbClr val="000000"/>
              </a:solidFill>
              <a:cs typeface="Arial" pitchFamily="34" charset="0"/>
            </a:endParaRPr>
          </a:p>
        </p:txBody>
      </p:sp>
    </p:spTree>
    <p:extLst>
      <p:ext uri="{BB962C8B-B14F-4D97-AF65-F5344CB8AC3E}">
        <p14:creationId xmlns:p14="http://schemas.microsoft.com/office/powerpoint/2010/main" val="982230141"/>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pitchFamily="-12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2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2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0474" y="318454"/>
            <a:ext cx="7936326" cy="6552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0473" y="1600200"/>
            <a:ext cx="793350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774" y="6388100"/>
            <a:ext cx="1975026" cy="33337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1171D39-30AA-3F41-98A6-BAADA32F1009}" type="datetimeFigureOut">
              <a:rPr lang="en-US" smtClean="0">
                <a:solidFill>
                  <a:prstClr val="black">
                    <a:tint val="75000"/>
                  </a:prstClr>
                </a:solidFill>
                <a:latin typeface="Calibri"/>
              </a:rPr>
              <a:pPr defTabSz="457200" eaLnBrk="1" fontAlgn="auto" hangingPunct="1">
                <a:spcBef>
                  <a:spcPts val="0"/>
                </a:spcBef>
                <a:spcAft>
                  <a:spcPts val="0"/>
                </a:spcAft>
              </a:pPr>
              <a:t>8/11/2014</a:t>
            </a:fld>
            <a:endParaRPr lang="en-US">
              <a:solidFill>
                <a:prstClr val="black">
                  <a:tint val="75000"/>
                </a:prstClr>
              </a:solidFill>
              <a:latin typeface="Calibri"/>
            </a:endParaRPr>
          </a:p>
        </p:txBody>
      </p:sp>
      <p:sp>
        <p:nvSpPr>
          <p:cNvPr id="7" name="Rectangle 6"/>
          <p:cNvSpPr/>
          <p:nvPr userDrawn="1"/>
        </p:nvSpPr>
        <p:spPr>
          <a:xfrm>
            <a:off x="454377" y="6388100"/>
            <a:ext cx="8184444" cy="342900"/>
          </a:xfrm>
          <a:prstGeom prst="rect">
            <a:avLst/>
          </a:prstGeom>
          <a:solidFill>
            <a:schemeClr val="bg1"/>
          </a:solidFill>
          <a:ln>
            <a:solidFill>
              <a:srgbClr val="0065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454377" y="318454"/>
            <a:ext cx="8184444" cy="655213"/>
          </a:xfrm>
          <a:prstGeom prst="rect">
            <a:avLst/>
          </a:prstGeom>
          <a:noFill/>
          <a:ln>
            <a:solidFill>
              <a:srgbClr val="0065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cxnSp>
        <p:nvCxnSpPr>
          <p:cNvPr id="9" name="Straight Connector 8"/>
          <p:cNvCxnSpPr/>
          <p:nvPr userDrawn="1"/>
        </p:nvCxnSpPr>
        <p:spPr>
          <a:xfrm>
            <a:off x="479778" y="318454"/>
            <a:ext cx="0" cy="6412546"/>
          </a:xfrm>
          <a:prstGeom prst="line">
            <a:avLst/>
          </a:prstGeom>
          <a:ln w="76200" cmpd="sng">
            <a:solidFill>
              <a:srgbClr val="0065A4"/>
            </a:solidFill>
          </a:ln>
        </p:spPr>
        <p:style>
          <a:lnRef idx="2">
            <a:schemeClr val="accent1"/>
          </a:lnRef>
          <a:fillRef idx="0">
            <a:schemeClr val="accent1"/>
          </a:fillRef>
          <a:effectRef idx="1">
            <a:schemeClr val="accent1"/>
          </a:effectRef>
          <a:fontRef idx="minor">
            <a:schemeClr val="tx1"/>
          </a:fontRef>
        </p:style>
      </p:cxnSp>
      <p:pic>
        <p:nvPicPr>
          <p:cNvPr id="11" name="Picture 15" descr="CFA_CCNA_4cNOTAG FIN2.eps"/>
          <p:cNvPicPr>
            <a:picLocks noChangeAspect="1"/>
          </p:cNvPicPr>
          <p:nvPr userDrawn="1"/>
        </p:nvPicPr>
        <p:blipFill>
          <a:blip r:embed="rId7">
            <a:extLst>
              <a:ext uri="{28A0092B-C50C-407E-A947-70E740481C1C}">
                <a14:useLocalDpi xmlns:a14="http://schemas.microsoft.com/office/drawing/2010/main" val="0"/>
              </a:ext>
            </a:extLst>
          </a:blip>
          <a:srcRect r="37883"/>
          <a:stretch>
            <a:fillRect/>
          </a:stretch>
        </p:blipFill>
        <p:spPr bwMode="auto">
          <a:xfrm>
            <a:off x="6732382" y="395288"/>
            <a:ext cx="18462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4548826"/>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12" r:id="rId5"/>
  </p:sldLayoutIdLst>
  <p:timing>
    <p:tnLst>
      <p:par>
        <p:cTn id="1" dur="indefinite" restart="never" nodeType="tmRoot"/>
      </p:par>
    </p:tnLst>
  </p:timing>
  <p:txStyles>
    <p:titleStyle>
      <a:lvl1pPr algn="l" defTabSz="457200" rtl="0" eaLnBrk="1" latinLnBrk="0" hangingPunct="1">
        <a:spcBef>
          <a:spcPct val="0"/>
        </a:spcBef>
        <a:buNone/>
        <a:defRPr sz="2400" b="1" i="0" kern="1200">
          <a:solidFill>
            <a:srgbClr val="0065A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0065A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0065A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0065A4"/>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065A4"/>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65A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0474" y="318454"/>
            <a:ext cx="7936326" cy="65521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0473" y="1600200"/>
            <a:ext cx="7933503"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774" y="6388100"/>
            <a:ext cx="1975026" cy="33337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31171D39-30AA-3F41-98A6-BAADA32F1009}" type="datetimeFigureOut">
              <a:rPr lang="en-US" smtClean="0">
                <a:solidFill>
                  <a:prstClr val="black">
                    <a:tint val="75000"/>
                  </a:prstClr>
                </a:solidFill>
                <a:latin typeface="Calibri"/>
              </a:rPr>
              <a:pPr defTabSz="457200" eaLnBrk="1" fontAlgn="auto" hangingPunct="1">
                <a:spcBef>
                  <a:spcPts val="0"/>
                </a:spcBef>
                <a:spcAft>
                  <a:spcPts val="0"/>
                </a:spcAft>
              </a:pPr>
              <a:t>8/11/2014</a:t>
            </a:fld>
            <a:endParaRPr lang="en-US">
              <a:solidFill>
                <a:prstClr val="black">
                  <a:tint val="75000"/>
                </a:prstClr>
              </a:solidFill>
              <a:latin typeface="Calibri"/>
            </a:endParaRPr>
          </a:p>
        </p:txBody>
      </p:sp>
      <p:sp>
        <p:nvSpPr>
          <p:cNvPr id="7" name="Rectangle 6"/>
          <p:cNvSpPr/>
          <p:nvPr userDrawn="1"/>
        </p:nvSpPr>
        <p:spPr>
          <a:xfrm>
            <a:off x="454377" y="6388100"/>
            <a:ext cx="8184444" cy="342900"/>
          </a:xfrm>
          <a:prstGeom prst="rect">
            <a:avLst/>
          </a:prstGeom>
          <a:solidFill>
            <a:schemeClr val="bg1"/>
          </a:solidFill>
          <a:ln>
            <a:solidFill>
              <a:srgbClr val="0065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8" name="Rectangle 7"/>
          <p:cNvSpPr/>
          <p:nvPr userDrawn="1"/>
        </p:nvSpPr>
        <p:spPr>
          <a:xfrm>
            <a:off x="454377" y="318454"/>
            <a:ext cx="8184444" cy="655213"/>
          </a:xfrm>
          <a:prstGeom prst="rect">
            <a:avLst/>
          </a:prstGeom>
          <a:noFill/>
          <a:ln>
            <a:solidFill>
              <a:srgbClr val="0065A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cxnSp>
        <p:nvCxnSpPr>
          <p:cNvPr id="9" name="Straight Connector 8"/>
          <p:cNvCxnSpPr/>
          <p:nvPr userDrawn="1"/>
        </p:nvCxnSpPr>
        <p:spPr>
          <a:xfrm>
            <a:off x="479778" y="318454"/>
            <a:ext cx="0" cy="6412546"/>
          </a:xfrm>
          <a:prstGeom prst="line">
            <a:avLst/>
          </a:prstGeom>
          <a:ln w="76200" cmpd="sng">
            <a:solidFill>
              <a:srgbClr val="0065A4"/>
            </a:solidFill>
          </a:ln>
        </p:spPr>
        <p:style>
          <a:lnRef idx="2">
            <a:schemeClr val="accent1"/>
          </a:lnRef>
          <a:fillRef idx="0">
            <a:schemeClr val="accent1"/>
          </a:fillRef>
          <a:effectRef idx="1">
            <a:schemeClr val="accent1"/>
          </a:effectRef>
          <a:fontRef idx="minor">
            <a:schemeClr val="tx1"/>
          </a:fontRef>
        </p:style>
      </p:cxnSp>
      <p:pic>
        <p:nvPicPr>
          <p:cNvPr id="11" name="Picture 15" descr="CFA_CCNA_4cNOTAG FIN2.eps"/>
          <p:cNvPicPr>
            <a:picLocks noChangeAspect="1"/>
          </p:cNvPicPr>
          <p:nvPr userDrawn="1"/>
        </p:nvPicPr>
        <p:blipFill>
          <a:blip r:embed="rId6">
            <a:extLst>
              <a:ext uri="{28A0092B-C50C-407E-A947-70E740481C1C}">
                <a14:useLocalDpi xmlns:a14="http://schemas.microsoft.com/office/drawing/2010/main" val="0"/>
              </a:ext>
            </a:extLst>
          </a:blip>
          <a:srcRect r="37883"/>
          <a:stretch>
            <a:fillRect/>
          </a:stretch>
        </p:blipFill>
        <p:spPr bwMode="auto">
          <a:xfrm>
            <a:off x="6732382" y="395288"/>
            <a:ext cx="18462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703177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Lst>
  <p:timing>
    <p:tnLst>
      <p:par>
        <p:cTn id="1" dur="indefinite" restart="never" nodeType="tmRoot"/>
      </p:par>
    </p:tnLst>
  </p:timing>
  <p:txStyles>
    <p:titleStyle>
      <a:lvl1pPr algn="l" defTabSz="457200" rtl="0" eaLnBrk="1" latinLnBrk="0" hangingPunct="1">
        <a:spcBef>
          <a:spcPct val="0"/>
        </a:spcBef>
        <a:buNone/>
        <a:defRPr sz="2400" b="1" i="0" kern="1200">
          <a:solidFill>
            <a:srgbClr val="0065A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0065A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0065A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0065A4"/>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065A4"/>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65A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2.xml"/><Relationship Id="rId5" Type="http://schemas.openxmlformats.org/officeDocument/2006/relationships/hyperlink" Target="http://www.campaignforaction.org/webinars"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chart" Target="../charts/chart6.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44.xml"/><Relationship Id="rId5" Type="http://schemas.openxmlformats.org/officeDocument/2006/relationships/image" Target="../media/image38.pn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1"/>
            <a:ext cx="9144000" cy="68787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pic>
        <p:nvPicPr>
          <p:cNvPr id="6" name="Picture 5" descr="Logo_CFA_CCNA_colorNOTAG (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887" y="144497"/>
            <a:ext cx="8626801" cy="1467556"/>
          </a:xfrm>
          <a:prstGeom prst="rect">
            <a:avLst/>
          </a:prstGeom>
        </p:spPr>
      </p:pic>
      <p:sp>
        <p:nvSpPr>
          <p:cNvPr id="7" name="Rectangle 6"/>
          <p:cNvSpPr/>
          <p:nvPr/>
        </p:nvSpPr>
        <p:spPr>
          <a:xfrm>
            <a:off x="0" y="1869441"/>
            <a:ext cx="9144000" cy="5009324"/>
          </a:xfrm>
          <a:prstGeom prst="rect">
            <a:avLst/>
          </a:prstGeom>
          <a:solidFill>
            <a:srgbClr val="0065A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5" name="Title 1"/>
          <p:cNvSpPr txBox="1">
            <a:spLocks/>
          </p:cNvSpPr>
          <p:nvPr/>
        </p:nvSpPr>
        <p:spPr>
          <a:xfrm>
            <a:off x="333375" y="3657600"/>
            <a:ext cx="8658225" cy="2057400"/>
          </a:xfrm>
          <a:prstGeom prst="rect">
            <a:avLst/>
          </a:prstGeom>
          <a:ln>
            <a:noFill/>
          </a:ln>
        </p:spPr>
        <p:txBody>
          <a:bodyPr/>
          <a:lstStyle>
            <a:lvl1pPr algn="r" defTabSz="457200" rtl="0" eaLnBrk="1" latinLnBrk="0" hangingPunct="1">
              <a:spcBef>
                <a:spcPct val="0"/>
              </a:spcBef>
              <a:buNone/>
              <a:defRPr sz="4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a:ea typeface="+mj-ea"/>
                <a:cs typeface="+mj-cs"/>
              </a:defRPr>
            </a:lvl1pPr>
          </a:lstStyle>
          <a:p>
            <a:r>
              <a:rPr lang="en-US" altLang="en-US" sz="2800" b="1" dirty="0"/>
              <a:t>The Role of the </a:t>
            </a:r>
            <a:r>
              <a:rPr lang="en-US" altLang="en-US" sz="2800" b="1" dirty="0" err="1"/>
              <a:t>APRN</a:t>
            </a:r>
            <a:r>
              <a:rPr lang="en-US" altLang="en-US" sz="2800" b="1" dirty="0"/>
              <a:t> on the Provider Team</a:t>
            </a:r>
            <a:br>
              <a:rPr lang="en-US" altLang="en-US" sz="2800" b="1" dirty="0"/>
            </a:br>
            <a:r>
              <a:rPr lang="en-US" altLang="en-US" sz="2800" i="1" dirty="0"/>
              <a:t>Developing New, Innovative Models of Care </a:t>
            </a:r>
          </a:p>
          <a:p>
            <a:pPr fontAlgn="auto">
              <a:spcAft>
                <a:spcPts val="0"/>
              </a:spcAft>
            </a:pPr>
            <a:r>
              <a:rPr lang="en-US" sz="2800" b="1" dirty="0" smtClean="0"/>
              <a:t>  </a:t>
            </a:r>
            <a:endParaRPr lang="en-US" sz="2800" dirty="0" smtClean="0"/>
          </a:p>
          <a:p>
            <a:pPr fontAlgn="auto">
              <a:spcAft>
                <a:spcPts val="0"/>
              </a:spcAft>
              <a:defRPr/>
            </a:pPr>
            <a:r>
              <a:rPr lang="en-US" sz="2200" b="1" dirty="0" smtClean="0">
                <a:ln w="18415" cmpd="sng">
                  <a:noFill/>
                  <a:prstDash val="solid"/>
                </a:ln>
                <a:solidFill>
                  <a:prstClr val="white"/>
                </a:solidFill>
                <a:effectLst/>
                <a:latin typeface="Arial Narrow" panose="020B0606020202030204" pitchFamily="34" charset="0"/>
                <a:cs typeface="Arial" pitchFamily="34" charset="0"/>
              </a:rPr>
              <a:t>August 11, 2014</a:t>
            </a:r>
          </a:p>
        </p:txBody>
      </p:sp>
      <p:sp>
        <p:nvSpPr>
          <p:cNvPr id="8" name="TextBox 1"/>
          <p:cNvSpPr txBox="1">
            <a:spLocks noChangeArrowheads="1"/>
          </p:cNvSpPr>
          <p:nvPr/>
        </p:nvSpPr>
        <p:spPr bwMode="auto">
          <a:xfrm>
            <a:off x="138656" y="6232434"/>
            <a:ext cx="90053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457200" eaLnBrk="1" fontAlgn="auto" hangingPunct="1">
              <a:spcBef>
                <a:spcPts val="0"/>
              </a:spcBef>
              <a:spcAft>
                <a:spcPts val="0"/>
              </a:spcAft>
            </a:pPr>
            <a:r>
              <a:rPr lang="en-US" sz="1800" dirty="0" smtClean="0">
                <a:solidFill>
                  <a:srgbClr val="FFFFFF"/>
                </a:solidFill>
              </a:rPr>
              <a:t>For live audio, you </a:t>
            </a:r>
            <a:r>
              <a:rPr lang="en-US" sz="1800" dirty="0">
                <a:solidFill>
                  <a:srgbClr val="FFFFFF"/>
                </a:solidFill>
              </a:rPr>
              <a:t>must </a:t>
            </a:r>
            <a:r>
              <a:rPr lang="en-US" sz="1800" dirty="0" smtClean="0">
                <a:solidFill>
                  <a:srgbClr val="FFFFFF"/>
                </a:solidFill>
              </a:rPr>
              <a:t>use your phone and dial </a:t>
            </a:r>
            <a:r>
              <a:rPr lang="en-US" sz="1800" dirty="0">
                <a:solidFill>
                  <a:srgbClr val="FFFFFF"/>
                </a:solidFill>
              </a:rPr>
              <a:t>(866) </a:t>
            </a:r>
            <a:r>
              <a:rPr lang="en-US" sz="1800" dirty="0" smtClean="0">
                <a:solidFill>
                  <a:srgbClr val="FFFFFF"/>
                </a:solidFill>
              </a:rPr>
              <a:t>513-4976; passcode</a:t>
            </a:r>
            <a:r>
              <a:rPr lang="en-US" sz="1800" dirty="0">
                <a:solidFill>
                  <a:srgbClr val="FFFFFF"/>
                </a:solidFill>
              </a:rPr>
              <a:t>: </a:t>
            </a:r>
            <a:r>
              <a:rPr lang="en-US" sz="1800" dirty="0" smtClean="0">
                <a:solidFill>
                  <a:srgbClr val="FFFFFF"/>
                </a:solidFill>
              </a:rPr>
              <a:t>6875187.</a:t>
            </a:r>
            <a:r>
              <a:rPr lang="en-US" sz="1800" dirty="0" smtClean="0">
                <a:solidFill>
                  <a:srgbClr val="000000"/>
                </a:solidFill>
              </a:rPr>
              <a:t> </a:t>
            </a:r>
            <a:endParaRPr lang="en-US" sz="1800" dirty="0">
              <a:solidFill>
                <a:srgbClr val="000000"/>
              </a:solidFill>
            </a:endParaRPr>
          </a:p>
          <a:p>
            <a:pPr defTabSz="457200" eaLnBrk="1" fontAlgn="auto" hangingPunct="1">
              <a:spcBef>
                <a:spcPts val="0"/>
              </a:spcBef>
              <a:spcAft>
                <a:spcPts val="0"/>
              </a:spcAft>
            </a:pPr>
            <a:r>
              <a:rPr lang="en-US" sz="1800" dirty="0" smtClean="0">
                <a:solidFill>
                  <a:srgbClr val="000000"/>
                </a:solidFill>
              </a:rPr>
              <a:t> </a:t>
            </a:r>
          </a:p>
        </p:txBody>
      </p:sp>
    </p:spTree>
    <p:extLst>
      <p:ext uri="{BB962C8B-B14F-4D97-AF65-F5344CB8AC3E}">
        <p14:creationId xmlns:p14="http://schemas.microsoft.com/office/powerpoint/2010/main" val="101439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304800"/>
            <a:ext cx="9144000" cy="11128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pitchFamily="-12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2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2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28" charset="-128"/>
              </a:defRPr>
            </a:lvl9pPr>
          </a:lstStyle>
          <a:p>
            <a:pPr eaLnBrk="1" hangingPunct="1"/>
            <a:r>
              <a:rPr lang="en-US" altLang="en-US" b="1" kern="0" dirty="0" smtClean="0">
                <a:solidFill>
                  <a:srgbClr val="000000"/>
                </a:solidFill>
              </a:rPr>
              <a:t> Assess Utilization</a:t>
            </a:r>
            <a:endParaRPr lang="en-US" altLang="en-US" kern="0" dirty="0" smtClean="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11369361"/>
              </p:ext>
            </p:extLst>
          </p:nvPr>
        </p:nvGraphicFramePr>
        <p:xfrm>
          <a:off x="236220" y="1077225"/>
          <a:ext cx="8671560" cy="5170682"/>
        </p:xfrm>
        <a:graphic>
          <a:graphicData uri="http://schemas.openxmlformats.org/drawingml/2006/table">
            <a:tbl>
              <a:tblPr/>
              <a:tblGrid>
                <a:gridCol w="2971800"/>
                <a:gridCol w="762000"/>
                <a:gridCol w="822960"/>
                <a:gridCol w="822960"/>
                <a:gridCol w="822960"/>
                <a:gridCol w="822960"/>
                <a:gridCol w="822960"/>
                <a:gridCol w="822960"/>
              </a:tblGrid>
              <a:tr h="182880">
                <a:tc gridSpan="2">
                  <a:txBody>
                    <a:bodyPr/>
                    <a:lstStyle/>
                    <a:p>
                      <a:pPr algn="l" fontAlgn="b"/>
                      <a:endParaRPr lang="en-US" sz="1000" b="1" i="0" u="none" strike="noStrike" dirty="0">
                        <a:solidFill>
                          <a:srgbClr val="000000"/>
                        </a:solidFill>
                        <a:effectLst/>
                        <a:latin typeface="Calibri"/>
                      </a:endParaRPr>
                    </a:p>
                  </a:txBody>
                  <a:tcPr marL="4322" marR="4322" marT="4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gridSpan="3">
                  <a:txBody>
                    <a:bodyPr/>
                    <a:lstStyle/>
                    <a:p>
                      <a:pPr algn="ctr" fontAlgn="b"/>
                      <a:r>
                        <a:rPr lang="en-US" sz="1200" b="1" i="0" u="none" strike="noStrike" dirty="0" smtClean="0">
                          <a:solidFill>
                            <a:srgbClr val="000000"/>
                          </a:solidFill>
                          <a:effectLst/>
                          <a:latin typeface="Calibri"/>
                        </a:rPr>
                        <a:t>CAP2 Database</a:t>
                      </a:r>
                      <a:endParaRPr lang="en-US" sz="1200" b="1" i="0" u="none" strike="noStrike" dirty="0">
                        <a:solidFill>
                          <a:srgbClr val="000000"/>
                        </a:solidFill>
                        <a:effectLst/>
                        <a:latin typeface="Calibri"/>
                      </a:endParaRP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baseline="0" dirty="0" smtClean="0">
                          <a:solidFill>
                            <a:srgbClr val="000000"/>
                          </a:solidFill>
                          <a:effectLst/>
                          <a:latin typeface="Calibri"/>
                        </a:rPr>
                        <a:t>Health Care System</a:t>
                      </a:r>
                      <a:endParaRPr lang="en-US" sz="1200" b="1" i="0" u="none" strike="noStrike" dirty="0">
                        <a:solidFill>
                          <a:srgbClr val="000000"/>
                        </a:solidFill>
                        <a:effectLst/>
                        <a:latin typeface="Calibri"/>
                      </a:endParaRP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endParaRPr lang="en-US"/>
                    </a:p>
                  </a:txBody>
                  <a:tcPr/>
                </a:tc>
              </a:tr>
              <a:tr h="182880">
                <a:tc>
                  <a:txBody>
                    <a:bodyPr/>
                    <a:lstStyle/>
                    <a:p>
                      <a:pPr algn="l" fontAlgn="b"/>
                      <a:r>
                        <a:rPr lang="en-US" sz="1000" b="1" i="0" u="none" strike="noStrike" dirty="0" smtClean="0">
                          <a:solidFill>
                            <a:srgbClr val="000000"/>
                          </a:solidFill>
                          <a:effectLst/>
                          <a:latin typeface="Calibri"/>
                        </a:rPr>
                        <a:t> Specialty</a:t>
                      </a:r>
                      <a:endParaRPr lang="en-US" sz="1000" b="1" i="0" u="none" strike="noStrike" dirty="0">
                        <a:solidFill>
                          <a:srgbClr val="000000"/>
                        </a:solidFill>
                        <a:effectLst/>
                        <a:latin typeface="Calibri"/>
                      </a:endParaRPr>
                    </a:p>
                  </a:txBody>
                  <a:tcPr marL="4322" marR="4322" marT="4322"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000" b="1" i="0" u="none" strike="noStrike" dirty="0">
                          <a:solidFill>
                            <a:srgbClr val="000000"/>
                          </a:solidFill>
                          <a:effectLst/>
                          <a:latin typeface="Calibri"/>
                        </a:rPr>
                        <a:t>Practitioner</a:t>
                      </a:r>
                    </a:p>
                  </a:txBody>
                  <a:tcPr marL="4322" marR="4322" marT="4322"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000" b="1" i="0" u="none" strike="noStrike" baseline="0" dirty="0">
                          <a:solidFill>
                            <a:srgbClr val="000000"/>
                          </a:solidFill>
                          <a:effectLst/>
                          <a:latin typeface="Calibri"/>
                        </a:rPr>
                        <a:t># Hospitals</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000" b="1" i="0" u="none" strike="noStrike" baseline="0" dirty="0">
                          <a:solidFill>
                            <a:srgbClr val="000000"/>
                          </a:solidFill>
                          <a:effectLst/>
                          <a:latin typeface="Calibri"/>
                        </a:rPr>
                        <a:t># Practitioners</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000" b="1" i="0" u="none" strike="noStrike" baseline="0" dirty="0" err="1">
                          <a:solidFill>
                            <a:srgbClr val="000000"/>
                          </a:solidFill>
                          <a:effectLst/>
                          <a:latin typeface="Calibri"/>
                        </a:rPr>
                        <a:t>Avg</a:t>
                      </a:r>
                      <a:r>
                        <a:rPr lang="en-US" sz="1000" b="1" i="0" u="none" strike="noStrike" baseline="0" dirty="0">
                          <a:solidFill>
                            <a:srgbClr val="000000"/>
                          </a:solidFill>
                          <a:effectLst/>
                          <a:latin typeface="Calibri"/>
                        </a:rPr>
                        <a:t> / Hospital</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000" b="1" i="0" u="none" strike="noStrike" baseline="0" dirty="0">
                          <a:solidFill>
                            <a:srgbClr val="000000"/>
                          </a:solidFill>
                          <a:effectLst/>
                          <a:latin typeface="Calibri"/>
                        </a:rPr>
                        <a:t># Hospitals</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000" b="1" i="0" u="none" strike="noStrike" baseline="0" dirty="0">
                          <a:solidFill>
                            <a:srgbClr val="000000"/>
                          </a:solidFill>
                          <a:effectLst/>
                          <a:latin typeface="Calibri"/>
                        </a:rPr>
                        <a:t># Practitioners</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000" b="1" i="0" u="none" strike="noStrike" baseline="0" dirty="0" err="1">
                          <a:solidFill>
                            <a:srgbClr val="000000"/>
                          </a:solidFill>
                          <a:effectLst/>
                          <a:latin typeface="Calibri"/>
                        </a:rPr>
                        <a:t>Avg</a:t>
                      </a:r>
                      <a:r>
                        <a:rPr lang="en-US" sz="1000" b="1" i="0" u="none" strike="noStrike" baseline="0" dirty="0">
                          <a:solidFill>
                            <a:srgbClr val="000000"/>
                          </a:solidFill>
                          <a:effectLst/>
                          <a:latin typeface="Calibri"/>
                        </a:rPr>
                        <a:t> / Hospital</a:t>
                      </a:r>
                    </a:p>
                  </a:txBody>
                  <a:tcPr marL="4322" marR="4322" marT="43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192024">
                <a:tc>
                  <a:txBody>
                    <a:bodyPr/>
                    <a:lstStyle/>
                    <a:p>
                      <a:pPr algn="l" fontAlgn="b"/>
                      <a:r>
                        <a:rPr lang="en-US" sz="1000" b="0" i="0" u="none" strike="noStrike" dirty="0">
                          <a:solidFill>
                            <a:srgbClr val="000000"/>
                          </a:solidFill>
                          <a:effectLst/>
                          <a:latin typeface="+mj-lt"/>
                        </a:rPr>
                        <a:t>Internal Medicine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924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a:solidFill>
                            <a:srgbClr val="000000"/>
                          </a:solidFill>
                          <a:effectLst/>
                          <a:latin typeface="+mj-lt"/>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192024">
                <a:tc>
                  <a:txBody>
                    <a:bodyPr/>
                    <a:lstStyle/>
                    <a:p>
                      <a:pPr algn="l" fontAlgn="b"/>
                      <a:r>
                        <a:rPr lang="en-US" sz="1000" b="0" i="0" u="none" strike="noStrike" dirty="0">
                          <a:solidFill>
                            <a:srgbClr val="000000"/>
                          </a:solidFill>
                          <a:effectLst/>
                          <a:latin typeface="+mj-lt"/>
                        </a:rPr>
                        <a:t>Anesthesia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3640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32.21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Cardiology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7.69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Education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3.71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Intensive Care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666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Emergency Medicine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Hematology/Oncology/Bone Marrow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885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Cardiovascular Surgery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330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Endocrinology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a:solidFill>
                            <a:srgbClr val="000000"/>
                          </a:solidFill>
                          <a:effectLst/>
                          <a:latin typeface="+mj-lt"/>
                        </a:rPr>
                        <a:t>Neurology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Gastroenterology/ Endoscopy/</a:t>
                      </a:r>
                      <a:r>
                        <a:rPr lang="en-US" sz="1000" b="0" i="0" u="none" strike="noStrike" dirty="0" err="1">
                          <a:solidFill>
                            <a:srgbClr val="000000"/>
                          </a:solidFill>
                          <a:effectLst/>
                          <a:latin typeface="+mj-lt"/>
                        </a:rPr>
                        <a:t>Hepatology</a:t>
                      </a:r>
                      <a:endParaRPr lang="en-US" sz="1000" b="0" i="0"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Geriatrics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Breast Health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1.94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Infectious Disease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Electrophysiology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000" b="0" i="0" u="none" strike="noStrike" dirty="0">
                          <a:solidFill>
                            <a:srgbClr val="000000"/>
                          </a:solidFill>
                          <a:effectLst/>
                          <a:latin typeface="+mj-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92024">
                <a:tc>
                  <a:txBody>
                    <a:bodyPr/>
                    <a:lstStyle/>
                    <a:p>
                      <a:pPr algn="l" fontAlgn="b"/>
                      <a:r>
                        <a:rPr lang="en-US" sz="1000" b="0" i="0" u="none" strike="noStrike" dirty="0">
                          <a:solidFill>
                            <a:srgbClr val="000000"/>
                          </a:solidFill>
                          <a:effectLst/>
                          <a:latin typeface="+mj-lt"/>
                        </a:rPr>
                        <a:t>Neonatal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9.42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2024">
                <a:tc>
                  <a:txBody>
                    <a:bodyPr/>
                    <a:lstStyle/>
                    <a:p>
                      <a:pPr algn="l" fontAlgn="b"/>
                      <a:r>
                        <a:rPr lang="en-US" sz="1000" b="0" i="0" u="none" strike="noStrike" dirty="0">
                          <a:solidFill>
                            <a:srgbClr val="000000"/>
                          </a:solidFill>
                          <a:effectLst/>
                          <a:latin typeface="+mj-lt"/>
                        </a:rPr>
                        <a:t>Family Medicine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2024">
                <a:tc>
                  <a:txBody>
                    <a:bodyPr/>
                    <a:lstStyle/>
                    <a:p>
                      <a:pPr algn="l" fontAlgn="b"/>
                      <a:r>
                        <a:rPr lang="en-US" sz="1000" b="0" i="0" u="none" strike="noStrike" dirty="0">
                          <a:solidFill>
                            <a:srgbClr val="000000"/>
                          </a:solidFill>
                          <a:effectLst/>
                          <a:latin typeface="+mj-lt"/>
                        </a:rPr>
                        <a:t>Neurosurgery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2024">
                <a:tc>
                  <a:txBody>
                    <a:bodyPr/>
                    <a:lstStyle/>
                    <a:p>
                      <a:pPr algn="l" fontAlgn="b"/>
                      <a:r>
                        <a:rPr lang="en-US" sz="1000" b="0" i="0" u="none" strike="noStrike" dirty="0">
                          <a:solidFill>
                            <a:srgbClr val="000000"/>
                          </a:solidFill>
                          <a:effectLst/>
                          <a:latin typeface="+mj-lt"/>
                        </a:rPr>
                        <a:t>Colon/Rectal Surgery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2024">
                <a:tc>
                  <a:txBody>
                    <a:bodyPr/>
                    <a:lstStyle/>
                    <a:p>
                      <a:pPr algn="l" fontAlgn="b"/>
                      <a:r>
                        <a:rPr lang="en-US" sz="1000" b="0" i="0" u="none" strike="noStrike" dirty="0">
                          <a:solidFill>
                            <a:srgbClr val="000000"/>
                          </a:solidFill>
                          <a:effectLst/>
                          <a:latin typeface="+mj-lt"/>
                        </a:rPr>
                        <a:t>Allergy/Immunology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2024">
                <a:tc>
                  <a:txBody>
                    <a:bodyPr/>
                    <a:lstStyle/>
                    <a:p>
                      <a:pPr algn="l" fontAlgn="b"/>
                      <a:r>
                        <a:rPr lang="en-US" sz="1000" b="0" i="0" u="none" strike="noStrike" dirty="0">
                          <a:solidFill>
                            <a:srgbClr val="000000"/>
                          </a:solidFill>
                          <a:effectLst/>
                          <a:latin typeface="+mj-lt"/>
                        </a:rPr>
                        <a:t>Genetics, Birth Defects &amp; Metabolism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2024">
                <a:tc>
                  <a:txBody>
                    <a:bodyPr/>
                    <a:lstStyle/>
                    <a:p>
                      <a:pPr algn="l" fontAlgn="b"/>
                      <a:r>
                        <a:rPr lang="en-US" sz="1000" b="0" i="0" u="none" strike="noStrike" dirty="0">
                          <a:solidFill>
                            <a:srgbClr val="000000"/>
                          </a:solidFill>
                          <a:effectLst/>
                          <a:latin typeface="+mj-lt"/>
                        </a:rPr>
                        <a:t>Bariatric Surgery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2024">
                <a:tc>
                  <a:txBody>
                    <a:bodyPr/>
                    <a:lstStyle/>
                    <a:p>
                      <a:pPr algn="l" fontAlgn="b"/>
                      <a:r>
                        <a:rPr lang="en-US" sz="1000" b="0" i="0" u="none" strike="noStrike" dirty="0">
                          <a:solidFill>
                            <a:srgbClr val="000000"/>
                          </a:solidFill>
                          <a:effectLst/>
                          <a:latin typeface="+mj-lt"/>
                        </a:rPr>
                        <a:t>Dermatology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2024">
                <a:tc>
                  <a:txBody>
                    <a:bodyPr/>
                    <a:lstStyle/>
                    <a:p>
                      <a:pPr algn="l" fontAlgn="b"/>
                      <a:r>
                        <a:rPr lang="en-US" sz="1000" b="0" i="0" u="none" strike="noStrike" dirty="0">
                          <a:solidFill>
                            <a:srgbClr val="000000"/>
                          </a:solidFill>
                          <a:effectLst/>
                          <a:latin typeface="+mj-lt"/>
                        </a:rPr>
                        <a:t>Burns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92024">
                <a:tc>
                  <a:txBody>
                    <a:bodyPr/>
                    <a:lstStyle/>
                    <a:p>
                      <a:pPr algn="l" fontAlgn="b"/>
                      <a:r>
                        <a:rPr lang="en-US" sz="1000" b="0" i="0" u="none" strike="noStrike" dirty="0">
                          <a:solidFill>
                            <a:srgbClr val="000000"/>
                          </a:solidFill>
                          <a:effectLst/>
                          <a:latin typeface="+mj-lt"/>
                        </a:rPr>
                        <a:t>Inflammatory Bowel Disease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APRN</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329823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479668857"/>
              </p:ext>
            </p:extLst>
          </p:nvPr>
        </p:nvGraphicFramePr>
        <p:xfrm>
          <a:off x="228600" y="1476675"/>
          <a:ext cx="5516880" cy="4800600"/>
        </p:xfrm>
        <a:graphic>
          <a:graphicData uri="http://schemas.openxmlformats.org/drawingml/2006/table">
            <a:tbl>
              <a:tblPr/>
              <a:tblGrid>
                <a:gridCol w="3505200"/>
                <a:gridCol w="1005840"/>
                <a:gridCol w="1005840"/>
              </a:tblGrid>
              <a:tr h="240409">
                <a:tc rowSpan="2">
                  <a:txBody>
                    <a:bodyPr/>
                    <a:lstStyle/>
                    <a:p>
                      <a:pPr marL="119063" indent="0" algn="l" fontAlgn="b"/>
                      <a:r>
                        <a:rPr lang="en-US" sz="1500" b="1" i="0" u="none" strike="noStrike" dirty="0" smtClean="0">
                          <a:solidFill>
                            <a:srgbClr val="000000"/>
                          </a:solidFill>
                          <a:effectLst/>
                          <a:latin typeface="Calibri"/>
                        </a:rPr>
                        <a:t>APRN Core Privilege List </a:t>
                      </a:r>
                      <a:endParaRPr lang="en-US" sz="1500" b="1" i="0" u="none" strike="noStrike" dirty="0">
                        <a:solidFill>
                          <a:srgbClr val="000000"/>
                        </a:solidFill>
                        <a:effectLst/>
                        <a:latin typeface="Calibri"/>
                      </a:endParaRPr>
                    </a:p>
                  </a:txBody>
                  <a:tcPr marL="4715" marR="4715" marT="4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algn="ctr" fontAlgn="b"/>
                      <a:r>
                        <a:rPr lang="en-US" sz="1000" b="1" i="0" u="none" strike="noStrike" dirty="0" smtClean="0">
                          <a:solidFill>
                            <a:srgbClr val="000000"/>
                          </a:solidFill>
                          <a:effectLst/>
                          <a:latin typeface="Calibri"/>
                        </a:rPr>
                        <a:t>CAP2 Database </a:t>
                      </a:r>
                      <a:endParaRPr lang="en-US" sz="1000" b="1" i="0" u="none" strike="noStrike" dirty="0">
                        <a:solidFill>
                          <a:srgbClr val="000000"/>
                        </a:solidFill>
                        <a:effectLst/>
                        <a:latin typeface="Calibri"/>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r>
              <a:tr h="445391">
                <a:tc vMerge="1">
                  <a:txBody>
                    <a:bodyPr/>
                    <a:lstStyle/>
                    <a:p>
                      <a:pPr algn="ctr" fontAlgn="b"/>
                      <a:endParaRPr lang="en-US" sz="1000" b="1" i="0" u="none" strike="noStrike" dirty="0">
                        <a:solidFill>
                          <a:srgbClr val="000000"/>
                        </a:solidFill>
                        <a:effectLst/>
                        <a:latin typeface="Calibri"/>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 </a:t>
                      </a:r>
                      <a:r>
                        <a:rPr lang="en-US" sz="1000" b="1" i="0" u="none" strike="noStrike" dirty="0" smtClean="0">
                          <a:solidFill>
                            <a:srgbClr val="000000"/>
                          </a:solidFill>
                          <a:effectLst/>
                          <a:latin typeface="Calibri"/>
                        </a:rPr>
                        <a:t>Hospitals Privileging APRNs</a:t>
                      </a:r>
                      <a:endParaRPr lang="en-US" sz="1000" b="1" i="0" u="none" strike="noStrike" dirty="0">
                        <a:solidFill>
                          <a:srgbClr val="000000"/>
                        </a:solidFill>
                        <a:effectLst/>
                        <a:latin typeface="Calibri"/>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 of </a:t>
                      </a:r>
                      <a:r>
                        <a:rPr lang="en-US" sz="1000" b="1" i="0" u="none" strike="noStrike" dirty="0" smtClean="0">
                          <a:solidFill>
                            <a:srgbClr val="000000"/>
                          </a:solidFill>
                          <a:effectLst/>
                          <a:latin typeface="Calibri"/>
                        </a:rPr>
                        <a:t>Total</a:t>
                      </a:r>
                    </a:p>
                    <a:p>
                      <a:pPr algn="ctr" fontAlgn="b"/>
                      <a:r>
                        <a:rPr lang="en-US" sz="1000" b="1" i="0" u="none" strike="noStrike" dirty="0" smtClean="0">
                          <a:solidFill>
                            <a:srgbClr val="000000"/>
                          </a:solidFill>
                          <a:effectLst/>
                          <a:latin typeface="Calibri"/>
                        </a:rPr>
                        <a:t>(n*=112)</a:t>
                      </a:r>
                      <a:endParaRPr lang="en-US" sz="1000" b="1" i="0" u="none" strike="noStrike" dirty="0">
                        <a:solidFill>
                          <a:srgbClr val="000000"/>
                        </a:solidFill>
                        <a:effectLst/>
                        <a:latin typeface="Calibri"/>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74320">
                <a:tc>
                  <a:txBody>
                    <a:bodyPr/>
                    <a:lstStyle/>
                    <a:p>
                      <a:pPr marL="0" lvl="0" indent="55563" fontAlgn="t"/>
                      <a:r>
                        <a:rPr lang="en-US" sz="1000" kern="1200" dirty="0" smtClean="0">
                          <a:solidFill>
                            <a:schemeClr val="tx1"/>
                          </a:solidFill>
                          <a:effectLst/>
                          <a:latin typeface="Calibri" panose="020F0502020204030204" pitchFamily="34" charset="0"/>
                          <a:ea typeface="+mn-ea"/>
                          <a:cs typeface="+mn-cs"/>
                        </a:rPr>
                        <a:t>Write admission orders</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69%</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200" b="1" kern="1200" dirty="0" smtClean="0">
                          <a:solidFill>
                            <a:schemeClr val="tx1"/>
                          </a:solidFill>
                          <a:effectLst/>
                          <a:latin typeface="Calibri" panose="020F0502020204030204" pitchFamily="34" charset="0"/>
                          <a:ea typeface="+mn-ea"/>
                          <a:cs typeface="+mn-cs"/>
                        </a:rPr>
                        <a:t>Write discharge orders</a:t>
                      </a:r>
                      <a:endParaRPr lang="en-US" sz="1200" b="1"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200" b="1" i="0" u="none" strike="noStrike" dirty="0" smtClean="0">
                          <a:solidFill>
                            <a:srgbClr val="000000"/>
                          </a:solidFill>
                          <a:effectLst/>
                          <a:latin typeface="Calibri"/>
                        </a:rPr>
                        <a:t>76%</a:t>
                      </a:r>
                      <a:endParaRPr lang="en-US" sz="1200" b="1"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Write transfer orders</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74</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66%</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Obtain history and physical</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101</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90%</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Order and interpret diagnostic testing and therapeutic modalities</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103</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92%</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Order and perform referrals and consults</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90</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80%</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Order blood and blood products</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82</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73%</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Order and manage conscious sedation</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95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Order inpatient non-scheduled medications</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83</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74%</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Order inpatient scheduled (II-V) medications</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39</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35%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Order topical anesthesia</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81</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72%</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Prescribe outpatient non-scheduled medications</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76%</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Prescribe outpatient scheduled (II-V) medications</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73</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65%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marR="0" lvl="0" indent="55563" algn="l" defTabSz="914400" rtl="0" eaLnBrk="1" fontAlgn="t"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Incision and drainage with or without packing</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74</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66%</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0" lvl="0" indent="55563" algn="l" defTabSz="914400" rtl="0" eaLnBrk="1" fontAlgn="t" latinLnBrk="0" hangingPunct="1"/>
                      <a:r>
                        <a:rPr lang="en-US" sz="1000" kern="1200" dirty="0" smtClean="0">
                          <a:solidFill>
                            <a:schemeClr val="tx1"/>
                          </a:solidFill>
                          <a:effectLst/>
                          <a:latin typeface="Calibri" panose="020F0502020204030204" pitchFamily="34" charset="0"/>
                          <a:ea typeface="+mn-ea"/>
                          <a:cs typeface="+mn-cs"/>
                        </a:rPr>
                        <a:t>Other</a:t>
                      </a:r>
                      <a:endParaRPr lang="en-US" sz="1000" kern="1200" dirty="0">
                        <a:solidFill>
                          <a:schemeClr val="tx1"/>
                        </a:solidFill>
                        <a:effectLst/>
                        <a:latin typeface="Calibri" panose="020F0502020204030204" pitchFamily="34" charset="0"/>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12</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11%</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0" name="Title 1"/>
          <p:cNvSpPr txBox="1">
            <a:spLocks/>
          </p:cNvSpPr>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pitchFamily="-12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2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2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28" charset="-128"/>
              </a:defRPr>
            </a:lvl9pPr>
          </a:lstStyle>
          <a:p>
            <a:pPr eaLnBrk="1" hangingPunct="1"/>
            <a:r>
              <a:rPr lang="en-US" altLang="en-US" b="1" kern="0" dirty="0" smtClean="0">
                <a:solidFill>
                  <a:schemeClr val="tx1"/>
                </a:solidFill>
              </a:rPr>
              <a:t>Identify Variation</a:t>
            </a:r>
          </a:p>
        </p:txBody>
      </p:sp>
      <p:sp>
        <p:nvSpPr>
          <p:cNvPr id="8" name="TextBox 7"/>
          <p:cNvSpPr txBox="1"/>
          <p:nvPr/>
        </p:nvSpPr>
        <p:spPr>
          <a:xfrm>
            <a:off x="5745905" y="1325930"/>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100" dirty="0" smtClean="0"/>
              <a:t>Hospital A</a:t>
            </a:r>
            <a:endParaRPr lang="en-US" sz="1100" dirty="0"/>
          </a:p>
        </p:txBody>
      </p:sp>
      <p:sp>
        <p:nvSpPr>
          <p:cNvPr id="9" name="TextBox 8"/>
          <p:cNvSpPr txBox="1"/>
          <p:nvPr/>
        </p:nvSpPr>
        <p:spPr>
          <a:xfrm>
            <a:off x="6098479" y="1325930"/>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100" dirty="0" smtClean="0"/>
              <a:t>Hospital B</a:t>
            </a:r>
            <a:endParaRPr lang="en-US" sz="1100" dirty="0"/>
          </a:p>
        </p:txBody>
      </p:sp>
      <p:sp>
        <p:nvSpPr>
          <p:cNvPr id="10" name="TextBox 9"/>
          <p:cNvSpPr txBox="1"/>
          <p:nvPr/>
        </p:nvSpPr>
        <p:spPr>
          <a:xfrm>
            <a:off x="6451053" y="1325930"/>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100" dirty="0" smtClean="0"/>
              <a:t>Hospital C</a:t>
            </a:r>
            <a:endParaRPr lang="en-US" sz="1100" dirty="0"/>
          </a:p>
        </p:txBody>
      </p:sp>
      <p:sp>
        <p:nvSpPr>
          <p:cNvPr id="11" name="TextBox 10"/>
          <p:cNvSpPr txBox="1"/>
          <p:nvPr/>
        </p:nvSpPr>
        <p:spPr>
          <a:xfrm>
            <a:off x="6803627" y="1325930"/>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100" dirty="0" smtClean="0"/>
              <a:t>Hospital D</a:t>
            </a:r>
            <a:endParaRPr lang="en-US" sz="1100" dirty="0"/>
          </a:p>
        </p:txBody>
      </p:sp>
      <p:sp>
        <p:nvSpPr>
          <p:cNvPr id="12" name="TextBox 11"/>
          <p:cNvSpPr txBox="1"/>
          <p:nvPr/>
        </p:nvSpPr>
        <p:spPr>
          <a:xfrm>
            <a:off x="7156201" y="1325930"/>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100" dirty="0" smtClean="0"/>
              <a:t>Hospital E</a:t>
            </a:r>
            <a:endParaRPr lang="en-US" sz="1100" dirty="0"/>
          </a:p>
        </p:txBody>
      </p:sp>
      <p:sp>
        <p:nvSpPr>
          <p:cNvPr id="13" name="TextBox 12"/>
          <p:cNvSpPr txBox="1"/>
          <p:nvPr/>
        </p:nvSpPr>
        <p:spPr>
          <a:xfrm>
            <a:off x="7508775" y="1325930"/>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100" dirty="0" smtClean="0"/>
              <a:t>Hospital F</a:t>
            </a:r>
            <a:endParaRPr lang="en-US" sz="1100" dirty="0"/>
          </a:p>
        </p:txBody>
      </p:sp>
      <p:sp>
        <p:nvSpPr>
          <p:cNvPr id="16" name="TextBox 15"/>
          <p:cNvSpPr txBox="1"/>
          <p:nvPr/>
        </p:nvSpPr>
        <p:spPr>
          <a:xfrm>
            <a:off x="8566501" y="1325930"/>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100" dirty="0" smtClean="0"/>
              <a:t>Hospital I</a:t>
            </a:r>
            <a:endParaRPr lang="en-US" sz="1100" dirty="0"/>
          </a:p>
        </p:txBody>
      </p:sp>
      <p:sp>
        <p:nvSpPr>
          <p:cNvPr id="14" name="TextBox 13"/>
          <p:cNvSpPr txBox="1"/>
          <p:nvPr/>
        </p:nvSpPr>
        <p:spPr>
          <a:xfrm>
            <a:off x="7861349" y="1325930"/>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100" dirty="0" smtClean="0"/>
              <a:t>Hospital G</a:t>
            </a:r>
            <a:endParaRPr lang="en-US" sz="1100" dirty="0"/>
          </a:p>
        </p:txBody>
      </p:sp>
      <p:sp>
        <p:nvSpPr>
          <p:cNvPr id="15" name="TextBox 14"/>
          <p:cNvSpPr txBox="1"/>
          <p:nvPr/>
        </p:nvSpPr>
        <p:spPr>
          <a:xfrm>
            <a:off x="8213924" y="1325930"/>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100" dirty="0" smtClean="0"/>
              <a:t>Hospital H</a:t>
            </a:r>
            <a:endParaRPr lang="en-US" sz="1100" dirty="0"/>
          </a:p>
        </p:txBody>
      </p:sp>
      <p:sp>
        <p:nvSpPr>
          <p:cNvPr id="17" name="TextBox 16"/>
          <p:cNvSpPr txBox="1"/>
          <p:nvPr/>
        </p:nvSpPr>
        <p:spPr>
          <a:xfrm rot="5400000">
            <a:off x="7147845" y="-385654"/>
            <a:ext cx="369332" cy="3191256"/>
          </a:xfrm>
          <a:prstGeom prst="rect">
            <a:avLst/>
          </a:prstGeom>
          <a:solidFill>
            <a:schemeClr val="accent5"/>
          </a:solidFill>
          <a:ln w="19050">
            <a:solidFill>
              <a:schemeClr val="tx1"/>
            </a:solidFill>
          </a:ln>
        </p:spPr>
        <p:txBody>
          <a:bodyPr vert="vert270" wrap="square" rtlCol="0" anchor="ctr" anchorCtr="0">
            <a:spAutoFit/>
          </a:bodyPr>
          <a:lstStyle/>
          <a:p>
            <a:pPr algn="ctr"/>
            <a:r>
              <a:rPr lang="en-US" sz="1200" b="1" dirty="0" smtClean="0"/>
              <a:t>Health Care System</a:t>
            </a:r>
            <a:endParaRPr lang="en-US" sz="1200" b="1" dirty="0"/>
          </a:p>
        </p:txBody>
      </p:sp>
      <p:graphicFrame>
        <p:nvGraphicFramePr>
          <p:cNvPr id="2" name="Table 1"/>
          <p:cNvGraphicFramePr>
            <a:graphicFrameLocks noGrp="1"/>
          </p:cNvGraphicFramePr>
          <p:nvPr>
            <p:extLst>
              <p:ext uri="{D42A27DB-BD31-4B8C-83A1-F6EECF244321}">
                <p14:modId xmlns:p14="http://schemas.microsoft.com/office/powerpoint/2010/main" val="1157167584"/>
              </p:ext>
            </p:extLst>
          </p:nvPr>
        </p:nvGraphicFramePr>
        <p:xfrm>
          <a:off x="5738211" y="2162475"/>
          <a:ext cx="3189928" cy="4114800"/>
        </p:xfrm>
        <a:graphic>
          <a:graphicData uri="http://schemas.openxmlformats.org/drawingml/2006/table">
            <a:tbl>
              <a:tblPr firstRow="1" bandRow="1">
                <a:tableStyleId>{5C22544A-7EE6-4342-B048-85BDC9FD1C3A}</a:tableStyleId>
              </a:tblPr>
              <a:tblGrid>
                <a:gridCol w="365760"/>
                <a:gridCol w="353021"/>
                <a:gridCol w="353021"/>
                <a:gridCol w="353021"/>
                <a:gridCol w="353021"/>
                <a:gridCol w="353021"/>
                <a:gridCol w="353021"/>
                <a:gridCol w="353021"/>
                <a:gridCol w="353021"/>
              </a:tblGrid>
              <a:tr h="274320">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Calibri" panose="020F0502020204030204" pitchFamily="34" charset="0"/>
                        </a:rPr>
                        <a:t>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Calibri" panose="020F0502020204030204" pitchFamily="34" charset="0"/>
                        </a:rPr>
                        <a:t>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Calibri" panose="020F0502020204030204" pitchFamily="34" charset="0"/>
                        </a:rPr>
                        <a:t>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r h="274320">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Calibri" panose="020F0502020204030204" pitchFamily="34" charset="0"/>
                        </a:rPr>
                        <a:t>Y</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dirty="0" smtClean="0">
                          <a:solidFill>
                            <a:schemeClr val="tx1"/>
                          </a:solidFill>
                          <a:latin typeface="Calibri" panose="020F0502020204030204" pitchFamily="34" charset="0"/>
                        </a:rPr>
                        <a:t>Y</a:t>
                      </a:r>
                      <a:endParaRPr lang="en-US" sz="100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Calibri" panose="020F0502020204030204" pitchFamily="34" charset="0"/>
                        </a:rPr>
                        <a:t>N</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c>
                  <a:txBody>
                    <a:bodyPr/>
                    <a:lstStyle/>
                    <a:p>
                      <a:pPr algn="ctr"/>
                      <a:r>
                        <a:rPr lang="en-US" sz="1000" b="0" dirty="0" smtClean="0">
                          <a:solidFill>
                            <a:schemeClr val="tx1"/>
                          </a:solidFill>
                          <a:latin typeface="Calibri" panose="020F0502020204030204" pitchFamily="34" charset="0"/>
                        </a:rPr>
                        <a:t>N</a:t>
                      </a:r>
                      <a:endParaRPr lang="en-US" sz="1000" b="0" dirty="0">
                        <a:solidFill>
                          <a:schemeClr val="tx1"/>
                        </a:solidFill>
                        <a:latin typeface="Calibri" panose="020F050202020403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1033923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p:cNvGraphicFramePr>
            <a:graphicFrameLocks noGrp="1"/>
          </p:cNvGraphicFramePr>
          <p:nvPr>
            <p:extLst>
              <p:ext uri="{D42A27DB-BD31-4B8C-83A1-F6EECF244321}">
                <p14:modId xmlns:p14="http://schemas.microsoft.com/office/powerpoint/2010/main" val="2005275095"/>
              </p:ext>
            </p:extLst>
          </p:nvPr>
        </p:nvGraphicFramePr>
        <p:xfrm>
          <a:off x="228600" y="1447800"/>
          <a:ext cx="5516880" cy="4526280"/>
        </p:xfrm>
        <a:graphic>
          <a:graphicData uri="http://schemas.openxmlformats.org/drawingml/2006/table">
            <a:tbl>
              <a:tblPr/>
              <a:tblGrid>
                <a:gridCol w="3886200"/>
                <a:gridCol w="815340"/>
                <a:gridCol w="815340"/>
              </a:tblGrid>
              <a:tr h="240409">
                <a:tc rowSpan="2">
                  <a:txBody>
                    <a:bodyPr/>
                    <a:lstStyle/>
                    <a:p>
                      <a:pPr marL="119063" indent="0" algn="l" fontAlgn="b"/>
                      <a:r>
                        <a:rPr lang="en-US" sz="1500" b="1" i="0" u="none" strike="noStrike" dirty="0" smtClean="0">
                          <a:solidFill>
                            <a:srgbClr val="000000"/>
                          </a:solidFill>
                          <a:effectLst/>
                          <a:latin typeface="Calibri"/>
                        </a:rPr>
                        <a:t>APRN Core Privilege List </a:t>
                      </a:r>
                      <a:endParaRPr lang="en-US" sz="1500" b="1" i="0" u="none" strike="noStrike" dirty="0">
                        <a:solidFill>
                          <a:srgbClr val="000000"/>
                        </a:solidFill>
                        <a:effectLst/>
                        <a:latin typeface="Calibri"/>
                      </a:endParaRPr>
                    </a:p>
                  </a:txBody>
                  <a:tcPr marL="4715" marR="4715" marT="471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algn="ctr" fontAlgn="b"/>
                      <a:r>
                        <a:rPr lang="en-US" sz="1000" b="1" i="0" u="none" strike="noStrike" dirty="0" smtClean="0">
                          <a:solidFill>
                            <a:srgbClr val="000000"/>
                          </a:solidFill>
                          <a:effectLst/>
                          <a:latin typeface="Calibri"/>
                        </a:rPr>
                        <a:t>CAP2 Database </a:t>
                      </a:r>
                      <a:endParaRPr lang="en-US" sz="1000" b="1" i="0" u="none" strike="noStrike" dirty="0">
                        <a:solidFill>
                          <a:srgbClr val="000000"/>
                        </a:solidFill>
                        <a:effectLst/>
                        <a:latin typeface="Calibri"/>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r>
              <a:tr h="445391">
                <a:tc vMerge="1">
                  <a:txBody>
                    <a:bodyPr/>
                    <a:lstStyle/>
                    <a:p>
                      <a:pPr algn="ctr" fontAlgn="b"/>
                      <a:endParaRPr lang="en-US" sz="1000" b="1" i="0" u="none" strike="noStrike" dirty="0">
                        <a:solidFill>
                          <a:srgbClr val="000000"/>
                        </a:solidFill>
                        <a:effectLst/>
                        <a:latin typeface="Calibri"/>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 </a:t>
                      </a:r>
                      <a:r>
                        <a:rPr lang="en-US" sz="1000" b="1" i="0" u="none" strike="noStrike" dirty="0" smtClean="0">
                          <a:solidFill>
                            <a:srgbClr val="000000"/>
                          </a:solidFill>
                          <a:effectLst/>
                          <a:latin typeface="Calibri"/>
                        </a:rPr>
                        <a:t>Hospitals Privileging PAs</a:t>
                      </a:r>
                      <a:endParaRPr lang="en-US" sz="1000" b="1" i="0" u="none" strike="noStrike" dirty="0">
                        <a:solidFill>
                          <a:srgbClr val="000000"/>
                        </a:solidFill>
                        <a:effectLst/>
                        <a:latin typeface="Calibri"/>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 of </a:t>
                      </a:r>
                      <a:r>
                        <a:rPr lang="en-US" sz="1000" b="1" i="0" u="none" strike="noStrike" dirty="0" smtClean="0">
                          <a:solidFill>
                            <a:srgbClr val="000000"/>
                          </a:solidFill>
                          <a:effectLst/>
                          <a:latin typeface="Calibri"/>
                        </a:rPr>
                        <a:t>Total</a:t>
                      </a:r>
                    </a:p>
                    <a:p>
                      <a:pPr algn="ctr" fontAlgn="b"/>
                      <a:r>
                        <a:rPr lang="en-US" sz="1000" b="1" i="0" u="none" strike="noStrike" dirty="0" smtClean="0">
                          <a:solidFill>
                            <a:srgbClr val="000000"/>
                          </a:solidFill>
                          <a:effectLst/>
                          <a:latin typeface="Calibri"/>
                        </a:rPr>
                        <a:t>(n*=112)</a:t>
                      </a:r>
                      <a:endParaRPr lang="en-US" sz="1000" b="1" i="0" u="none" strike="noStrike" dirty="0">
                        <a:solidFill>
                          <a:srgbClr val="000000"/>
                        </a:solidFill>
                        <a:effectLst/>
                        <a:latin typeface="Calibri"/>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274320">
                <a:tc>
                  <a:txBody>
                    <a:bodyPr/>
                    <a:lstStyle/>
                    <a:p>
                      <a:pPr marL="57150" indent="0" algn="l" fontAlgn="b"/>
                      <a:r>
                        <a:rPr lang="en-US" sz="1100" b="0" i="0" u="none" strike="noStrike" dirty="0">
                          <a:solidFill>
                            <a:srgbClr val="000000"/>
                          </a:solidFill>
                          <a:effectLst/>
                          <a:latin typeface="Calibri"/>
                        </a:rPr>
                        <a:t>Write admission orders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69%</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Write discharge orders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76%</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Write transfer orders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74</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66%</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Obtain history </a:t>
                      </a:r>
                      <a:r>
                        <a:rPr lang="en-US" sz="1100" b="0" i="0" u="none" strike="noStrike" kern="1200" dirty="0" smtClean="0">
                          <a:solidFill>
                            <a:srgbClr val="000000"/>
                          </a:solidFill>
                          <a:effectLst/>
                          <a:latin typeface="Calibri"/>
                          <a:ea typeface="+mn-ea"/>
                          <a:cs typeface="+mn-cs"/>
                        </a:rPr>
                        <a:t>and physical</a:t>
                      </a:r>
                      <a:endParaRPr lang="en-US" sz="1100" b="0" i="0" u="none" strike="noStrike" kern="1200" dirty="0">
                        <a:solidFill>
                          <a:srgbClr val="000000"/>
                        </a:solidFill>
                        <a:effectLst/>
                        <a:latin typeface="Calibri"/>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101</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90%</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Order </a:t>
                      </a:r>
                      <a:r>
                        <a:rPr lang="en-US" sz="1100" b="0" i="0" u="none" strike="noStrike" kern="1200" dirty="0" smtClean="0">
                          <a:solidFill>
                            <a:srgbClr val="000000"/>
                          </a:solidFill>
                          <a:effectLst/>
                          <a:latin typeface="Calibri"/>
                          <a:ea typeface="+mn-ea"/>
                          <a:cs typeface="+mn-cs"/>
                        </a:rPr>
                        <a:t>and interpret </a:t>
                      </a:r>
                      <a:r>
                        <a:rPr lang="en-US" sz="1100" b="0" i="0" u="none" strike="noStrike" kern="1200" dirty="0">
                          <a:solidFill>
                            <a:srgbClr val="000000"/>
                          </a:solidFill>
                          <a:effectLst/>
                          <a:latin typeface="Calibri"/>
                          <a:ea typeface="+mn-ea"/>
                          <a:cs typeface="+mn-cs"/>
                        </a:rPr>
                        <a:t>diagnostic testing and therapeutic modalities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103</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92%</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Order </a:t>
                      </a:r>
                      <a:r>
                        <a:rPr lang="en-US" sz="1100" b="0" i="0" u="none" strike="noStrike" kern="1200" dirty="0" smtClean="0">
                          <a:solidFill>
                            <a:srgbClr val="000000"/>
                          </a:solidFill>
                          <a:effectLst/>
                          <a:latin typeface="Calibri"/>
                          <a:ea typeface="+mn-ea"/>
                          <a:cs typeface="+mn-cs"/>
                        </a:rPr>
                        <a:t>and perform </a:t>
                      </a:r>
                      <a:r>
                        <a:rPr lang="en-US" sz="1100" b="0" i="0" u="none" strike="noStrike" kern="1200" dirty="0">
                          <a:solidFill>
                            <a:srgbClr val="000000"/>
                          </a:solidFill>
                          <a:effectLst/>
                          <a:latin typeface="Calibri"/>
                          <a:ea typeface="+mn-ea"/>
                          <a:cs typeface="+mn-cs"/>
                        </a:rPr>
                        <a:t>referrals and consults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90</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80%</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Order blood </a:t>
                      </a:r>
                      <a:r>
                        <a:rPr lang="en-US" sz="1100" b="0" i="0" u="none" strike="noStrike" kern="1200" dirty="0" smtClean="0">
                          <a:solidFill>
                            <a:srgbClr val="000000"/>
                          </a:solidFill>
                          <a:effectLst/>
                          <a:latin typeface="Calibri"/>
                          <a:ea typeface="+mn-ea"/>
                          <a:cs typeface="+mn-cs"/>
                        </a:rPr>
                        <a:t>and blood </a:t>
                      </a:r>
                      <a:r>
                        <a:rPr lang="en-US" sz="1100" b="0" i="0" u="none" strike="noStrike" kern="1200" dirty="0">
                          <a:solidFill>
                            <a:srgbClr val="000000"/>
                          </a:solidFill>
                          <a:effectLst/>
                          <a:latin typeface="Calibri"/>
                          <a:ea typeface="+mn-ea"/>
                          <a:cs typeface="+mn-cs"/>
                        </a:rPr>
                        <a:t>products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82</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73%</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Order inpatient non-schedule medications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95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Order inpatient schedule (II-V) medications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83</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74%</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Order conscious sedation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39</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35%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Order topical anesthesia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81</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72%</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Prescribes outpatient non-schedule medications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85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76%</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Prescribes outpatient schedule (II-V) medications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73</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65%</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432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Incision </a:t>
                      </a:r>
                      <a:r>
                        <a:rPr lang="en-US" sz="1100" b="0" i="0" u="none" strike="noStrike" kern="1200" dirty="0" smtClean="0">
                          <a:solidFill>
                            <a:srgbClr val="000000"/>
                          </a:solidFill>
                          <a:effectLst/>
                          <a:latin typeface="Calibri"/>
                          <a:ea typeface="+mn-ea"/>
                          <a:cs typeface="+mn-cs"/>
                        </a:rPr>
                        <a:t>and drainage </a:t>
                      </a:r>
                      <a:r>
                        <a:rPr lang="en-US" sz="1100" b="0" i="0" u="none" strike="noStrike" kern="1200" dirty="0">
                          <a:solidFill>
                            <a:srgbClr val="000000"/>
                          </a:solidFill>
                          <a:effectLst/>
                          <a:latin typeface="Calibri"/>
                          <a:ea typeface="+mn-ea"/>
                          <a:cs typeface="+mn-cs"/>
                        </a:rPr>
                        <a:t>with or without packing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74</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effectLst/>
                          <a:latin typeface="Calibri"/>
                        </a:rPr>
                        <a:t>66%</a:t>
                      </a:r>
                      <a:endParaRPr lang="en-US" sz="1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20" name="Title 1"/>
          <p:cNvSpPr txBox="1">
            <a:spLocks/>
          </p:cNvSpPr>
          <p:nvPr/>
        </p:nvSpPr>
        <p:spPr bwMode="auto">
          <a:xfrm>
            <a:off x="0" y="288758"/>
            <a:ext cx="9144000" cy="7018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pitchFamily="-128"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28"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28"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28" charset="-128"/>
              </a:defRPr>
            </a:lvl9pPr>
          </a:lstStyle>
          <a:p>
            <a:pPr eaLnBrk="1" hangingPunct="1"/>
            <a:r>
              <a:rPr lang="en-US" altLang="en-US" sz="3600" b="1" kern="0" dirty="0" smtClean="0">
                <a:solidFill>
                  <a:srgbClr val="000000"/>
                </a:solidFill>
              </a:rPr>
              <a:t>Achieve Optimization – Top of License  </a:t>
            </a:r>
          </a:p>
        </p:txBody>
      </p:sp>
      <p:sp>
        <p:nvSpPr>
          <p:cNvPr id="8" name="TextBox 7"/>
          <p:cNvSpPr txBox="1"/>
          <p:nvPr/>
        </p:nvSpPr>
        <p:spPr>
          <a:xfrm>
            <a:off x="5760151" y="1276355"/>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100" dirty="0" smtClean="0">
                <a:solidFill>
                  <a:srgbClr val="000000"/>
                </a:solidFill>
                <a:latin typeface="Arial" charset="0"/>
                <a:ea typeface="MS PGothic" pitchFamily="34" charset="-128"/>
              </a:rPr>
              <a:t>Hospital A</a:t>
            </a:r>
            <a:endParaRPr lang="en-US" sz="1100" dirty="0">
              <a:solidFill>
                <a:srgbClr val="000000"/>
              </a:solidFill>
              <a:latin typeface="Arial" charset="0"/>
              <a:ea typeface="MS PGothic" pitchFamily="34" charset="-128"/>
            </a:endParaRPr>
          </a:p>
        </p:txBody>
      </p:sp>
      <p:sp>
        <p:nvSpPr>
          <p:cNvPr id="9" name="TextBox 8"/>
          <p:cNvSpPr txBox="1"/>
          <p:nvPr/>
        </p:nvSpPr>
        <p:spPr>
          <a:xfrm>
            <a:off x="6112725" y="1276355"/>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100" dirty="0" smtClean="0">
                <a:solidFill>
                  <a:srgbClr val="000000"/>
                </a:solidFill>
                <a:latin typeface="Arial" charset="0"/>
                <a:ea typeface="MS PGothic" pitchFamily="34" charset="-128"/>
              </a:rPr>
              <a:t>Hospital B</a:t>
            </a:r>
            <a:endParaRPr lang="en-US" sz="1100" dirty="0">
              <a:solidFill>
                <a:srgbClr val="000000"/>
              </a:solidFill>
              <a:latin typeface="Arial" charset="0"/>
              <a:ea typeface="MS PGothic" pitchFamily="34" charset="-128"/>
            </a:endParaRPr>
          </a:p>
        </p:txBody>
      </p:sp>
      <p:sp>
        <p:nvSpPr>
          <p:cNvPr id="10" name="TextBox 9"/>
          <p:cNvSpPr txBox="1"/>
          <p:nvPr/>
        </p:nvSpPr>
        <p:spPr>
          <a:xfrm>
            <a:off x="6465299" y="1276355"/>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100" dirty="0" smtClean="0">
                <a:solidFill>
                  <a:srgbClr val="000000"/>
                </a:solidFill>
                <a:latin typeface="Arial" charset="0"/>
                <a:ea typeface="MS PGothic" pitchFamily="34" charset="-128"/>
              </a:rPr>
              <a:t>Hospital C</a:t>
            </a:r>
            <a:endParaRPr lang="en-US" sz="1100" dirty="0">
              <a:solidFill>
                <a:srgbClr val="000000"/>
              </a:solidFill>
              <a:latin typeface="Arial" charset="0"/>
              <a:ea typeface="MS PGothic" pitchFamily="34" charset="-128"/>
            </a:endParaRPr>
          </a:p>
        </p:txBody>
      </p:sp>
      <p:sp>
        <p:nvSpPr>
          <p:cNvPr id="11" name="TextBox 10"/>
          <p:cNvSpPr txBox="1"/>
          <p:nvPr/>
        </p:nvSpPr>
        <p:spPr>
          <a:xfrm>
            <a:off x="6817873" y="1276355"/>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100" dirty="0" smtClean="0">
                <a:solidFill>
                  <a:srgbClr val="000000"/>
                </a:solidFill>
                <a:latin typeface="Arial" charset="0"/>
                <a:ea typeface="MS PGothic" pitchFamily="34" charset="-128"/>
              </a:rPr>
              <a:t>Hospital D</a:t>
            </a:r>
            <a:endParaRPr lang="en-US" sz="1100" dirty="0">
              <a:solidFill>
                <a:srgbClr val="000000"/>
              </a:solidFill>
              <a:latin typeface="Arial" charset="0"/>
              <a:ea typeface="MS PGothic" pitchFamily="34" charset="-128"/>
            </a:endParaRPr>
          </a:p>
        </p:txBody>
      </p:sp>
      <p:sp>
        <p:nvSpPr>
          <p:cNvPr id="12" name="TextBox 11"/>
          <p:cNvSpPr txBox="1"/>
          <p:nvPr/>
        </p:nvSpPr>
        <p:spPr>
          <a:xfrm>
            <a:off x="7170447" y="1276355"/>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100" dirty="0" smtClean="0">
                <a:solidFill>
                  <a:srgbClr val="000000"/>
                </a:solidFill>
                <a:latin typeface="Arial" charset="0"/>
                <a:ea typeface="MS PGothic" pitchFamily="34" charset="-128"/>
              </a:rPr>
              <a:t>Hospital E</a:t>
            </a:r>
            <a:endParaRPr lang="en-US" sz="1100" dirty="0">
              <a:solidFill>
                <a:srgbClr val="000000"/>
              </a:solidFill>
              <a:latin typeface="Arial" charset="0"/>
              <a:ea typeface="MS PGothic" pitchFamily="34" charset="-128"/>
            </a:endParaRPr>
          </a:p>
        </p:txBody>
      </p:sp>
      <p:sp>
        <p:nvSpPr>
          <p:cNvPr id="13" name="TextBox 12"/>
          <p:cNvSpPr txBox="1"/>
          <p:nvPr/>
        </p:nvSpPr>
        <p:spPr>
          <a:xfrm>
            <a:off x="7523021" y="1276355"/>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100" dirty="0" smtClean="0">
                <a:solidFill>
                  <a:srgbClr val="000000"/>
                </a:solidFill>
                <a:latin typeface="Arial" charset="0"/>
                <a:ea typeface="MS PGothic" pitchFamily="34" charset="-128"/>
              </a:rPr>
              <a:t>Hospital F</a:t>
            </a:r>
            <a:endParaRPr lang="en-US" sz="1100" dirty="0">
              <a:solidFill>
                <a:srgbClr val="000000"/>
              </a:solidFill>
              <a:latin typeface="Arial" charset="0"/>
              <a:ea typeface="MS PGothic" pitchFamily="34" charset="-128"/>
            </a:endParaRPr>
          </a:p>
        </p:txBody>
      </p:sp>
      <p:sp>
        <p:nvSpPr>
          <p:cNvPr id="16" name="TextBox 15"/>
          <p:cNvSpPr txBox="1"/>
          <p:nvPr/>
        </p:nvSpPr>
        <p:spPr>
          <a:xfrm>
            <a:off x="8580747" y="1276355"/>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100" dirty="0" smtClean="0">
                <a:solidFill>
                  <a:srgbClr val="000000"/>
                </a:solidFill>
                <a:latin typeface="Arial" charset="0"/>
                <a:ea typeface="MS PGothic" pitchFamily="34" charset="-128"/>
              </a:rPr>
              <a:t>Hospital I</a:t>
            </a:r>
            <a:endParaRPr lang="en-US" sz="1100" dirty="0">
              <a:solidFill>
                <a:srgbClr val="000000"/>
              </a:solidFill>
              <a:latin typeface="Arial" charset="0"/>
              <a:ea typeface="MS PGothic" pitchFamily="34" charset="-128"/>
            </a:endParaRPr>
          </a:p>
        </p:txBody>
      </p:sp>
      <p:sp>
        <p:nvSpPr>
          <p:cNvPr id="14" name="TextBox 13"/>
          <p:cNvSpPr txBox="1"/>
          <p:nvPr/>
        </p:nvSpPr>
        <p:spPr>
          <a:xfrm>
            <a:off x="7875595" y="1276355"/>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100" dirty="0" smtClean="0">
                <a:solidFill>
                  <a:srgbClr val="000000"/>
                </a:solidFill>
                <a:latin typeface="Arial" charset="0"/>
                <a:ea typeface="MS PGothic" pitchFamily="34" charset="-128"/>
              </a:rPr>
              <a:t>Hospital G</a:t>
            </a:r>
            <a:endParaRPr lang="en-US" sz="1100" dirty="0">
              <a:solidFill>
                <a:srgbClr val="000000"/>
              </a:solidFill>
              <a:latin typeface="Arial" charset="0"/>
              <a:ea typeface="MS PGothic" pitchFamily="34" charset="-128"/>
            </a:endParaRPr>
          </a:p>
        </p:txBody>
      </p:sp>
      <p:sp>
        <p:nvSpPr>
          <p:cNvPr id="15" name="TextBox 14"/>
          <p:cNvSpPr txBox="1"/>
          <p:nvPr/>
        </p:nvSpPr>
        <p:spPr>
          <a:xfrm>
            <a:off x="8228170" y="1276355"/>
            <a:ext cx="353943" cy="857245"/>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100" dirty="0" smtClean="0">
                <a:solidFill>
                  <a:srgbClr val="000000"/>
                </a:solidFill>
                <a:latin typeface="Arial" charset="0"/>
                <a:ea typeface="MS PGothic" pitchFamily="34" charset="-128"/>
              </a:rPr>
              <a:t>Hospital H</a:t>
            </a:r>
            <a:endParaRPr lang="en-US" sz="1100" dirty="0">
              <a:solidFill>
                <a:srgbClr val="000000"/>
              </a:solidFill>
              <a:latin typeface="Arial" charset="0"/>
              <a:ea typeface="MS PGothic" pitchFamily="34" charset="-128"/>
            </a:endParaRPr>
          </a:p>
        </p:txBody>
      </p:sp>
      <p:sp>
        <p:nvSpPr>
          <p:cNvPr id="17" name="TextBox 16"/>
          <p:cNvSpPr txBox="1"/>
          <p:nvPr/>
        </p:nvSpPr>
        <p:spPr>
          <a:xfrm rot="5400000">
            <a:off x="7162091" y="-435229"/>
            <a:ext cx="369332" cy="3191256"/>
          </a:xfrm>
          <a:prstGeom prst="rect">
            <a:avLst/>
          </a:prstGeom>
          <a:solidFill>
            <a:schemeClr val="accent5"/>
          </a:solidFill>
          <a:ln w="19050">
            <a:solidFill>
              <a:schemeClr val="tx1"/>
            </a:solidFill>
          </a:ln>
        </p:spPr>
        <p:txBody>
          <a:bodyPr vert="vert270" wrap="square" rtlCol="0" anchor="ctr" anchorCtr="0">
            <a:spAutoFit/>
          </a:bodyPr>
          <a:lstStyle/>
          <a:p>
            <a:pPr algn="ctr" eaLnBrk="1" hangingPunct="1"/>
            <a:r>
              <a:rPr lang="en-US" sz="1200" b="1" dirty="0" smtClean="0">
                <a:solidFill>
                  <a:srgbClr val="000000"/>
                </a:solidFill>
                <a:latin typeface="Arial" charset="0"/>
                <a:ea typeface="MS PGothic" pitchFamily="34" charset="-128"/>
              </a:rPr>
              <a:t>Health </a:t>
            </a:r>
            <a:r>
              <a:rPr lang="en-US" sz="1200" b="1" smtClean="0">
                <a:solidFill>
                  <a:srgbClr val="000000"/>
                </a:solidFill>
                <a:latin typeface="Arial" charset="0"/>
                <a:ea typeface="MS PGothic" pitchFamily="34" charset="-128"/>
              </a:rPr>
              <a:t>Care System</a:t>
            </a:r>
            <a:endParaRPr lang="en-US" sz="1200" b="1" dirty="0">
              <a:solidFill>
                <a:srgbClr val="000000"/>
              </a:solidFill>
              <a:latin typeface="Arial" charset="0"/>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2973639206"/>
              </p:ext>
            </p:extLst>
          </p:nvPr>
        </p:nvGraphicFramePr>
        <p:xfrm>
          <a:off x="5752457" y="2133600"/>
          <a:ext cx="3189928" cy="3840480"/>
        </p:xfrm>
        <a:graphic>
          <a:graphicData uri="http://schemas.openxmlformats.org/drawingml/2006/table">
            <a:tbl>
              <a:tblPr firstRow="1" bandRow="1">
                <a:tableStyleId>{5C22544A-7EE6-4342-B048-85BDC9FD1C3A}</a:tableStyleId>
              </a:tblPr>
              <a:tblGrid>
                <a:gridCol w="365760"/>
                <a:gridCol w="353021"/>
                <a:gridCol w="353021"/>
                <a:gridCol w="353021"/>
                <a:gridCol w="353021"/>
                <a:gridCol w="353021"/>
                <a:gridCol w="353021"/>
                <a:gridCol w="353021"/>
                <a:gridCol w="353021"/>
              </a:tblGrid>
              <a:tr h="274320">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r h="274320">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r>
                        <a:rPr lang="en-US" sz="1000" b="0" dirty="0" smtClean="0">
                          <a:solidFill>
                            <a:schemeClr val="tx1"/>
                          </a:solidFill>
                          <a:latin typeface="Calibri" panose="020F0502020204030204" pitchFamily="34" charset="0"/>
                        </a:rPr>
                        <a:t>Y</a:t>
                      </a:r>
                      <a:endParaRPr lang="en-US" sz="1000" b="0" dirty="0">
                        <a:solidFill>
                          <a:schemeClr val="tx1"/>
                        </a:solidFill>
                        <a:latin typeface="Calibri" panose="020F050202020403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618034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0" y="298382"/>
            <a:ext cx="9144000" cy="11192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b="1" dirty="0" smtClean="0">
                <a:solidFill>
                  <a:schemeClr val="tx1"/>
                </a:solidFill>
              </a:rPr>
              <a:t>Identify Variation – Specialty Privileges</a:t>
            </a:r>
          </a:p>
        </p:txBody>
      </p:sp>
      <p:graphicFrame>
        <p:nvGraphicFramePr>
          <p:cNvPr id="3" name="Table 2"/>
          <p:cNvGraphicFramePr>
            <a:graphicFrameLocks noGrp="1"/>
          </p:cNvGraphicFramePr>
          <p:nvPr>
            <p:extLst>
              <p:ext uri="{D42A27DB-BD31-4B8C-83A1-F6EECF244321}">
                <p14:modId xmlns:p14="http://schemas.microsoft.com/office/powerpoint/2010/main" val="41546350"/>
              </p:ext>
            </p:extLst>
          </p:nvPr>
        </p:nvGraphicFramePr>
        <p:xfrm>
          <a:off x="228600" y="988514"/>
          <a:ext cx="8671559" cy="5279136"/>
        </p:xfrm>
        <a:graphic>
          <a:graphicData uri="http://schemas.openxmlformats.org/drawingml/2006/table">
            <a:tbl>
              <a:tblPr/>
              <a:tblGrid>
                <a:gridCol w="1369194"/>
                <a:gridCol w="2776085"/>
                <a:gridCol w="762000"/>
                <a:gridCol w="627380"/>
                <a:gridCol w="627380"/>
                <a:gridCol w="627380"/>
                <a:gridCol w="627380"/>
                <a:gridCol w="627380"/>
                <a:gridCol w="627380"/>
              </a:tblGrid>
              <a:tr h="381000">
                <a:tc gridSpan="3">
                  <a:txBody>
                    <a:bodyPr/>
                    <a:lstStyle/>
                    <a:p>
                      <a:pPr algn="ctr" fontAlgn="b"/>
                      <a:r>
                        <a:rPr lang="en-US" sz="1000" b="1" i="0" u="none" strike="noStrike" dirty="0">
                          <a:solidFill>
                            <a:srgbClr val="000000"/>
                          </a:solidFill>
                          <a:effectLst/>
                          <a:latin typeface="Calibri"/>
                        </a:rPr>
                        <a:t>Specialty</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F3F4"/>
                    </a:solidFill>
                  </a:tcPr>
                </a:tc>
                <a:tc hMerge="1">
                  <a:txBody>
                    <a:bodyPr/>
                    <a:lstStyle/>
                    <a:p>
                      <a:endParaRPr lang="en-US"/>
                    </a:p>
                  </a:txBody>
                  <a:tcPr/>
                </a:tc>
                <a:tc hMerge="1">
                  <a:txBody>
                    <a:bodyPr/>
                    <a:lstStyle/>
                    <a:p>
                      <a:endParaRPr lang="en-US"/>
                    </a:p>
                  </a:txBody>
                  <a:tcPr/>
                </a:tc>
                <a:tc gridSpan="2">
                  <a:txBody>
                    <a:bodyPr/>
                    <a:lstStyle/>
                    <a:p>
                      <a:pPr algn="ctr" fontAlgn="b"/>
                      <a:r>
                        <a:rPr lang="en-US" sz="1000" b="1" i="0" u="none" strike="noStrike" dirty="0" smtClean="0">
                          <a:solidFill>
                            <a:srgbClr val="000000"/>
                          </a:solidFill>
                          <a:effectLst/>
                          <a:latin typeface="Calibri"/>
                        </a:rPr>
                        <a:t>Academic Medical Centers</a:t>
                      </a:r>
                      <a:endParaRPr lang="en-US" sz="1000" b="1" i="0" u="none" strike="noStrike" dirty="0">
                        <a:solidFill>
                          <a:srgbClr val="000000"/>
                        </a:solidFill>
                        <a:effectLst/>
                        <a:latin typeface="Calibri"/>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a:txBody>
                    <a:bodyPr/>
                    <a:lstStyle/>
                    <a:p>
                      <a:pPr algn="ctr" fontAlgn="b"/>
                      <a:r>
                        <a:rPr lang="en-US" sz="1000" b="1" i="0" u="none" strike="noStrike" dirty="0">
                          <a:solidFill>
                            <a:srgbClr val="000000"/>
                          </a:solidFill>
                          <a:effectLst/>
                          <a:latin typeface="Calibri"/>
                        </a:rPr>
                        <a:t>Northwest General Hospital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Suburban General Hospital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Urban City Hospital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Western County General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00085">
                <a:tc>
                  <a:txBody>
                    <a:bodyPr/>
                    <a:lstStyle/>
                    <a:p>
                      <a:pPr algn="ctr" fontAlgn="b"/>
                      <a:r>
                        <a:rPr lang="en-US" sz="1000" b="1" i="0" u="none" strike="noStrike" dirty="0">
                          <a:solidFill>
                            <a:srgbClr val="000000"/>
                          </a:solidFill>
                          <a:effectLst/>
                          <a:latin typeface="Calibri"/>
                        </a:rPr>
                        <a:t>Specialty</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Privilege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a:solidFill>
                            <a:srgbClr val="000000"/>
                          </a:solidFill>
                          <a:effectLst/>
                          <a:latin typeface="Calibri"/>
                        </a:rPr>
                        <a:t>Practitioner</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a:solidFill>
                            <a:srgbClr val="000000"/>
                          </a:solidFill>
                          <a:effectLst/>
                          <a:latin typeface="Calibri"/>
                        </a:rPr>
                        <a:t># Hospitals</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a:solidFill>
                            <a:srgbClr val="000000"/>
                          </a:solidFill>
                          <a:effectLst/>
                          <a:latin typeface="Calibri"/>
                        </a:rPr>
                        <a:t>% of Total</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Privilege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Privilege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Privilege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en-US" sz="1000" b="1" i="0" u="none" strike="noStrike" dirty="0">
                          <a:solidFill>
                            <a:srgbClr val="000000"/>
                          </a:solidFill>
                          <a:effectLst/>
                          <a:latin typeface="Calibri"/>
                        </a:rPr>
                        <a:t>Privilege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r>
              <a:tr h="347472">
                <a:tc>
                  <a:txBody>
                    <a:bodyPr/>
                    <a:lstStyle/>
                    <a:p>
                      <a:pPr algn="ctr" fontAlgn="b"/>
                      <a:r>
                        <a:rPr lang="en-US" sz="1000" b="0" i="0" u="none" strike="noStrike" dirty="0" smtClean="0">
                          <a:solidFill>
                            <a:srgbClr val="000000"/>
                          </a:solidFill>
                          <a:effectLst/>
                          <a:latin typeface="+mj-lt"/>
                        </a:rPr>
                        <a:t>Emergency </a:t>
                      </a:r>
                      <a:r>
                        <a:rPr lang="en-US" sz="1000" b="0" i="0" u="none" strike="noStrike" dirty="0">
                          <a:solidFill>
                            <a:srgbClr val="000000"/>
                          </a:solidFill>
                          <a:effectLst/>
                          <a:latin typeface="+mj-lt"/>
                        </a:rPr>
                        <a:t>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fontAlgn="b"/>
                      <a:r>
                        <a:rPr lang="en-US" sz="1000" b="0" i="0" u="none" strike="noStrike" dirty="0">
                          <a:solidFill>
                            <a:srgbClr val="000000"/>
                          </a:solidFill>
                          <a:effectLst/>
                          <a:latin typeface="+mj-lt"/>
                        </a:rPr>
                        <a:t>Anterior nasal cautery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43.40%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Anterior nasal pack epistaxis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52.83%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Arterial line insertion </a:t>
                      </a:r>
                      <a:r>
                        <a:rPr lang="en-US" sz="1000" b="0" i="0" u="none" strike="noStrike" kern="1200" dirty="0" smtClean="0">
                          <a:solidFill>
                            <a:srgbClr val="000000"/>
                          </a:solidFill>
                          <a:effectLst/>
                          <a:latin typeface="+mj-lt"/>
                          <a:ea typeface="+mn-ea"/>
                          <a:cs typeface="+mn-cs"/>
                        </a:rPr>
                        <a:t>and </a:t>
                      </a:r>
                      <a:r>
                        <a:rPr lang="en-US" sz="1000" b="0" i="0" u="none" strike="noStrike" kern="1200" dirty="0">
                          <a:solidFill>
                            <a:srgbClr val="000000"/>
                          </a:solidFill>
                          <a:effectLst/>
                          <a:latin typeface="+mj-lt"/>
                          <a:ea typeface="+mn-ea"/>
                          <a:cs typeface="+mn-cs"/>
                        </a:rPr>
                        <a:t>removal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24.53%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Arterial puncture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37.74%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err="1">
                          <a:solidFill>
                            <a:srgbClr val="000000"/>
                          </a:solidFill>
                          <a:effectLst/>
                          <a:latin typeface="+mj-lt"/>
                          <a:ea typeface="+mn-ea"/>
                          <a:cs typeface="+mn-cs"/>
                        </a:rPr>
                        <a:t>Athrocentesis</a:t>
                      </a:r>
                      <a:r>
                        <a:rPr lang="en-US" sz="1000" b="0" i="0" u="none" strike="noStrike" kern="1200" dirty="0">
                          <a:solidFill>
                            <a:srgbClr val="000000"/>
                          </a:solidFill>
                          <a:effectLst/>
                          <a:latin typeface="+mj-lt"/>
                          <a:ea typeface="+mn-ea"/>
                          <a:cs typeface="+mn-cs"/>
                        </a:rPr>
                        <a:t>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22.64%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Central line insertion </a:t>
                      </a:r>
                      <a:r>
                        <a:rPr lang="en-US" sz="1000" b="0" i="0" u="none" strike="noStrike" kern="1200" dirty="0" smtClean="0">
                          <a:solidFill>
                            <a:srgbClr val="000000"/>
                          </a:solidFill>
                          <a:effectLst/>
                          <a:latin typeface="+mj-lt"/>
                          <a:ea typeface="+mn-ea"/>
                          <a:cs typeface="+mn-cs"/>
                        </a:rPr>
                        <a:t>and removal </a:t>
                      </a:r>
                      <a:endParaRPr lang="en-US" sz="1000" b="0" i="0" u="none" strike="noStrike" kern="1200" dirty="0">
                        <a:solidFill>
                          <a:srgbClr val="000000"/>
                        </a:solidFill>
                        <a:effectLst/>
                        <a:latin typeface="+mj-lt"/>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24.53%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Digital block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50.94%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Foreign object removal (eyelid)</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50.94%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G tubes, j tubes, small bowel tubes and cecostomy tubes insertion </a:t>
                      </a:r>
                      <a:r>
                        <a:rPr lang="en-US" sz="1000" b="0" i="0" u="none" strike="noStrike" kern="1200" dirty="0" smtClean="0">
                          <a:solidFill>
                            <a:srgbClr val="000000"/>
                          </a:solidFill>
                          <a:effectLst/>
                          <a:latin typeface="+mj-lt"/>
                          <a:ea typeface="+mn-ea"/>
                          <a:cs typeface="+mn-cs"/>
                        </a:rPr>
                        <a:t>and </a:t>
                      </a:r>
                      <a:r>
                        <a:rPr lang="en-US" sz="1000" b="0" i="0" u="none" strike="noStrike" kern="1200" dirty="0">
                          <a:solidFill>
                            <a:srgbClr val="000000"/>
                          </a:solidFill>
                          <a:effectLst/>
                          <a:latin typeface="+mj-lt"/>
                          <a:ea typeface="+mn-ea"/>
                          <a:cs typeface="+mn-cs"/>
                        </a:rPr>
                        <a:t>removal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22.64%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Gynecological exams, including Pap smears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49.06%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Immobilization/splinting/reduction of simple fractures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62.26%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err="1">
                          <a:solidFill>
                            <a:srgbClr val="000000"/>
                          </a:solidFill>
                          <a:effectLst/>
                          <a:latin typeface="+mj-lt"/>
                          <a:ea typeface="+mn-ea"/>
                          <a:cs typeface="+mn-cs"/>
                        </a:rPr>
                        <a:t>Intraosseous</a:t>
                      </a:r>
                      <a:r>
                        <a:rPr lang="en-US" sz="1000" b="0" i="0" u="none" strike="noStrike" kern="1200" dirty="0">
                          <a:solidFill>
                            <a:srgbClr val="000000"/>
                          </a:solidFill>
                          <a:effectLst/>
                          <a:latin typeface="+mj-lt"/>
                          <a:ea typeface="+mn-ea"/>
                          <a:cs typeface="+mn-cs"/>
                        </a:rPr>
                        <a:t> needle insertion </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32.08%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47472">
                <a:tc>
                  <a:txBody>
                    <a:bodyPr/>
                    <a:lstStyle/>
                    <a:p>
                      <a:pPr algn="ctr" fontAlgn="b"/>
                      <a:r>
                        <a:rPr lang="en-US" sz="1000" b="0" i="0" u="none" strike="noStrike" dirty="0">
                          <a:solidFill>
                            <a:srgbClr val="000000"/>
                          </a:solidFill>
                          <a:effectLst/>
                          <a:latin typeface="+mj-lt"/>
                        </a:rPr>
                        <a:t>Emergency Medicine</a:t>
                      </a: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57150" indent="0" algn="l" defTabSz="914400" rtl="0" eaLnBrk="1" fontAlgn="b" latinLnBrk="0" hangingPunct="1"/>
                      <a:r>
                        <a:rPr lang="en-US" sz="1000" b="0" i="0" u="none" strike="noStrike" kern="1200" dirty="0">
                          <a:solidFill>
                            <a:srgbClr val="000000"/>
                          </a:solidFill>
                          <a:effectLst/>
                          <a:latin typeface="+mj-lt"/>
                          <a:ea typeface="+mn-ea"/>
                          <a:cs typeface="+mn-cs"/>
                        </a:rPr>
                        <a:t>Joint </a:t>
                      </a:r>
                      <a:r>
                        <a:rPr lang="en-US" sz="1000" b="0" i="0" u="none" strike="noStrike" kern="1200" dirty="0" smtClean="0">
                          <a:solidFill>
                            <a:srgbClr val="000000"/>
                          </a:solidFill>
                          <a:effectLst/>
                          <a:latin typeface="+mj-lt"/>
                          <a:ea typeface="+mn-ea"/>
                          <a:cs typeface="+mn-cs"/>
                        </a:rPr>
                        <a:t>Aspiration</a:t>
                      </a:r>
                      <a:endParaRPr lang="en-US" sz="1000" b="0" i="0" u="none" strike="noStrike" kern="1200" dirty="0">
                        <a:solidFill>
                          <a:srgbClr val="000000"/>
                        </a:solidFill>
                        <a:effectLst/>
                        <a:latin typeface="+mj-lt"/>
                        <a:ea typeface="+mn-ea"/>
                        <a:cs typeface="+mn-cs"/>
                      </a:endParaRPr>
                    </a:p>
                  </a:txBody>
                  <a:tcPr marL="4715" marR="4715" marT="47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j-lt"/>
                        </a:rPr>
                        <a:t>APRN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a:solidFill>
                            <a:srgbClr val="000000"/>
                          </a:solidFill>
                          <a:effectLst/>
                          <a:latin typeface="+mj-lt"/>
                          <a:ea typeface="+mn-ea"/>
                          <a:cs typeface="+mn-cs"/>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kern="1200" dirty="0">
                          <a:solidFill>
                            <a:srgbClr val="000000"/>
                          </a:solidFill>
                          <a:effectLst/>
                          <a:latin typeface="+mj-lt"/>
                          <a:ea typeface="+mn-ea"/>
                          <a:cs typeface="+mn-cs"/>
                        </a:rPr>
                        <a:t>39.62%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000" b="0" i="0" u="none" strike="noStrike" dirty="0">
                          <a:solidFill>
                            <a:srgbClr val="000000"/>
                          </a:solidFill>
                          <a:effectLst/>
                          <a:latin typeface="+mj-lt"/>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162923861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Remember…</a:t>
            </a:r>
            <a:endParaRPr lang="en-US" b="1" dirty="0"/>
          </a:p>
        </p:txBody>
      </p:sp>
      <p:sp>
        <p:nvSpPr>
          <p:cNvPr id="3" name="Content Placeholder 2"/>
          <p:cNvSpPr>
            <a:spLocks noGrp="1"/>
          </p:cNvSpPr>
          <p:nvPr>
            <p:ph idx="1"/>
          </p:nvPr>
        </p:nvSpPr>
        <p:spPr>
          <a:xfrm>
            <a:off x="457200" y="1366788"/>
            <a:ext cx="8229600" cy="4759376"/>
          </a:xfrm>
        </p:spPr>
        <p:txBody>
          <a:bodyPr/>
          <a:lstStyle/>
          <a:p>
            <a:r>
              <a:rPr lang="en-US" sz="2800" dirty="0" smtClean="0"/>
              <a:t>Laws and regulations can be changed at the national and state level, </a:t>
            </a:r>
            <a:r>
              <a:rPr lang="en-US" sz="2800" b="1" dirty="0" smtClean="0">
                <a:solidFill>
                  <a:srgbClr val="0E4F69"/>
                </a:solidFill>
              </a:rPr>
              <a:t>but privileges are granted at the organizational level. </a:t>
            </a:r>
          </a:p>
          <a:p>
            <a:r>
              <a:rPr lang="en-US" sz="2800" dirty="0" smtClean="0"/>
              <a:t>CAP2 data illuminates variation (barriers) and can drive optimization (top of license).</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807988"/>
            <a:ext cx="4636315" cy="2423161"/>
          </a:xfrm>
          <a:prstGeom prst="rect">
            <a:avLst/>
          </a:prstGeom>
        </p:spPr>
      </p:pic>
    </p:spTree>
    <p:extLst>
      <p:ext uri="{BB962C8B-B14F-4D97-AF65-F5344CB8AC3E}">
        <p14:creationId xmlns:p14="http://schemas.microsoft.com/office/powerpoint/2010/main" val="1182952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94420" y="3810151"/>
            <a:ext cx="3908425"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descr="C:\Users\mharper\AppData\Local\Microsoft\Windows\Temporary Internet Files\Content.IE5\W0Z3L5J5\MP90033724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3338" y="1570779"/>
            <a:ext cx="2199507" cy="14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itle 1"/>
          <p:cNvSpPr>
            <a:spLocks noGrp="1"/>
          </p:cNvSpPr>
          <p:nvPr>
            <p:ph type="title"/>
          </p:nvPr>
        </p:nvSpPr>
        <p:spPr bwMode="auto">
          <a:xfrm>
            <a:off x="0" y="298383"/>
            <a:ext cx="9131994" cy="981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tx1"/>
                </a:solidFill>
              </a:rPr>
              <a:t>RN Activities Not Requiring Privileges</a:t>
            </a:r>
          </a:p>
        </p:txBody>
      </p:sp>
      <p:sp>
        <p:nvSpPr>
          <p:cNvPr id="49155" name="Content Placeholder 2"/>
          <p:cNvSpPr>
            <a:spLocks noGrp="1"/>
          </p:cNvSpPr>
          <p:nvPr>
            <p:ph idx="1"/>
          </p:nvPr>
        </p:nvSpPr>
        <p:spPr bwMode="auto">
          <a:xfrm>
            <a:off x="488950" y="1472664"/>
            <a:ext cx="8272463" cy="4685249"/>
          </a:xfrm>
          <a:extLst/>
        </p:spPr>
        <p:txBody>
          <a:bodyPr vert="horz" wrap="square" lIns="91440" tIns="45720" rIns="91440" bIns="45720" numCol="1" anchor="t" anchorCtr="0" compatLnSpc="1">
            <a:prstTxWarp prst="textNoShape">
              <a:avLst/>
            </a:prstTxWarp>
          </a:bodyPr>
          <a:lstStyle/>
          <a:p>
            <a:pPr marL="341313" lvl="1" indent="-230188" eaLnBrk="1" hangingPunct="1">
              <a:spcBef>
                <a:spcPts val="1200"/>
              </a:spcBef>
              <a:buFont typeface="Arial" pitchFamily="34" charset="0"/>
              <a:buChar char="•"/>
              <a:defRPr/>
            </a:pPr>
            <a:r>
              <a:rPr lang="en-US" dirty="0" smtClean="0">
                <a:ea typeface="MS PGothic" pitchFamily="34" charset="-128"/>
                <a:cs typeface="Arial" pitchFamily="34" charset="0"/>
              </a:rPr>
              <a:t>Frequently requested by APRNs</a:t>
            </a:r>
          </a:p>
          <a:p>
            <a:pPr marL="341313" lvl="1" indent="-230188" eaLnBrk="1" hangingPunct="1">
              <a:spcBef>
                <a:spcPts val="1200"/>
              </a:spcBef>
              <a:buFont typeface="Arial" pitchFamily="34" charset="0"/>
              <a:buChar char="•"/>
              <a:defRPr/>
            </a:pPr>
            <a:r>
              <a:rPr lang="en-US" dirty="0" smtClean="0">
                <a:ea typeface="MS PGothic" pitchFamily="34" charset="-128"/>
                <a:cs typeface="Arial" pitchFamily="34" charset="0"/>
              </a:rPr>
              <a:t>Not at the </a:t>
            </a:r>
            <a:r>
              <a:rPr lang="en-US" b="1" u="sng" dirty="0" smtClean="0">
                <a:ea typeface="MS PGothic" pitchFamily="34" charset="-128"/>
                <a:cs typeface="Arial" pitchFamily="34" charset="0"/>
              </a:rPr>
              <a:t>medical level of care</a:t>
            </a:r>
          </a:p>
          <a:p>
            <a:pPr marL="341313" lvl="1" indent="-230188" eaLnBrk="1" hangingPunct="1">
              <a:spcBef>
                <a:spcPts val="1200"/>
              </a:spcBef>
              <a:buFont typeface="Arial" pitchFamily="34" charset="0"/>
              <a:buChar char="•"/>
              <a:defRPr/>
            </a:pPr>
            <a:r>
              <a:rPr lang="en-US" dirty="0" smtClean="0">
                <a:ea typeface="MS PGothic" pitchFamily="34" charset="-128"/>
                <a:cs typeface="Arial" pitchFamily="34" charset="0"/>
              </a:rPr>
              <a:t>Already within RN scope of practice</a:t>
            </a:r>
            <a:endParaRPr lang="en-US" b="1" dirty="0" smtClean="0">
              <a:solidFill>
                <a:srgbClr val="26697C"/>
              </a:solidFill>
              <a:ea typeface="MS PGothic" pitchFamily="34" charset="-128"/>
              <a:cs typeface="Arial" pitchFamily="34" charset="0"/>
            </a:endParaRPr>
          </a:p>
          <a:p>
            <a:pPr marL="111125" lvl="1" indent="0" eaLnBrk="1" hangingPunct="1">
              <a:spcBef>
                <a:spcPts val="1200"/>
              </a:spcBef>
              <a:buFontTx/>
              <a:buNone/>
              <a:defRPr/>
            </a:pPr>
            <a:endParaRPr lang="en-US" b="1" dirty="0" smtClean="0">
              <a:solidFill>
                <a:srgbClr val="26697C"/>
              </a:solidFill>
              <a:ea typeface="MS PGothic" pitchFamily="34" charset="-128"/>
              <a:cs typeface="Arial" pitchFamily="34" charset="0"/>
            </a:endParaRPr>
          </a:p>
          <a:p>
            <a:pPr marL="111125" lvl="1" indent="0" eaLnBrk="1" hangingPunct="1">
              <a:spcBef>
                <a:spcPts val="1200"/>
              </a:spcBef>
              <a:buFontTx/>
              <a:buNone/>
              <a:defRPr/>
            </a:pPr>
            <a:endParaRPr lang="en-US" b="1" dirty="0">
              <a:solidFill>
                <a:srgbClr val="26697C"/>
              </a:solidFill>
              <a:ea typeface="MS PGothic" pitchFamily="34" charset="-128"/>
              <a:cs typeface="Arial" pitchFamily="34" charset="0"/>
            </a:endParaRPr>
          </a:p>
          <a:p>
            <a:pPr marL="111125" lvl="1" indent="0" eaLnBrk="1" hangingPunct="1">
              <a:spcBef>
                <a:spcPts val="1200"/>
              </a:spcBef>
              <a:buFontTx/>
              <a:buNone/>
              <a:defRPr/>
            </a:pPr>
            <a:r>
              <a:rPr lang="en-US" b="1" dirty="0" smtClean="0">
                <a:solidFill>
                  <a:srgbClr val="26697C"/>
                </a:solidFill>
                <a:ea typeface="MS PGothic" pitchFamily="34" charset="-128"/>
                <a:cs typeface="Arial" pitchFamily="34" charset="0"/>
              </a:rPr>
              <a:t>“Would a physician ever  </a:t>
            </a:r>
            <a:br>
              <a:rPr lang="en-US" b="1" dirty="0" smtClean="0">
                <a:solidFill>
                  <a:srgbClr val="26697C"/>
                </a:solidFill>
                <a:ea typeface="MS PGothic" pitchFamily="34" charset="-128"/>
                <a:cs typeface="Arial" pitchFamily="34" charset="0"/>
              </a:rPr>
            </a:br>
            <a:r>
              <a:rPr lang="en-US" b="1" dirty="0" smtClean="0">
                <a:solidFill>
                  <a:srgbClr val="26697C"/>
                </a:solidFill>
                <a:ea typeface="MS PGothic" pitchFamily="34" charset="-128"/>
                <a:cs typeface="Arial" pitchFamily="34" charset="0"/>
              </a:rPr>
              <a:t>ask for these privileges?” </a:t>
            </a:r>
          </a:p>
          <a:p>
            <a:pPr marL="176213" lvl="1" indent="0" eaLnBrk="1" hangingPunct="1">
              <a:spcBef>
                <a:spcPct val="0"/>
              </a:spcBef>
              <a:buFontTx/>
              <a:buNone/>
              <a:defRPr/>
            </a:pPr>
            <a:endParaRPr lang="en-US" sz="2000" dirty="0" smtClean="0">
              <a:ea typeface="MS PGothic" pitchFamily="34" charset="-128"/>
            </a:endParaRPr>
          </a:p>
        </p:txBody>
      </p:sp>
    </p:spTree>
    <p:extLst>
      <p:ext uri="{BB962C8B-B14F-4D97-AF65-F5344CB8AC3E}">
        <p14:creationId xmlns:p14="http://schemas.microsoft.com/office/powerpoint/2010/main" val="192183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4" y="274639"/>
            <a:ext cx="8932126" cy="1143000"/>
          </a:xfrm>
        </p:spPr>
        <p:txBody>
          <a:bodyPr/>
          <a:lstStyle/>
          <a:p>
            <a:r>
              <a:rPr lang="en-US" sz="4000" b="1" dirty="0" smtClean="0"/>
              <a:t>CAP2 Solution</a:t>
            </a:r>
            <a:endParaRPr lang="en-US" sz="4000" b="1" dirty="0"/>
          </a:p>
        </p:txBody>
      </p:sp>
      <p:graphicFrame>
        <p:nvGraphicFramePr>
          <p:cNvPr id="6" name="Content Placeholder 3"/>
          <p:cNvGraphicFramePr>
            <a:graphicFrameLocks/>
          </p:cNvGraphicFramePr>
          <p:nvPr>
            <p:extLst>
              <p:ext uri="{D42A27DB-BD31-4B8C-83A1-F6EECF244321}">
                <p14:modId xmlns:p14="http://schemas.microsoft.com/office/powerpoint/2010/main" val="400090431"/>
              </p:ext>
            </p:extLst>
          </p:nvPr>
        </p:nvGraphicFramePr>
        <p:xfrm>
          <a:off x="113122" y="1079360"/>
          <a:ext cx="8851769" cy="5095203"/>
        </p:xfrm>
        <a:graphic>
          <a:graphicData uri="http://schemas.openxmlformats.org/drawingml/2006/table">
            <a:tbl>
              <a:tblPr firstRow="1" bandRow="1"/>
              <a:tblGrid>
                <a:gridCol w="5756745"/>
                <a:gridCol w="1553140"/>
                <a:gridCol w="1541884"/>
              </a:tblGrid>
              <a:tr h="316869">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l" fontAlgn="b"/>
                      <a:r>
                        <a:rPr lang="en-US" sz="1400" b="1" i="0" u="none" strike="noStrike" dirty="0" smtClean="0">
                          <a:solidFill>
                            <a:schemeClr val="bg1"/>
                          </a:solidFill>
                          <a:latin typeface="Arial" pitchFamily="34" charset="0"/>
                          <a:cs typeface="Arial" pitchFamily="34" charset="0"/>
                        </a:rPr>
                        <a:t>Activity</a:t>
                      </a:r>
                      <a:endParaRPr lang="en-US" sz="1400" b="1" i="0" u="none" strike="noStrike" dirty="0">
                        <a:solidFill>
                          <a:schemeClr val="bg1"/>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n-US" sz="1200" b="1" i="0" u="none" strike="noStrike" dirty="0" smtClean="0">
                          <a:solidFill>
                            <a:schemeClr val="bg1"/>
                          </a:solidFill>
                          <a:latin typeface="Arial" pitchFamily="34" charset="0"/>
                          <a:cs typeface="Arial" pitchFamily="34" charset="0"/>
                        </a:rPr>
                        <a:t>CAP2 Database</a:t>
                      </a:r>
                      <a:endParaRPr lang="en-US" sz="1200" b="1" i="0" u="none" strike="noStrike" dirty="0">
                        <a:solidFill>
                          <a:schemeClr val="bg1"/>
                        </a:solidFill>
                        <a:latin typeface="Arial" pitchFamily="34" charset="0"/>
                        <a:cs typeface="Arial" pitchFamily="34" charset="0"/>
                      </a:endParaRPr>
                    </a:p>
                  </a:txBody>
                  <a:tcPr marL="9526" marR="9526" marT="952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n-US" sz="1200" b="1" i="0" u="none" strike="noStrike" dirty="0" smtClean="0">
                          <a:solidFill>
                            <a:schemeClr val="bg1"/>
                          </a:solidFill>
                          <a:latin typeface="Arial" pitchFamily="34" charset="0"/>
                          <a:cs typeface="Arial" pitchFamily="34" charset="0"/>
                        </a:rPr>
                        <a:t>Illinois</a:t>
                      </a:r>
                      <a:endParaRPr lang="en-US" sz="1200" b="1" i="0" u="none" strike="noStrike" dirty="0">
                        <a:solidFill>
                          <a:schemeClr val="bg1"/>
                        </a:solidFill>
                        <a:latin typeface="Arial" pitchFamily="34" charset="0"/>
                        <a:cs typeface="Arial" pitchFamily="34" charset="0"/>
                      </a:endParaRPr>
                    </a:p>
                  </a:txBody>
                  <a:tcPr marL="9526" marR="9526" marT="9524"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F79646">
                        <a:lumMod val="75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Application &amp; removal of casts, braces, or splints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46 %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33%</a:t>
                      </a:r>
                    </a:p>
                  </a:txBody>
                  <a:tcPr marL="9524" marR="9524" marT="9529"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Clinical breast exam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8%</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Compression wrap for venous disease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8%</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41243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Conduct nursing research and participate in interdisciplinary research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25%</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Conduct preventative screening procedures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19%</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Develop and implement a client education plan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25%</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27%</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Drain management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21%</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Initial care of newborn and assessment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19%</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Initiate ACLS to include defibrillation/</a:t>
                      </a:r>
                      <a:r>
                        <a:rPr lang="en-US" sz="1400" u="none" strike="noStrike" dirty="0" err="1">
                          <a:latin typeface="Arial" pitchFamily="34" charset="0"/>
                          <a:cs typeface="Arial" pitchFamily="34" charset="0"/>
                        </a:rPr>
                        <a:t>cardioversion</a:t>
                      </a:r>
                      <a:r>
                        <a:rPr lang="en-US" sz="1400" u="none" strike="noStrike" dirty="0">
                          <a:latin typeface="Arial" pitchFamily="34" charset="0"/>
                          <a:cs typeface="Arial" pitchFamily="34" charset="0"/>
                        </a:rPr>
                        <a:t>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30%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25%</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Initiate BLS (CPR)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30%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21%</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Initiate Neonatal ACLS</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26%</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17%</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Performs waived tests (rapid strep, urine dip, blood glucose, etc.)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17%</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Placement of synthetic or biological dressings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14%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8%</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Removal of casts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34%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23%</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Removal of pleural chest tube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28%</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21%</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Removal of venous access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24%</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19%</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r h="272869">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n-US" sz="1400" u="none" strike="noStrike" dirty="0">
                          <a:latin typeface="Arial" pitchFamily="34" charset="0"/>
                          <a:cs typeface="Arial" pitchFamily="34" charset="0"/>
                        </a:rPr>
                        <a:t>Update &amp; record changes in health status </a:t>
                      </a:r>
                      <a:endParaRPr lang="en-US" sz="1400" b="0" i="0" u="none" strike="noStrike" dirty="0">
                        <a:solidFill>
                          <a:srgbClr val="000000"/>
                        </a:solidFill>
                        <a:latin typeface="Arial" pitchFamily="34" charset="0"/>
                        <a:cs typeface="Arial" pitchFamily="34" charset="0"/>
                      </a:endParaRPr>
                    </a:p>
                  </a:txBody>
                  <a:tcPr marL="45718" marR="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smtClean="0">
                          <a:solidFill>
                            <a:srgbClr val="000000"/>
                          </a:solidFill>
                          <a:effectLst/>
                          <a:latin typeface="Arial" panose="020B0604020202020204" pitchFamily="34" charset="0"/>
                          <a:cs typeface="Arial" panose="020B0604020202020204" pitchFamily="34" charset="0"/>
                        </a:rPr>
                        <a:t>32%</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5763" marR="5763" marT="5763"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fontAlgn="b"/>
                      <a:r>
                        <a:rPr lang="en-US" sz="1400" b="0" i="0" u="none" strike="noStrike" dirty="0">
                          <a:solidFill>
                            <a:srgbClr val="000000"/>
                          </a:solidFill>
                          <a:effectLst/>
                          <a:latin typeface="Arial" pitchFamily="34" charset="0"/>
                          <a:cs typeface="Arial" pitchFamily="34" charset="0"/>
                        </a:rPr>
                        <a:t>33%</a:t>
                      </a:r>
                    </a:p>
                  </a:txBody>
                  <a:tcPr marL="9524" marR="9524" marT="952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60000"/>
                        <a:lumOff val="40000"/>
                      </a:srgbClr>
                    </a:solidFill>
                  </a:tcPr>
                </a:tc>
              </a:tr>
            </a:tbl>
          </a:graphicData>
        </a:graphic>
      </p:graphicFrame>
    </p:spTree>
    <p:extLst>
      <p:ext uri="{BB962C8B-B14F-4D97-AF65-F5344CB8AC3E}">
        <p14:creationId xmlns:p14="http://schemas.microsoft.com/office/powerpoint/2010/main" val="453824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2" name="Group 3081"/>
          <p:cNvGrpSpPr>
            <a:grpSpLocks/>
          </p:cNvGrpSpPr>
          <p:nvPr/>
        </p:nvGrpSpPr>
        <p:grpSpPr bwMode="auto">
          <a:xfrm>
            <a:off x="523875" y="623888"/>
            <a:ext cx="8051800" cy="792162"/>
            <a:chOff x="524108" y="624468"/>
            <a:chExt cx="8051181" cy="791737"/>
          </a:xfrm>
        </p:grpSpPr>
        <p:sp>
          <p:nvSpPr>
            <p:cNvPr id="3073" name="Rounded Rectangle 3072"/>
            <p:cNvSpPr/>
            <p:nvPr/>
          </p:nvSpPr>
          <p:spPr bwMode="auto">
            <a:xfrm>
              <a:off x="524109" y="624468"/>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2120" name="TextBox 44"/>
            <p:cNvSpPr txBox="1">
              <a:spLocks noChangeArrowheads="1"/>
            </p:cNvSpPr>
            <p:nvPr/>
          </p:nvSpPr>
          <p:spPr bwMode="auto">
            <a:xfrm>
              <a:off x="524108" y="717020"/>
              <a:ext cx="8051179" cy="52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dirty="0" smtClean="0">
                  <a:solidFill>
                    <a:schemeClr val="bg1"/>
                  </a:solidFill>
                </a:rPr>
                <a:t>The Role of the ARPN and PA</a:t>
              </a:r>
            </a:p>
          </p:txBody>
        </p:sp>
      </p:grpSp>
      <p:grpSp>
        <p:nvGrpSpPr>
          <p:cNvPr id="3077" name="Group 3076"/>
          <p:cNvGrpSpPr>
            <a:grpSpLocks/>
          </p:cNvGrpSpPr>
          <p:nvPr/>
        </p:nvGrpSpPr>
        <p:grpSpPr bwMode="auto">
          <a:xfrm>
            <a:off x="523875" y="1701800"/>
            <a:ext cx="8051800" cy="792163"/>
            <a:chOff x="524109" y="1702420"/>
            <a:chExt cx="8051180" cy="791737"/>
          </a:xfrm>
        </p:grpSpPr>
        <p:sp>
          <p:nvSpPr>
            <p:cNvPr id="36" name="Rounded Rectangle 35"/>
            <p:cNvSpPr/>
            <p:nvPr/>
          </p:nvSpPr>
          <p:spPr bwMode="auto">
            <a:xfrm>
              <a:off x="524109" y="1702420"/>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2116" name="TextBox 39"/>
            <p:cNvSpPr txBox="1">
              <a:spLocks noChangeArrowheads="1"/>
            </p:cNvSpPr>
            <p:nvPr/>
          </p:nvSpPr>
          <p:spPr bwMode="auto">
            <a:xfrm>
              <a:off x="524109" y="1811700"/>
              <a:ext cx="8051180" cy="52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dirty="0" smtClean="0">
                  <a:solidFill>
                    <a:schemeClr val="bg1"/>
                  </a:solidFill>
                </a:rPr>
                <a:t>Human Resources</a:t>
              </a:r>
              <a:endParaRPr lang="en-US" altLang="en-US" sz="2800" b="1" i="1" dirty="0">
                <a:solidFill>
                  <a:schemeClr val="bg1"/>
                </a:solidFill>
              </a:endParaRPr>
            </a:p>
          </p:txBody>
        </p:sp>
      </p:grpSp>
      <p:grpSp>
        <p:nvGrpSpPr>
          <p:cNvPr id="3078" name="Group 3077"/>
          <p:cNvGrpSpPr>
            <a:grpSpLocks/>
          </p:cNvGrpSpPr>
          <p:nvPr/>
        </p:nvGrpSpPr>
        <p:grpSpPr bwMode="auto">
          <a:xfrm>
            <a:off x="523875" y="2779713"/>
            <a:ext cx="8051800" cy="792162"/>
            <a:chOff x="524109" y="2780372"/>
            <a:chExt cx="8051180" cy="791737"/>
          </a:xfrm>
        </p:grpSpPr>
        <p:sp>
          <p:nvSpPr>
            <p:cNvPr id="37" name="Rounded Rectangle 36"/>
            <p:cNvSpPr/>
            <p:nvPr/>
          </p:nvSpPr>
          <p:spPr bwMode="auto">
            <a:xfrm>
              <a:off x="524109" y="2780372"/>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2112" name="TextBox 43"/>
            <p:cNvSpPr txBox="1">
              <a:spLocks noChangeArrowheads="1"/>
            </p:cNvSpPr>
            <p:nvPr/>
          </p:nvSpPr>
          <p:spPr bwMode="auto">
            <a:xfrm>
              <a:off x="524109" y="2900803"/>
              <a:ext cx="8051179" cy="52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dirty="0" smtClean="0">
                  <a:solidFill>
                    <a:schemeClr val="bg1"/>
                  </a:solidFill>
                </a:rPr>
                <a:t>Credentialing and Privileging</a:t>
              </a:r>
            </a:p>
          </p:txBody>
        </p:sp>
      </p:grpSp>
      <p:grpSp>
        <p:nvGrpSpPr>
          <p:cNvPr id="3079" name="Group 3078"/>
          <p:cNvGrpSpPr>
            <a:grpSpLocks/>
          </p:cNvGrpSpPr>
          <p:nvPr/>
        </p:nvGrpSpPr>
        <p:grpSpPr bwMode="auto">
          <a:xfrm>
            <a:off x="523875" y="3857626"/>
            <a:ext cx="8051800" cy="792591"/>
            <a:chOff x="524107" y="3858324"/>
            <a:chExt cx="8051182" cy="791737"/>
          </a:xfrm>
        </p:grpSpPr>
        <p:sp>
          <p:nvSpPr>
            <p:cNvPr id="38" name="Rounded Rectangle 37"/>
            <p:cNvSpPr/>
            <p:nvPr/>
          </p:nvSpPr>
          <p:spPr bwMode="auto">
            <a:xfrm>
              <a:off x="524109" y="3858324"/>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2108" name="TextBox 45"/>
            <p:cNvSpPr txBox="1">
              <a:spLocks noChangeArrowheads="1"/>
            </p:cNvSpPr>
            <p:nvPr/>
          </p:nvSpPr>
          <p:spPr bwMode="auto">
            <a:xfrm>
              <a:off x="524107" y="3992582"/>
              <a:ext cx="8051180" cy="52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dirty="0" smtClean="0">
                  <a:solidFill>
                    <a:schemeClr val="bg1"/>
                  </a:solidFill>
                </a:rPr>
                <a:t>Competency Assessment</a:t>
              </a:r>
            </a:p>
          </p:txBody>
        </p:sp>
      </p:grpSp>
      <p:grpSp>
        <p:nvGrpSpPr>
          <p:cNvPr id="3080" name="Group 3079"/>
          <p:cNvGrpSpPr>
            <a:grpSpLocks/>
          </p:cNvGrpSpPr>
          <p:nvPr/>
        </p:nvGrpSpPr>
        <p:grpSpPr bwMode="auto">
          <a:xfrm>
            <a:off x="523875" y="4935538"/>
            <a:ext cx="8051800" cy="792162"/>
            <a:chOff x="524109" y="4936274"/>
            <a:chExt cx="8051180" cy="791737"/>
          </a:xfrm>
        </p:grpSpPr>
        <p:sp>
          <p:nvSpPr>
            <p:cNvPr id="39" name="Rounded Rectangle 38"/>
            <p:cNvSpPr/>
            <p:nvPr/>
          </p:nvSpPr>
          <p:spPr bwMode="auto">
            <a:xfrm>
              <a:off x="524109" y="4936274"/>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2104" name="TextBox 40"/>
            <p:cNvSpPr txBox="1">
              <a:spLocks noChangeArrowheads="1"/>
            </p:cNvSpPr>
            <p:nvPr/>
          </p:nvSpPr>
          <p:spPr bwMode="auto">
            <a:xfrm>
              <a:off x="524110" y="5070532"/>
              <a:ext cx="8051179" cy="52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dirty="0">
                  <a:solidFill>
                    <a:schemeClr val="bg1"/>
                  </a:solidFill>
                </a:rPr>
                <a:t>Billing and Reimbursement</a:t>
              </a:r>
            </a:p>
          </p:txBody>
        </p:sp>
      </p:grpSp>
      <p:grpSp>
        <p:nvGrpSpPr>
          <p:cNvPr id="53" name="Group 3"/>
          <p:cNvGrpSpPr>
            <a:grpSpLocks/>
          </p:cNvGrpSpPr>
          <p:nvPr/>
        </p:nvGrpSpPr>
        <p:grpSpPr bwMode="auto">
          <a:xfrm>
            <a:off x="0" y="509361"/>
            <a:ext cx="9144000" cy="5297488"/>
            <a:chOff x="0" y="524107"/>
            <a:chExt cx="9144000" cy="5296830"/>
          </a:xfrm>
        </p:grpSpPr>
        <p:sp>
          <p:nvSpPr>
            <p:cNvPr id="54" name="Rectangle 1"/>
            <p:cNvSpPr>
              <a:spLocks noChangeArrowheads="1"/>
            </p:cNvSpPr>
            <p:nvPr/>
          </p:nvSpPr>
          <p:spPr bwMode="auto">
            <a:xfrm>
              <a:off x="0" y="524107"/>
              <a:ext cx="9144000" cy="5296830"/>
            </a:xfrm>
            <a:prstGeom prst="rect">
              <a:avLst/>
            </a:prstGeom>
            <a:solidFill>
              <a:schemeClr val="bg1">
                <a:alpha val="7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56" name="Snip Diagonal Corner Rectangle 55"/>
            <p:cNvSpPr/>
            <p:nvPr/>
          </p:nvSpPr>
          <p:spPr bwMode="auto">
            <a:xfrm>
              <a:off x="785813" y="759028"/>
              <a:ext cx="7689850" cy="3690480"/>
            </a:xfrm>
            <a:prstGeom prst="snip2DiagRect">
              <a:avLst/>
            </a:prstGeom>
            <a:solidFill>
              <a:schemeClr val="bg2">
                <a:lumMod val="40000"/>
                <a:lumOff val="60000"/>
              </a:schemeClr>
            </a:solidFill>
            <a:ln w="19050" cap="flat" cmpd="sng" algn="ctr">
              <a:solidFill>
                <a:schemeClr val="tx2"/>
              </a:solidFill>
              <a:prstDash val="solid"/>
              <a:round/>
              <a:headEnd type="none" w="med" len="med"/>
              <a:tailEnd type="none" w="med" len="med"/>
            </a:ln>
            <a:effectLst/>
          </p:spPr>
          <p:txBody>
            <a:bodyPr/>
            <a:lstStyle/>
            <a:p>
              <a:pPr>
                <a:defRPr/>
              </a:pPr>
              <a:endParaRPr lang="en-US">
                <a:ea typeface="ＭＳ Ｐゴシック" pitchFamily="-128" charset="-128"/>
              </a:endParaRPr>
            </a:p>
          </p:txBody>
        </p:sp>
        <p:sp>
          <p:nvSpPr>
            <p:cNvPr id="58" name="TextBox 19"/>
            <p:cNvSpPr txBox="1">
              <a:spLocks noChangeArrowheads="1"/>
            </p:cNvSpPr>
            <p:nvPr/>
          </p:nvSpPr>
          <p:spPr bwMode="auto">
            <a:xfrm>
              <a:off x="1628078" y="1516566"/>
              <a:ext cx="6601521" cy="27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Aft>
                  <a:spcPts val="1200"/>
                </a:spcAft>
                <a:buFont typeface="Wingdings" pitchFamily="2" charset="2"/>
                <a:buChar char="ü"/>
              </a:pPr>
              <a:r>
                <a:rPr lang="en-US" altLang="en-US"/>
                <a:t>The Role of the APRN and PA: </a:t>
              </a:r>
              <a:br>
                <a:rPr lang="en-US" altLang="en-US"/>
              </a:br>
              <a:r>
                <a:rPr lang="en-US" altLang="en-US" i="1"/>
                <a:t>A Primer Presentation</a:t>
              </a:r>
            </a:p>
            <a:p>
              <a:pPr>
                <a:spcAft>
                  <a:spcPts val="1200"/>
                </a:spcAft>
                <a:buFont typeface="Wingdings" pitchFamily="2" charset="2"/>
                <a:buChar char="ü"/>
              </a:pPr>
              <a:r>
                <a:rPr lang="en-US" altLang="en-US"/>
                <a:t>APRN and PA Certification Lists</a:t>
              </a:r>
            </a:p>
            <a:p>
              <a:pPr>
                <a:spcAft>
                  <a:spcPts val="1200"/>
                </a:spcAft>
                <a:buFont typeface="Wingdings" pitchFamily="2" charset="2"/>
                <a:buChar char="ü"/>
              </a:pPr>
              <a:r>
                <a:rPr lang="en-US" altLang="en-US"/>
                <a:t>Annotated Bibliography of </a:t>
              </a:r>
              <a:br>
                <a:rPr lang="en-US" altLang="en-US"/>
              </a:br>
              <a:r>
                <a:rPr lang="en-US" altLang="en-US"/>
                <a:t>APRN and PA Articles</a:t>
              </a:r>
            </a:p>
            <a:p>
              <a:pPr>
                <a:spcAft>
                  <a:spcPts val="1200"/>
                </a:spcAft>
                <a:buFont typeface="Wingdings" pitchFamily="2" charset="2"/>
                <a:buChar char="ü"/>
              </a:pPr>
              <a:r>
                <a:rPr lang="en-US" altLang="en-US"/>
                <a:t>APRN and PA FAQ Websites</a:t>
              </a:r>
            </a:p>
          </p:txBody>
        </p:sp>
        <p:grpSp>
          <p:nvGrpSpPr>
            <p:cNvPr id="59" name="Group 3079"/>
            <p:cNvGrpSpPr>
              <a:grpSpLocks/>
            </p:cNvGrpSpPr>
            <p:nvPr/>
          </p:nvGrpSpPr>
          <p:grpSpPr bwMode="auto">
            <a:xfrm>
              <a:off x="524109" y="624468"/>
              <a:ext cx="8051180" cy="791737"/>
              <a:chOff x="524109" y="4936274"/>
              <a:chExt cx="8051180" cy="791737"/>
            </a:xfrm>
          </p:grpSpPr>
          <p:sp>
            <p:nvSpPr>
              <p:cNvPr id="61" name="Rounded Rectangle 60"/>
              <p:cNvSpPr/>
              <p:nvPr/>
            </p:nvSpPr>
            <p:spPr bwMode="auto">
              <a:xfrm>
                <a:off x="524109" y="4936274"/>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63" name="TextBox 40"/>
              <p:cNvSpPr txBox="1">
                <a:spLocks noChangeArrowheads="1"/>
              </p:cNvSpPr>
              <p:nvPr/>
            </p:nvSpPr>
            <p:spPr bwMode="auto">
              <a:xfrm>
                <a:off x="524110" y="5070532"/>
                <a:ext cx="80511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a:solidFill>
                      <a:schemeClr val="bg1"/>
                    </a:solidFill>
                  </a:rPr>
                  <a:t>The Role of the ARPN and PA</a:t>
                </a:r>
              </a:p>
            </p:txBody>
          </p:sp>
        </p:grpSp>
      </p:grpSp>
      <p:grpSp>
        <p:nvGrpSpPr>
          <p:cNvPr id="65" name="Group 6"/>
          <p:cNvGrpSpPr>
            <a:grpSpLocks/>
          </p:cNvGrpSpPr>
          <p:nvPr/>
        </p:nvGrpSpPr>
        <p:grpSpPr bwMode="auto">
          <a:xfrm>
            <a:off x="-7107" y="513075"/>
            <a:ext cx="9144000" cy="5297488"/>
            <a:chOff x="0" y="524107"/>
            <a:chExt cx="9144000" cy="5296830"/>
          </a:xfrm>
        </p:grpSpPr>
        <p:sp>
          <p:nvSpPr>
            <p:cNvPr id="66" name="Rectangle 17"/>
            <p:cNvSpPr>
              <a:spLocks noChangeArrowheads="1"/>
            </p:cNvSpPr>
            <p:nvPr/>
          </p:nvSpPr>
          <p:spPr bwMode="auto">
            <a:xfrm>
              <a:off x="0" y="524107"/>
              <a:ext cx="9144000" cy="5296830"/>
            </a:xfrm>
            <a:prstGeom prst="rect">
              <a:avLst/>
            </a:prstGeom>
            <a:solidFill>
              <a:schemeClr val="bg1">
                <a:alpha val="7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68" name="Snip Diagonal Corner Rectangle 67"/>
            <p:cNvSpPr/>
            <p:nvPr/>
          </p:nvSpPr>
          <p:spPr bwMode="auto">
            <a:xfrm>
              <a:off x="785813" y="759028"/>
              <a:ext cx="7689850" cy="4649210"/>
            </a:xfrm>
            <a:prstGeom prst="snip2DiagRect">
              <a:avLst/>
            </a:prstGeom>
            <a:solidFill>
              <a:schemeClr val="bg2">
                <a:lumMod val="40000"/>
                <a:lumOff val="60000"/>
              </a:schemeClr>
            </a:solidFill>
            <a:ln w="19050" cap="flat" cmpd="sng" algn="ctr">
              <a:solidFill>
                <a:schemeClr val="tx2"/>
              </a:solidFill>
              <a:prstDash val="solid"/>
              <a:round/>
              <a:headEnd type="none" w="med" len="med"/>
              <a:tailEnd type="none" w="med" len="med"/>
            </a:ln>
            <a:effectLst/>
          </p:spPr>
          <p:txBody>
            <a:bodyPr/>
            <a:lstStyle/>
            <a:p>
              <a:pPr>
                <a:defRPr/>
              </a:pPr>
              <a:endParaRPr lang="en-US">
                <a:ea typeface="ＭＳ Ｐゴシック" pitchFamily="-128" charset="-128"/>
              </a:endParaRPr>
            </a:p>
          </p:txBody>
        </p:sp>
        <p:grpSp>
          <p:nvGrpSpPr>
            <p:cNvPr id="70" name="Group 3078"/>
            <p:cNvGrpSpPr>
              <a:grpSpLocks/>
            </p:cNvGrpSpPr>
            <p:nvPr/>
          </p:nvGrpSpPr>
          <p:grpSpPr bwMode="auto">
            <a:xfrm>
              <a:off x="524107" y="624468"/>
              <a:ext cx="8051182" cy="791737"/>
              <a:chOff x="524107" y="3858324"/>
              <a:chExt cx="8051182" cy="791737"/>
            </a:xfrm>
          </p:grpSpPr>
          <p:sp>
            <p:nvSpPr>
              <p:cNvPr id="73" name="Rounded Rectangle 72"/>
              <p:cNvSpPr/>
              <p:nvPr/>
            </p:nvSpPr>
            <p:spPr bwMode="auto">
              <a:xfrm>
                <a:off x="524109" y="3858324"/>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75" name="TextBox 45"/>
              <p:cNvSpPr txBox="1">
                <a:spLocks noChangeArrowheads="1"/>
              </p:cNvSpPr>
              <p:nvPr/>
            </p:nvSpPr>
            <p:spPr bwMode="auto">
              <a:xfrm>
                <a:off x="524107" y="3992582"/>
                <a:ext cx="80511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a:solidFill>
                      <a:schemeClr val="bg1"/>
                    </a:solidFill>
                  </a:rPr>
                  <a:t>Human Resources</a:t>
                </a:r>
              </a:p>
            </p:txBody>
          </p:sp>
        </p:grpSp>
        <p:sp>
          <p:nvSpPr>
            <p:cNvPr id="72" name="TextBox 1"/>
            <p:cNvSpPr txBox="1">
              <a:spLocks noChangeArrowheads="1"/>
            </p:cNvSpPr>
            <p:nvPr/>
          </p:nvSpPr>
          <p:spPr bwMode="auto">
            <a:xfrm>
              <a:off x="1628078" y="1516566"/>
              <a:ext cx="6601521" cy="358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Aft>
                  <a:spcPts val="600"/>
                </a:spcAft>
                <a:buFont typeface="Wingdings" pitchFamily="2" charset="2"/>
                <a:buChar char="ü"/>
              </a:pPr>
              <a:r>
                <a:rPr lang="en-US" altLang="en-US"/>
                <a:t>Sample APRN Job Description</a:t>
              </a:r>
            </a:p>
            <a:p>
              <a:pPr>
                <a:spcAft>
                  <a:spcPts val="600"/>
                </a:spcAft>
                <a:buFont typeface="Wingdings" pitchFamily="2" charset="2"/>
                <a:buChar char="ü"/>
              </a:pPr>
              <a:r>
                <a:rPr lang="en-US" altLang="en-US"/>
                <a:t>Sample PA Job Description</a:t>
              </a:r>
            </a:p>
            <a:p>
              <a:pPr>
                <a:spcAft>
                  <a:spcPts val="600"/>
                </a:spcAft>
                <a:buFont typeface="Wingdings" pitchFamily="2" charset="2"/>
                <a:buChar char="ü"/>
              </a:pPr>
              <a:r>
                <a:rPr lang="en-US" altLang="en-US"/>
                <a:t>Position-Specific Requirements Checklist</a:t>
              </a:r>
            </a:p>
            <a:p>
              <a:pPr>
                <a:spcAft>
                  <a:spcPts val="600"/>
                </a:spcAft>
                <a:buFont typeface="Wingdings" pitchFamily="2" charset="2"/>
                <a:buChar char="ü"/>
              </a:pPr>
              <a:r>
                <a:rPr lang="en-US" altLang="en-US"/>
                <a:t>Job Posting Locations</a:t>
              </a:r>
            </a:p>
            <a:p>
              <a:pPr>
                <a:spcAft>
                  <a:spcPts val="600"/>
                </a:spcAft>
                <a:buFont typeface="Wingdings" pitchFamily="2" charset="2"/>
                <a:buChar char="ü"/>
              </a:pPr>
              <a:r>
                <a:rPr lang="en-US" altLang="en-US"/>
                <a:t>Recruitment Process Recommendations</a:t>
              </a:r>
            </a:p>
            <a:p>
              <a:pPr>
                <a:spcAft>
                  <a:spcPts val="600"/>
                </a:spcAft>
                <a:buFont typeface="Wingdings" pitchFamily="2" charset="2"/>
                <a:buChar char="ü"/>
              </a:pPr>
              <a:r>
                <a:rPr lang="en-US" altLang="en-US"/>
                <a:t>Orientation Checklist</a:t>
              </a:r>
            </a:p>
            <a:p>
              <a:pPr>
                <a:spcAft>
                  <a:spcPts val="600"/>
                </a:spcAft>
                <a:buFont typeface="Wingdings" pitchFamily="2" charset="2"/>
                <a:buChar char="ü"/>
              </a:pPr>
              <a:r>
                <a:rPr lang="en-US" altLang="en-US"/>
                <a:t>Hiring Process Checklist</a:t>
              </a:r>
            </a:p>
            <a:p>
              <a:pPr>
                <a:spcAft>
                  <a:spcPts val="600"/>
                </a:spcAft>
                <a:buFont typeface="Wingdings" pitchFamily="2" charset="2"/>
                <a:buChar char="ü"/>
              </a:pPr>
              <a:r>
                <a:rPr lang="en-US" altLang="en-US"/>
                <a:t>Interview Process Recommendations</a:t>
              </a:r>
            </a:p>
          </p:txBody>
        </p:sp>
      </p:grpSp>
      <p:grpSp>
        <p:nvGrpSpPr>
          <p:cNvPr id="77" name="Group 1"/>
          <p:cNvGrpSpPr>
            <a:grpSpLocks/>
          </p:cNvGrpSpPr>
          <p:nvPr/>
        </p:nvGrpSpPr>
        <p:grpSpPr bwMode="auto">
          <a:xfrm>
            <a:off x="-7254" y="502107"/>
            <a:ext cx="9144000" cy="5297488"/>
            <a:chOff x="0" y="524107"/>
            <a:chExt cx="9144000" cy="5296830"/>
          </a:xfrm>
        </p:grpSpPr>
        <p:sp>
          <p:nvSpPr>
            <p:cNvPr id="79" name="Rectangle 17"/>
            <p:cNvSpPr>
              <a:spLocks noChangeArrowheads="1"/>
            </p:cNvSpPr>
            <p:nvPr/>
          </p:nvSpPr>
          <p:spPr bwMode="auto">
            <a:xfrm>
              <a:off x="0" y="524107"/>
              <a:ext cx="9144000" cy="5296830"/>
            </a:xfrm>
            <a:prstGeom prst="rect">
              <a:avLst/>
            </a:prstGeom>
            <a:solidFill>
              <a:schemeClr val="bg1">
                <a:alpha val="7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80" name="Snip Diagonal Corner Rectangle 79"/>
            <p:cNvSpPr/>
            <p:nvPr/>
          </p:nvSpPr>
          <p:spPr bwMode="auto">
            <a:xfrm>
              <a:off x="785813" y="744743"/>
              <a:ext cx="7689850" cy="3314288"/>
            </a:xfrm>
            <a:prstGeom prst="snip2DiagRect">
              <a:avLst/>
            </a:prstGeom>
            <a:solidFill>
              <a:schemeClr val="bg2">
                <a:lumMod val="40000"/>
                <a:lumOff val="60000"/>
              </a:schemeClr>
            </a:solidFill>
            <a:ln w="19050" cap="flat" cmpd="sng" algn="ctr">
              <a:solidFill>
                <a:schemeClr val="tx2"/>
              </a:solidFill>
              <a:prstDash val="solid"/>
              <a:round/>
              <a:headEnd type="none" w="med" len="med"/>
              <a:tailEnd type="none" w="med" len="med"/>
            </a:ln>
            <a:effectLst/>
          </p:spPr>
          <p:txBody>
            <a:bodyPr/>
            <a:lstStyle/>
            <a:p>
              <a:pPr>
                <a:defRPr/>
              </a:pPr>
              <a:endParaRPr lang="en-US">
                <a:ea typeface="ＭＳ Ｐゴシック" pitchFamily="-128" charset="-128"/>
              </a:endParaRPr>
            </a:p>
          </p:txBody>
        </p:sp>
        <p:sp>
          <p:nvSpPr>
            <p:cNvPr id="82" name="TextBox 19"/>
            <p:cNvSpPr txBox="1">
              <a:spLocks noChangeArrowheads="1"/>
            </p:cNvSpPr>
            <p:nvPr/>
          </p:nvSpPr>
          <p:spPr bwMode="auto">
            <a:xfrm>
              <a:off x="1628078" y="1516566"/>
              <a:ext cx="6601521" cy="2246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Aft>
                  <a:spcPts val="600"/>
                </a:spcAft>
                <a:buFont typeface="Wingdings" pitchFamily="2" charset="2"/>
                <a:buChar char="ü"/>
              </a:pPr>
              <a:r>
                <a:rPr lang="en-US" altLang="en-US"/>
                <a:t>Credentialing Checklist</a:t>
              </a:r>
            </a:p>
            <a:p>
              <a:pPr>
                <a:spcAft>
                  <a:spcPts val="600"/>
                </a:spcAft>
                <a:buFont typeface="Wingdings" pitchFamily="2" charset="2"/>
                <a:buChar char="ü"/>
              </a:pPr>
              <a:r>
                <a:rPr lang="en-US" altLang="en-US"/>
                <a:t>Core Privilege List</a:t>
              </a:r>
            </a:p>
            <a:p>
              <a:pPr>
                <a:spcAft>
                  <a:spcPts val="600"/>
                </a:spcAft>
                <a:buFont typeface="Wingdings" pitchFamily="2" charset="2"/>
                <a:buChar char="ü"/>
              </a:pPr>
              <a:r>
                <a:rPr lang="en-US" altLang="en-US"/>
                <a:t>Specialty Privilege Lists</a:t>
              </a:r>
            </a:p>
            <a:p>
              <a:pPr>
                <a:spcAft>
                  <a:spcPts val="600"/>
                </a:spcAft>
                <a:buFont typeface="Wingdings" pitchFamily="2" charset="2"/>
                <a:buChar char="ü"/>
              </a:pPr>
              <a:r>
                <a:rPr lang="en-US" altLang="en-US"/>
                <a:t>Process for Adding New Privileges </a:t>
              </a:r>
            </a:p>
            <a:p>
              <a:pPr>
                <a:spcAft>
                  <a:spcPts val="600"/>
                </a:spcAft>
                <a:buFont typeface="Wingdings" pitchFamily="2" charset="2"/>
                <a:buChar char="ü"/>
              </a:pPr>
              <a:r>
                <a:rPr lang="en-US" altLang="en-US"/>
                <a:t>Process to Expand Specialty Privileges</a:t>
              </a:r>
            </a:p>
          </p:txBody>
        </p:sp>
        <p:grpSp>
          <p:nvGrpSpPr>
            <p:cNvPr id="84" name="Group 3077"/>
            <p:cNvGrpSpPr>
              <a:grpSpLocks/>
            </p:cNvGrpSpPr>
            <p:nvPr/>
          </p:nvGrpSpPr>
          <p:grpSpPr bwMode="auto">
            <a:xfrm>
              <a:off x="524109" y="624468"/>
              <a:ext cx="8051180" cy="791737"/>
              <a:chOff x="524109" y="2780372"/>
              <a:chExt cx="8051180" cy="791737"/>
            </a:xfrm>
          </p:grpSpPr>
          <p:sp>
            <p:nvSpPr>
              <p:cNvPr id="86" name="Rounded Rectangle 85"/>
              <p:cNvSpPr/>
              <p:nvPr/>
            </p:nvSpPr>
            <p:spPr bwMode="auto">
              <a:xfrm>
                <a:off x="524109" y="2780372"/>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87" name="TextBox 43"/>
              <p:cNvSpPr txBox="1">
                <a:spLocks noChangeArrowheads="1"/>
              </p:cNvSpPr>
              <p:nvPr/>
            </p:nvSpPr>
            <p:spPr bwMode="auto">
              <a:xfrm>
                <a:off x="524109" y="2900803"/>
                <a:ext cx="80511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a:solidFill>
                      <a:schemeClr val="bg1"/>
                    </a:solidFill>
                  </a:rPr>
                  <a:t>Credentialing and Privileging</a:t>
                </a:r>
              </a:p>
            </p:txBody>
          </p:sp>
        </p:grpSp>
      </p:grpSp>
      <p:grpSp>
        <p:nvGrpSpPr>
          <p:cNvPr id="89" name="Group 1"/>
          <p:cNvGrpSpPr>
            <a:grpSpLocks/>
          </p:cNvGrpSpPr>
          <p:nvPr/>
        </p:nvGrpSpPr>
        <p:grpSpPr bwMode="auto">
          <a:xfrm>
            <a:off x="0" y="527050"/>
            <a:ext cx="9144000" cy="5297488"/>
            <a:chOff x="0" y="524107"/>
            <a:chExt cx="9144000" cy="5296830"/>
          </a:xfrm>
        </p:grpSpPr>
        <p:sp>
          <p:nvSpPr>
            <p:cNvPr id="90" name="Rectangle 17"/>
            <p:cNvSpPr>
              <a:spLocks noChangeArrowheads="1"/>
            </p:cNvSpPr>
            <p:nvPr/>
          </p:nvSpPr>
          <p:spPr bwMode="auto">
            <a:xfrm>
              <a:off x="0" y="524107"/>
              <a:ext cx="9144000" cy="5296830"/>
            </a:xfrm>
            <a:prstGeom prst="rect">
              <a:avLst/>
            </a:prstGeom>
            <a:solidFill>
              <a:schemeClr val="bg1">
                <a:alpha val="7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1" name="Snip Diagonal Corner Rectangle 90"/>
            <p:cNvSpPr/>
            <p:nvPr/>
          </p:nvSpPr>
          <p:spPr bwMode="auto">
            <a:xfrm>
              <a:off x="785813" y="733631"/>
              <a:ext cx="7689850" cy="5087306"/>
            </a:xfrm>
            <a:prstGeom prst="snip2DiagRect">
              <a:avLst/>
            </a:prstGeom>
            <a:solidFill>
              <a:schemeClr val="bg2">
                <a:lumMod val="40000"/>
                <a:lumOff val="60000"/>
              </a:schemeClr>
            </a:solidFill>
            <a:ln w="19050" cap="flat" cmpd="sng" algn="ctr">
              <a:solidFill>
                <a:schemeClr val="tx2"/>
              </a:solidFill>
              <a:prstDash val="solid"/>
              <a:round/>
              <a:headEnd type="none" w="med" len="med"/>
              <a:tailEnd type="none" w="med" len="med"/>
            </a:ln>
            <a:effectLst/>
          </p:spPr>
          <p:txBody>
            <a:bodyPr/>
            <a:lstStyle/>
            <a:p>
              <a:pPr>
                <a:defRPr/>
              </a:pPr>
              <a:endParaRPr lang="en-US">
                <a:ea typeface="ＭＳ Ｐゴシック" pitchFamily="-128" charset="-128"/>
              </a:endParaRPr>
            </a:p>
          </p:txBody>
        </p:sp>
        <p:sp>
          <p:nvSpPr>
            <p:cNvPr id="92" name="TextBox 19"/>
            <p:cNvSpPr txBox="1">
              <a:spLocks noChangeArrowheads="1"/>
            </p:cNvSpPr>
            <p:nvPr/>
          </p:nvSpPr>
          <p:spPr bwMode="auto">
            <a:xfrm>
              <a:off x="1706136" y="1516566"/>
              <a:ext cx="6657279" cy="410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Aft>
                  <a:spcPts val="600"/>
                </a:spcAft>
                <a:buFont typeface="Wingdings" pitchFamily="2" charset="2"/>
                <a:buChar char="ü"/>
              </a:pPr>
              <a:r>
                <a:rPr lang="en-US" altLang="en-US" sz="1800"/>
                <a:t>Competency Assessment FAQs</a:t>
              </a:r>
            </a:p>
            <a:p>
              <a:pPr>
                <a:spcAft>
                  <a:spcPts val="600"/>
                </a:spcAft>
                <a:buFont typeface="Wingdings" pitchFamily="2" charset="2"/>
                <a:buChar char="ü"/>
              </a:pPr>
              <a:r>
                <a:rPr lang="en-US" altLang="en-US" sz="1800"/>
                <a:t>Competency Assessment Report</a:t>
              </a:r>
            </a:p>
            <a:p>
              <a:pPr>
                <a:spcAft>
                  <a:spcPts val="600"/>
                </a:spcAft>
                <a:buFont typeface="Wingdings" pitchFamily="2" charset="2"/>
                <a:buChar char="ü"/>
              </a:pPr>
              <a:r>
                <a:rPr lang="en-US" altLang="en-US" sz="1800"/>
                <a:t>Direct Observation Review Form for Focused Review</a:t>
              </a:r>
            </a:p>
            <a:p>
              <a:pPr>
                <a:spcAft>
                  <a:spcPts val="600"/>
                </a:spcAft>
                <a:buFont typeface="Wingdings" pitchFamily="2" charset="2"/>
                <a:buChar char="ü"/>
              </a:pPr>
              <a:r>
                <a:rPr lang="en-US" altLang="en-US" sz="1800"/>
                <a:t>Documentation Review Form for Discharge Notes</a:t>
              </a:r>
            </a:p>
            <a:p>
              <a:pPr>
                <a:spcAft>
                  <a:spcPts val="600"/>
                </a:spcAft>
                <a:buFont typeface="Wingdings" pitchFamily="2" charset="2"/>
                <a:buChar char="ü"/>
              </a:pPr>
              <a:r>
                <a:rPr lang="en-US" altLang="en-US" sz="1800"/>
                <a:t>Documentation Review Form for </a:t>
              </a:r>
              <a:br>
                <a:rPr lang="en-US" altLang="en-US" sz="1800"/>
              </a:br>
              <a:r>
                <a:rPr lang="en-US" altLang="en-US" sz="1800"/>
                <a:t>H&amp;P, Admission, and Progress Notes</a:t>
              </a:r>
            </a:p>
            <a:p>
              <a:pPr>
                <a:spcAft>
                  <a:spcPts val="600"/>
                </a:spcAft>
                <a:buFont typeface="Wingdings" pitchFamily="2" charset="2"/>
                <a:buChar char="ü"/>
              </a:pPr>
              <a:r>
                <a:rPr lang="en-US" altLang="en-US" sz="1800"/>
                <a:t>General Peer Review Form</a:t>
              </a:r>
            </a:p>
            <a:p>
              <a:pPr>
                <a:spcAft>
                  <a:spcPts val="600"/>
                </a:spcAft>
                <a:buFont typeface="Wingdings" pitchFamily="2" charset="2"/>
                <a:buChar char="ü"/>
              </a:pPr>
              <a:r>
                <a:rPr lang="en-US" altLang="en-US" sz="1800"/>
                <a:t>Competency Assessment Flowchart – FPPE for Possible Competency or Performance Issue</a:t>
              </a:r>
            </a:p>
            <a:p>
              <a:pPr>
                <a:spcAft>
                  <a:spcPts val="600"/>
                </a:spcAft>
                <a:buFont typeface="Wingdings" pitchFamily="2" charset="2"/>
                <a:buChar char="ü"/>
              </a:pPr>
              <a:r>
                <a:rPr lang="en-US" altLang="en-US" sz="1800"/>
                <a:t>Competency Assessment Flowchart – FPPE Process</a:t>
              </a:r>
            </a:p>
            <a:p>
              <a:pPr>
                <a:spcAft>
                  <a:spcPts val="600"/>
                </a:spcAft>
                <a:buFont typeface="Wingdings" pitchFamily="2" charset="2"/>
                <a:buChar char="ü"/>
              </a:pPr>
              <a:r>
                <a:rPr lang="en-US" altLang="en-US" sz="1800"/>
                <a:t>Competency Assessment Flowchart – OPPE Process</a:t>
              </a:r>
            </a:p>
            <a:p>
              <a:pPr>
                <a:spcAft>
                  <a:spcPts val="600"/>
                </a:spcAft>
                <a:buFont typeface="Wingdings" pitchFamily="2" charset="2"/>
                <a:buChar char="ü"/>
              </a:pPr>
              <a:r>
                <a:rPr lang="en-US" altLang="en-US" sz="1800"/>
                <a:t>Competency Assessment Process Summary</a:t>
              </a:r>
            </a:p>
          </p:txBody>
        </p:sp>
        <p:grpSp>
          <p:nvGrpSpPr>
            <p:cNvPr id="93" name="Group 3076"/>
            <p:cNvGrpSpPr>
              <a:grpSpLocks/>
            </p:cNvGrpSpPr>
            <p:nvPr/>
          </p:nvGrpSpPr>
          <p:grpSpPr bwMode="auto">
            <a:xfrm>
              <a:off x="524109" y="624468"/>
              <a:ext cx="8051180" cy="791737"/>
              <a:chOff x="524109" y="1702420"/>
              <a:chExt cx="8051180" cy="791737"/>
            </a:xfrm>
          </p:grpSpPr>
          <p:sp>
            <p:nvSpPr>
              <p:cNvPr id="94" name="Rounded Rectangle 93"/>
              <p:cNvSpPr/>
              <p:nvPr/>
            </p:nvSpPr>
            <p:spPr bwMode="auto">
              <a:xfrm>
                <a:off x="524109" y="1702420"/>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95" name="TextBox 39"/>
              <p:cNvSpPr txBox="1">
                <a:spLocks noChangeArrowheads="1"/>
              </p:cNvSpPr>
              <p:nvPr/>
            </p:nvSpPr>
            <p:spPr bwMode="auto">
              <a:xfrm>
                <a:off x="524109" y="1811700"/>
                <a:ext cx="80511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a:solidFill>
                      <a:schemeClr val="bg1"/>
                    </a:solidFill>
                  </a:rPr>
                  <a:t>Competency Assessment</a:t>
                </a:r>
              </a:p>
            </p:txBody>
          </p:sp>
        </p:grpSp>
      </p:grpSp>
      <p:sp>
        <p:nvSpPr>
          <p:cNvPr id="2055" name="Title 1"/>
          <p:cNvSpPr>
            <a:spLocks noGrp="1"/>
          </p:cNvSpPr>
          <p:nvPr>
            <p:ph type="title"/>
          </p:nvPr>
        </p:nvSpPr>
        <p:spPr bwMode="auto">
          <a:xfrm>
            <a:off x="0" y="0"/>
            <a:ext cx="9144000" cy="452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500" b="1" smtClean="0">
                <a:solidFill>
                  <a:schemeClr val="bg1"/>
                </a:solidFill>
              </a:rPr>
              <a:t>CAP2 Available Resources</a:t>
            </a:r>
          </a:p>
        </p:txBody>
      </p:sp>
      <p:grpSp>
        <p:nvGrpSpPr>
          <p:cNvPr id="96" name="Group 1"/>
          <p:cNvGrpSpPr>
            <a:grpSpLocks/>
          </p:cNvGrpSpPr>
          <p:nvPr/>
        </p:nvGrpSpPr>
        <p:grpSpPr bwMode="auto">
          <a:xfrm>
            <a:off x="0" y="523875"/>
            <a:ext cx="9144000" cy="5297488"/>
            <a:chOff x="0" y="524107"/>
            <a:chExt cx="9144000" cy="5296830"/>
          </a:xfrm>
        </p:grpSpPr>
        <p:sp>
          <p:nvSpPr>
            <p:cNvPr id="97" name="Rectangle 17"/>
            <p:cNvSpPr>
              <a:spLocks noChangeArrowheads="1"/>
            </p:cNvSpPr>
            <p:nvPr/>
          </p:nvSpPr>
          <p:spPr bwMode="auto">
            <a:xfrm>
              <a:off x="0" y="524107"/>
              <a:ext cx="9144000" cy="5296830"/>
            </a:xfrm>
            <a:prstGeom prst="rect">
              <a:avLst/>
            </a:prstGeom>
            <a:solidFill>
              <a:schemeClr val="bg1">
                <a:alpha val="74901"/>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98" name="Snip Diagonal Corner Rectangle 97"/>
            <p:cNvSpPr/>
            <p:nvPr/>
          </p:nvSpPr>
          <p:spPr bwMode="auto">
            <a:xfrm>
              <a:off x="785813" y="717758"/>
              <a:ext cx="7689850" cy="1925399"/>
            </a:xfrm>
            <a:prstGeom prst="snip2DiagRect">
              <a:avLst/>
            </a:prstGeom>
            <a:solidFill>
              <a:schemeClr val="bg2">
                <a:lumMod val="40000"/>
                <a:lumOff val="60000"/>
              </a:schemeClr>
            </a:solidFill>
            <a:ln w="19050" cap="flat" cmpd="sng" algn="ctr">
              <a:solidFill>
                <a:schemeClr val="tx2"/>
              </a:solidFill>
              <a:prstDash val="solid"/>
              <a:round/>
              <a:headEnd type="none" w="med" len="med"/>
              <a:tailEnd type="none" w="med" len="med"/>
            </a:ln>
            <a:effectLst/>
          </p:spPr>
          <p:txBody>
            <a:bodyPr/>
            <a:lstStyle/>
            <a:p>
              <a:pPr>
                <a:defRPr/>
              </a:pPr>
              <a:endParaRPr lang="en-US">
                <a:ea typeface="ＭＳ Ｐゴシック" pitchFamily="-128" charset="-128"/>
              </a:endParaRPr>
            </a:p>
          </p:txBody>
        </p:sp>
        <p:sp>
          <p:nvSpPr>
            <p:cNvPr id="99" name="TextBox 19"/>
            <p:cNvSpPr txBox="1">
              <a:spLocks noChangeArrowheads="1"/>
            </p:cNvSpPr>
            <p:nvPr/>
          </p:nvSpPr>
          <p:spPr bwMode="auto">
            <a:xfrm>
              <a:off x="1628078" y="1516566"/>
              <a:ext cx="6601521"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Aft>
                  <a:spcPts val="600"/>
                </a:spcAft>
                <a:buFont typeface="Wingdings" pitchFamily="2" charset="2"/>
                <a:buChar char="ü"/>
              </a:pPr>
              <a:r>
                <a:rPr lang="en-US" altLang="en-US"/>
                <a:t>Billing and Reimbursement Checklist</a:t>
              </a:r>
            </a:p>
            <a:p>
              <a:pPr>
                <a:spcAft>
                  <a:spcPts val="600"/>
                </a:spcAft>
                <a:buFont typeface="Wingdings" pitchFamily="2" charset="2"/>
                <a:buChar char="ü"/>
              </a:pPr>
              <a:r>
                <a:rPr lang="en-US" altLang="en-US"/>
                <a:t>Billing and Reimbursement FAQs</a:t>
              </a:r>
            </a:p>
          </p:txBody>
        </p:sp>
        <p:grpSp>
          <p:nvGrpSpPr>
            <p:cNvPr id="100" name="Group 3081"/>
            <p:cNvGrpSpPr>
              <a:grpSpLocks/>
            </p:cNvGrpSpPr>
            <p:nvPr/>
          </p:nvGrpSpPr>
          <p:grpSpPr bwMode="auto">
            <a:xfrm>
              <a:off x="524108" y="624468"/>
              <a:ext cx="8051181" cy="791737"/>
              <a:chOff x="524108" y="624468"/>
              <a:chExt cx="8051181" cy="791737"/>
            </a:xfrm>
          </p:grpSpPr>
          <p:sp>
            <p:nvSpPr>
              <p:cNvPr id="101" name="Rounded Rectangle 100"/>
              <p:cNvSpPr/>
              <p:nvPr/>
            </p:nvSpPr>
            <p:spPr bwMode="auto">
              <a:xfrm>
                <a:off x="524109" y="624468"/>
                <a:ext cx="8051180" cy="791737"/>
              </a:xfrm>
              <a:prstGeom prst="roundRect">
                <a:avLst/>
              </a:prstGeom>
              <a:solidFill>
                <a:schemeClr val="tx2"/>
              </a:solidFill>
              <a:ln w="9525" cap="flat" cmpd="sng" algn="ctr">
                <a:noFill/>
                <a:prstDash val="solid"/>
                <a:round/>
                <a:headEnd type="none" w="med" len="med"/>
                <a:tailEnd type="none" w="med" len="med"/>
              </a:ln>
              <a:effectLst>
                <a:innerShdw blurRad="114300">
                  <a:prstClr val="black"/>
                </a:innerShdw>
              </a:effectLst>
            </p:spPr>
            <p:txBody>
              <a:bodyPr/>
              <a:lstStyle/>
              <a:p>
                <a:pPr>
                  <a:defRPr/>
                </a:pPr>
                <a:endParaRPr lang="en-US">
                  <a:ea typeface="ＭＳ Ｐゴシック" pitchFamily="-128" charset="-128"/>
                </a:endParaRPr>
              </a:p>
            </p:txBody>
          </p:sp>
          <p:sp>
            <p:nvSpPr>
              <p:cNvPr id="102" name="TextBox 44"/>
              <p:cNvSpPr txBox="1">
                <a:spLocks noChangeArrowheads="1"/>
              </p:cNvSpPr>
              <p:nvPr/>
            </p:nvSpPr>
            <p:spPr bwMode="auto">
              <a:xfrm>
                <a:off x="524108" y="717020"/>
                <a:ext cx="80511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r>
                  <a:rPr lang="en-US" altLang="en-US" sz="2800" b="1" i="1">
                    <a:solidFill>
                      <a:schemeClr val="bg1"/>
                    </a:solidFill>
                  </a:rPr>
                  <a:t>Billing and Reimbursement</a:t>
                </a:r>
              </a:p>
            </p:txBody>
          </p:sp>
        </p:grpSp>
      </p:grpSp>
    </p:spTree>
    <p:extLst>
      <p:ext uri="{BB962C8B-B14F-4D97-AF65-F5344CB8AC3E}">
        <p14:creationId xmlns:p14="http://schemas.microsoft.com/office/powerpoint/2010/main" val="592873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p:cTn id="7" dur="500" fill="hold"/>
                                        <p:tgtEl>
                                          <p:spTgt spid="3082"/>
                                        </p:tgtEl>
                                        <p:attrNameLst>
                                          <p:attrName>ppt_w</p:attrName>
                                        </p:attrNameLst>
                                      </p:cBhvr>
                                      <p:tavLst>
                                        <p:tav tm="0">
                                          <p:val>
                                            <p:fltVal val="0"/>
                                          </p:val>
                                        </p:tav>
                                        <p:tav tm="100000">
                                          <p:val>
                                            <p:strVal val="#ppt_w"/>
                                          </p:val>
                                        </p:tav>
                                      </p:tavLst>
                                    </p:anim>
                                    <p:anim calcmode="lin" valueType="num">
                                      <p:cBhvr>
                                        <p:cTn id="8" dur="500" fill="hold"/>
                                        <p:tgtEl>
                                          <p:spTgt spid="3082"/>
                                        </p:tgtEl>
                                        <p:attrNameLst>
                                          <p:attrName>ppt_h</p:attrName>
                                        </p:attrNameLst>
                                      </p:cBhvr>
                                      <p:tavLst>
                                        <p:tav tm="0">
                                          <p:val>
                                            <p:fltVal val="0"/>
                                          </p:val>
                                        </p:tav>
                                        <p:tav tm="100000">
                                          <p:val>
                                            <p:strVal val="#ppt_h"/>
                                          </p:val>
                                        </p:tav>
                                      </p:tavLst>
                                    </p:anim>
                                    <p:animEffect transition="in" filter="fade">
                                      <p:cBhvr>
                                        <p:cTn id="9" dur="500"/>
                                        <p:tgtEl>
                                          <p:spTgt spid="3082"/>
                                        </p:tgtEl>
                                      </p:cBhvr>
                                    </p:animEffect>
                                  </p:childTnLst>
                                </p:cTn>
                              </p:par>
                              <p:par>
                                <p:cTn id="10" presetID="53" presetClass="entr" presetSubtype="16" fill="hold" nodeType="withEffect">
                                  <p:stCondLst>
                                    <p:cond delay="0"/>
                                  </p:stCondLst>
                                  <p:childTnLst>
                                    <p:set>
                                      <p:cBhvr>
                                        <p:cTn id="11" dur="1" fill="hold">
                                          <p:stCondLst>
                                            <p:cond delay="0"/>
                                          </p:stCondLst>
                                        </p:cTn>
                                        <p:tgtEl>
                                          <p:spTgt spid="3077"/>
                                        </p:tgtEl>
                                        <p:attrNameLst>
                                          <p:attrName>style.visibility</p:attrName>
                                        </p:attrNameLst>
                                      </p:cBhvr>
                                      <p:to>
                                        <p:strVal val="visible"/>
                                      </p:to>
                                    </p:set>
                                    <p:anim calcmode="lin" valueType="num">
                                      <p:cBhvr>
                                        <p:cTn id="12" dur="500" fill="hold"/>
                                        <p:tgtEl>
                                          <p:spTgt spid="3077"/>
                                        </p:tgtEl>
                                        <p:attrNameLst>
                                          <p:attrName>ppt_w</p:attrName>
                                        </p:attrNameLst>
                                      </p:cBhvr>
                                      <p:tavLst>
                                        <p:tav tm="0">
                                          <p:val>
                                            <p:fltVal val="0"/>
                                          </p:val>
                                        </p:tav>
                                        <p:tav tm="100000">
                                          <p:val>
                                            <p:strVal val="#ppt_w"/>
                                          </p:val>
                                        </p:tav>
                                      </p:tavLst>
                                    </p:anim>
                                    <p:anim calcmode="lin" valueType="num">
                                      <p:cBhvr>
                                        <p:cTn id="13" dur="500" fill="hold"/>
                                        <p:tgtEl>
                                          <p:spTgt spid="3077"/>
                                        </p:tgtEl>
                                        <p:attrNameLst>
                                          <p:attrName>ppt_h</p:attrName>
                                        </p:attrNameLst>
                                      </p:cBhvr>
                                      <p:tavLst>
                                        <p:tav tm="0">
                                          <p:val>
                                            <p:fltVal val="0"/>
                                          </p:val>
                                        </p:tav>
                                        <p:tav tm="100000">
                                          <p:val>
                                            <p:strVal val="#ppt_h"/>
                                          </p:val>
                                        </p:tav>
                                      </p:tavLst>
                                    </p:anim>
                                    <p:animEffect transition="in" filter="fade">
                                      <p:cBhvr>
                                        <p:cTn id="14" dur="500"/>
                                        <p:tgtEl>
                                          <p:spTgt spid="3077"/>
                                        </p:tgtEl>
                                      </p:cBhvr>
                                    </p:animEffect>
                                  </p:childTnLst>
                                </p:cTn>
                              </p:par>
                              <p:par>
                                <p:cTn id="15" presetID="53" presetClass="entr" presetSubtype="16"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anim calcmode="lin" valueType="num">
                                      <p:cBhvr>
                                        <p:cTn id="17" dur="500" fill="hold"/>
                                        <p:tgtEl>
                                          <p:spTgt spid="3078"/>
                                        </p:tgtEl>
                                        <p:attrNameLst>
                                          <p:attrName>ppt_w</p:attrName>
                                        </p:attrNameLst>
                                      </p:cBhvr>
                                      <p:tavLst>
                                        <p:tav tm="0">
                                          <p:val>
                                            <p:fltVal val="0"/>
                                          </p:val>
                                        </p:tav>
                                        <p:tav tm="100000">
                                          <p:val>
                                            <p:strVal val="#ppt_w"/>
                                          </p:val>
                                        </p:tav>
                                      </p:tavLst>
                                    </p:anim>
                                    <p:anim calcmode="lin" valueType="num">
                                      <p:cBhvr>
                                        <p:cTn id="18" dur="500" fill="hold"/>
                                        <p:tgtEl>
                                          <p:spTgt spid="3078"/>
                                        </p:tgtEl>
                                        <p:attrNameLst>
                                          <p:attrName>ppt_h</p:attrName>
                                        </p:attrNameLst>
                                      </p:cBhvr>
                                      <p:tavLst>
                                        <p:tav tm="0">
                                          <p:val>
                                            <p:fltVal val="0"/>
                                          </p:val>
                                        </p:tav>
                                        <p:tav tm="100000">
                                          <p:val>
                                            <p:strVal val="#ppt_h"/>
                                          </p:val>
                                        </p:tav>
                                      </p:tavLst>
                                    </p:anim>
                                    <p:animEffect transition="in" filter="fade">
                                      <p:cBhvr>
                                        <p:cTn id="19" dur="500"/>
                                        <p:tgtEl>
                                          <p:spTgt spid="3078"/>
                                        </p:tgtEl>
                                      </p:cBhvr>
                                    </p:animEffect>
                                  </p:childTnLst>
                                </p:cTn>
                              </p:par>
                              <p:par>
                                <p:cTn id="20" presetID="53" presetClass="entr" presetSubtype="16" fill="hold" nodeType="withEffect">
                                  <p:stCondLst>
                                    <p:cond delay="0"/>
                                  </p:stCondLst>
                                  <p:childTnLst>
                                    <p:set>
                                      <p:cBhvr>
                                        <p:cTn id="21" dur="1" fill="hold">
                                          <p:stCondLst>
                                            <p:cond delay="0"/>
                                          </p:stCondLst>
                                        </p:cTn>
                                        <p:tgtEl>
                                          <p:spTgt spid="3079"/>
                                        </p:tgtEl>
                                        <p:attrNameLst>
                                          <p:attrName>style.visibility</p:attrName>
                                        </p:attrNameLst>
                                      </p:cBhvr>
                                      <p:to>
                                        <p:strVal val="visible"/>
                                      </p:to>
                                    </p:set>
                                    <p:anim calcmode="lin" valueType="num">
                                      <p:cBhvr>
                                        <p:cTn id="22" dur="500" fill="hold"/>
                                        <p:tgtEl>
                                          <p:spTgt spid="3079"/>
                                        </p:tgtEl>
                                        <p:attrNameLst>
                                          <p:attrName>ppt_w</p:attrName>
                                        </p:attrNameLst>
                                      </p:cBhvr>
                                      <p:tavLst>
                                        <p:tav tm="0">
                                          <p:val>
                                            <p:fltVal val="0"/>
                                          </p:val>
                                        </p:tav>
                                        <p:tav tm="100000">
                                          <p:val>
                                            <p:strVal val="#ppt_w"/>
                                          </p:val>
                                        </p:tav>
                                      </p:tavLst>
                                    </p:anim>
                                    <p:anim calcmode="lin" valueType="num">
                                      <p:cBhvr>
                                        <p:cTn id="23" dur="500" fill="hold"/>
                                        <p:tgtEl>
                                          <p:spTgt spid="3079"/>
                                        </p:tgtEl>
                                        <p:attrNameLst>
                                          <p:attrName>ppt_h</p:attrName>
                                        </p:attrNameLst>
                                      </p:cBhvr>
                                      <p:tavLst>
                                        <p:tav tm="0">
                                          <p:val>
                                            <p:fltVal val="0"/>
                                          </p:val>
                                        </p:tav>
                                        <p:tav tm="100000">
                                          <p:val>
                                            <p:strVal val="#ppt_h"/>
                                          </p:val>
                                        </p:tav>
                                      </p:tavLst>
                                    </p:anim>
                                    <p:animEffect transition="in" filter="fade">
                                      <p:cBhvr>
                                        <p:cTn id="24" dur="500"/>
                                        <p:tgtEl>
                                          <p:spTgt spid="3079"/>
                                        </p:tgtEl>
                                      </p:cBhvr>
                                    </p:animEffect>
                                  </p:childTnLst>
                                </p:cTn>
                              </p:par>
                              <p:par>
                                <p:cTn id="25" presetID="53" presetClass="entr" presetSubtype="16" fill="hold" nodeType="withEffect">
                                  <p:stCondLst>
                                    <p:cond delay="0"/>
                                  </p:stCondLst>
                                  <p:childTnLst>
                                    <p:set>
                                      <p:cBhvr>
                                        <p:cTn id="26" dur="1" fill="hold">
                                          <p:stCondLst>
                                            <p:cond delay="0"/>
                                          </p:stCondLst>
                                        </p:cTn>
                                        <p:tgtEl>
                                          <p:spTgt spid="3080"/>
                                        </p:tgtEl>
                                        <p:attrNameLst>
                                          <p:attrName>style.visibility</p:attrName>
                                        </p:attrNameLst>
                                      </p:cBhvr>
                                      <p:to>
                                        <p:strVal val="visible"/>
                                      </p:to>
                                    </p:set>
                                    <p:anim calcmode="lin" valueType="num">
                                      <p:cBhvr>
                                        <p:cTn id="27" dur="500" fill="hold"/>
                                        <p:tgtEl>
                                          <p:spTgt spid="3080"/>
                                        </p:tgtEl>
                                        <p:attrNameLst>
                                          <p:attrName>ppt_w</p:attrName>
                                        </p:attrNameLst>
                                      </p:cBhvr>
                                      <p:tavLst>
                                        <p:tav tm="0">
                                          <p:val>
                                            <p:fltVal val="0"/>
                                          </p:val>
                                        </p:tav>
                                        <p:tav tm="100000">
                                          <p:val>
                                            <p:strVal val="#ppt_w"/>
                                          </p:val>
                                        </p:tav>
                                      </p:tavLst>
                                    </p:anim>
                                    <p:anim calcmode="lin" valueType="num">
                                      <p:cBhvr>
                                        <p:cTn id="28" dur="500" fill="hold"/>
                                        <p:tgtEl>
                                          <p:spTgt spid="3080"/>
                                        </p:tgtEl>
                                        <p:attrNameLst>
                                          <p:attrName>ppt_h</p:attrName>
                                        </p:attrNameLst>
                                      </p:cBhvr>
                                      <p:tavLst>
                                        <p:tav tm="0">
                                          <p:val>
                                            <p:fltVal val="0"/>
                                          </p:val>
                                        </p:tav>
                                        <p:tav tm="100000">
                                          <p:val>
                                            <p:strVal val="#ppt_h"/>
                                          </p:val>
                                        </p:tav>
                                      </p:tavLst>
                                    </p:anim>
                                    <p:animEffect transition="in" filter="fade">
                                      <p:cBhvr>
                                        <p:cTn id="29" dur="500"/>
                                        <p:tgtEl>
                                          <p:spTgt spid="308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3082"/>
                                        </p:tgtEl>
                                      </p:cBhvr>
                                    </p:animEffect>
                                    <p:animScale>
                                      <p:cBhvr>
                                        <p:cTn id="34" dur="250" autoRev="1" fill="hold"/>
                                        <p:tgtEl>
                                          <p:spTgt spid="3082"/>
                                        </p:tgtEl>
                                      </p:cBhvr>
                                      <p:by x="105000" y="105000"/>
                                    </p:animScale>
                                  </p:childTnLst>
                                </p:cTn>
                              </p:par>
                            </p:childTnLst>
                          </p:cTn>
                        </p:par>
                        <p:par>
                          <p:cTn id="35" fill="hold" nodeType="withGroup">
                            <p:stCondLst>
                              <p:cond delay="500"/>
                            </p:stCondLst>
                            <p:childTnLst>
                              <p:par>
                                <p:cTn id="36" presetID="22" presetClass="entr" presetSubtype="1" fill="hold"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nodeType="clickEffect">
                                  <p:stCondLst>
                                    <p:cond delay="0"/>
                                  </p:stCondLst>
                                  <p:childTnLst>
                                    <p:animEffect transition="out" filter="wipe(down)">
                                      <p:cBhvr>
                                        <p:cTn id="42" dur="500"/>
                                        <p:tgtEl>
                                          <p:spTgt spid="53"/>
                                        </p:tgtEl>
                                      </p:cBhvr>
                                    </p:animEffect>
                                    <p:set>
                                      <p:cBhvr>
                                        <p:cTn id="43" dur="1" fill="hold">
                                          <p:stCondLst>
                                            <p:cond delay="499"/>
                                          </p:stCondLst>
                                        </p:cTn>
                                        <p:tgtEl>
                                          <p:spTgt spid="5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3077"/>
                                        </p:tgtEl>
                                      </p:cBhvr>
                                    </p:animEffect>
                                    <p:animScale>
                                      <p:cBhvr>
                                        <p:cTn id="48" dur="250" autoRev="1" fill="hold"/>
                                        <p:tgtEl>
                                          <p:spTgt spid="3077"/>
                                        </p:tgtEl>
                                      </p:cBhvr>
                                      <p:by x="105000" y="105000"/>
                                    </p:animScale>
                                  </p:childTnLst>
                                </p:cTn>
                              </p:par>
                            </p:childTnLst>
                          </p:cTn>
                        </p:par>
                        <p:par>
                          <p:cTn id="49" fill="hold">
                            <p:stCondLst>
                              <p:cond delay="500"/>
                            </p:stCondLst>
                            <p:childTnLst>
                              <p:par>
                                <p:cTn id="50" presetID="42" presetClass="path" presetSubtype="0" accel="50000" decel="50000" fill="hold" nodeType="afterEffect">
                                  <p:stCondLst>
                                    <p:cond delay="0"/>
                                  </p:stCondLst>
                                  <p:childTnLst>
                                    <p:animMotion origin="layout" path="M 5.55556E-7 2.96296E-6 L -0.00122 -0.15417 " pathEditMode="relative" rAng="0" ptsTypes="AA">
                                      <p:cBhvr>
                                        <p:cTn id="51" dur="1000" fill="hold"/>
                                        <p:tgtEl>
                                          <p:spTgt spid="3077"/>
                                        </p:tgtEl>
                                        <p:attrNameLst>
                                          <p:attrName>ppt_x</p:attrName>
                                          <p:attrName>ppt_y</p:attrName>
                                        </p:attrNameLst>
                                      </p:cBhvr>
                                      <p:rCtr x="-69" y="-7708"/>
                                    </p:animMotion>
                                  </p:childTnLst>
                                </p:cTn>
                              </p:par>
                            </p:childTnLst>
                          </p:cTn>
                        </p:par>
                        <p:par>
                          <p:cTn id="52" fill="hold" nodeType="afterGroup">
                            <p:stCondLst>
                              <p:cond delay="1500"/>
                            </p:stCondLst>
                            <p:childTnLst>
                              <p:par>
                                <p:cTn id="53" presetID="22" presetClass="entr" presetSubtype="1"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up)">
                                      <p:cBhvr>
                                        <p:cTn id="55" dur="500"/>
                                        <p:tgtEl>
                                          <p:spTgt spid="6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65"/>
                                        </p:tgtEl>
                                      </p:cBhvr>
                                    </p:animEffect>
                                    <p:set>
                                      <p:cBhvr>
                                        <p:cTn id="60" dur="1" fill="hold">
                                          <p:stCondLst>
                                            <p:cond delay="499"/>
                                          </p:stCondLst>
                                        </p:cTn>
                                        <p:tgtEl>
                                          <p:spTgt spid="65"/>
                                        </p:tgtEl>
                                        <p:attrNameLst>
                                          <p:attrName>style.visibility</p:attrName>
                                        </p:attrNameLst>
                                      </p:cBhvr>
                                      <p:to>
                                        <p:strVal val="hidden"/>
                                      </p:to>
                                    </p:set>
                                  </p:childTnLst>
                                </p:cTn>
                              </p:par>
                            </p:childTnLst>
                          </p:cTn>
                        </p:par>
                        <p:par>
                          <p:cTn id="61" fill="hold">
                            <p:stCondLst>
                              <p:cond delay="500"/>
                            </p:stCondLst>
                            <p:childTnLst>
                              <p:par>
                                <p:cTn id="62" presetID="42" presetClass="path" presetSubtype="0" accel="50000" decel="50000" fill="hold" nodeType="afterEffect">
                                  <p:stCondLst>
                                    <p:cond delay="0"/>
                                  </p:stCondLst>
                                  <p:childTnLst>
                                    <p:animMotion origin="layout" path="M -0.00122 -0.15417 L 5.55556E-7 0.00185 " pathEditMode="relative" rAng="0" ptsTypes="AA">
                                      <p:cBhvr>
                                        <p:cTn id="63" dur="500" fill="hold"/>
                                        <p:tgtEl>
                                          <p:spTgt spid="3077"/>
                                        </p:tgtEl>
                                        <p:attrNameLst>
                                          <p:attrName>ppt_x</p:attrName>
                                          <p:attrName>ppt_y</p:attrName>
                                        </p:attrNameLst>
                                      </p:cBhvr>
                                      <p:rCtr x="52" y="7801"/>
                                    </p:animMotion>
                                  </p:childTnLst>
                                </p:cTn>
                              </p:par>
                            </p:childTnLst>
                          </p:cTn>
                        </p:par>
                      </p:childTnLst>
                    </p:cTn>
                  </p:par>
                  <p:par>
                    <p:cTn id="64" fill="hold" nodeType="clickPar">
                      <p:stCondLst>
                        <p:cond delay="indefinite"/>
                      </p:stCondLst>
                      <p:childTnLst>
                        <p:par>
                          <p:cTn id="65" fill="hold" nodeType="withGroup">
                            <p:stCondLst>
                              <p:cond delay="0"/>
                            </p:stCondLst>
                            <p:childTnLst>
                              <p:par>
                                <p:cTn id="66" presetID="26" presetClass="emph" presetSubtype="0" fill="hold" nodeType="clickEffect">
                                  <p:stCondLst>
                                    <p:cond delay="0"/>
                                  </p:stCondLst>
                                  <p:childTnLst>
                                    <p:animEffect transition="out" filter="fade">
                                      <p:cBhvr>
                                        <p:cTn id="67" dur="500" tmFilter="0, 0; .2, .5; .8, .5; 1, 0"/>
                                        <p:tgtEl>
                                          <p:spTgt spid="3078"/>
                                        </p:tgtEl>
                                      </p:cBhvr>
                                    </p:animEffect>
                                    <p:animScale>
                                      <p:cBhvr>
                                        <p:cTn id="68" dur="250" autoRev="1" fill="hold"/>
                                        <p:tgtEl>
                                          <p:spTgt spid="3078"/>
                                        </p:tgtEl>
                                      </p:cBhvr>
                                      <p:by x="105000" y="105000"/>
                                    </p:animScale>
                                  </p:childTnLst>
                                </p:cTn>
                              </p:par>
                            </p:childTnLst>
                          </p:cTn>
                        </p:par>
                        <p:par>
                          <p:cTn id="69" fill="hold" nodeType="afterGroup">
                            <p:stCondLst>
                              <p:cond delay="500"/>
                            </p:stCondLst>
                            <p:childTnLst>
                              <p:par>
                                <p:cTn id="70" presetID="42" presetClass="path" presetSubtype="0" accel="50000" decel="50000" fill="hold" nodeType="afterEffect">
                                  <p:stCondLst>
                                    <p:cond delay="0"/>
                                  </p:stCondLst>
                                  <p:childTnLst>
                                    <p:animMotion origin="layout" path="M 5.55556E-7 2.22222E-6 L -0.00243 -0.31597 " pathEditMode="relative" rAng="0" ptsTypes="AA">
                                      <p:cBhvr>
                                        <p:cTn id="71" dur="1000" fill="hold"/>
                                        <p:tgtEl>
                                          <p:spTgt spid="3078"/>
                                        </p:tgtEl>
                                        <p:attrNameLst>
                                          <p:attrName>ppt_x</p:attrName>
                                          <p:attrName>ppt_y</p:attrName>
                                        </p:attrNameLst>
                                      </p:cBhvr>
                                      <p:rCtr x="-122" y="-15810"/>
                                    </p:animMotion>
                                  </p:childTnLst>
                                </p:cTn>
                              </p:par>
                            </p:childTnLst>
                          </p:cTn>
                        </p:par>
                        <p:par>
                          <p:cTn id="72" fill="hold">
                            <p:stCondLst>
                              <p:cond delay="1500"/>
                            </p:stCondLst>
                            <p:childTnLst>
                              <p:par>
                                <p:cTn id="73" presetID="22" presetClass="entr" presetSubtype="1" fill="hold" nodeType="after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wipe(up)">
                                      <p:cBhvr>
                                        <p:cTn id="75" dur="500"/>
                                        <p:tgtEl>
                                          <p:spTgt spid="77"/>
                                        </p:tgtEl>
                                      </p:cBhvr>
                                    </p:animEffect>
                                  </p:childTnLst>
                                </p:cTn>
                              </p:par>
                            </p:childTnLst>
                          </p:cTn>
                        </p:par>
                      </p:childTnLst>
                    </p:cTn>
                  </p:par>
                  <p:par>
                    <p:cTn id="76" fill="hold">
                      <p:stCondLst>
                        <p:cond delay="indefinite"/>
                      </p:stCondLst>
                      <p:childTnLst>
                        <p:par>
                          <p:cTn id="77" fill="hold" nodeType="afterGroup">
                            <p:stCondLst>
                              <p:cond delay="0"/>
                            </p:stCondLst>
                            <p:childTnLst>
                              <p:par>
                                <p:cTn id="78" presetID="22" presetClass="exit" presetSubtype="4" fill="hold" nodeType="clickEffect">
                                  <p:stCondLst>
                                    <p:cond delay="0"/>
                                  </p:stCondLst>
                                  <p:childTnLst>
                                    <p:animEffect transition="out" filter="wipe(down)">
                                      <p:cBhvr>
                                        <p:cTn id="79" dur="500"/>
                                        <p:tgtEl>
                                          <p:spTgt spid="77"/>
                                        </p:tgtEl>
                                      </p:cBhvr>
                                    </p:animEffect>
                                    <p:set>
                                      <p:cBhvr>
                                        <p:cTn id="80" dur="1" fill="hold">
                                          <p:stCondLst>
                                            <p:cond delay="499"/>
                                          </p:stCondLst>
                                        </p:cTn>
                                        <p:tgtEl>
                                          <p:spTgt spid="77"/>
                                        </p:tgtEl>
                                        <p:attrNameLst>
                                          <p:attrName>style.visibility</p:attrName>
                                        </p:attrNameLst>
                                      </p:cBhvr>
                                      <p:to>
                                        <p:strVal val="hidden"/>
                                      </p:to>
                                    </p:set>
                                  </p:childTnLst>
                                </p:cTn>
                              </p:par>
                            </p:childTnLst>
                          </p:cTn>
                        </p:par>
                        <p:par>
                          <p:cTn id="81" fill="hold">
                            <p:stCondLst>
                              <p:cond delay="500"/>
                            </p:stCondLst>
                            <p:childTnLst>
                              <p:par>
                                <p:cTn id="82" presetID="42" presetClass="path" presetSubtype="0" accel="50000" decel="50000" fill="hold" nodeType="afterEffect">
                                  <p:stCondLst>
                                    <p:cond delay="0"/>
                                  </p:stCondLst>
                                  <p:childTnLst>
                                    <p:animMotion origin="layout" path="M -0.00122 -0.31134 L -0.00122 0.00857 " pathEditMode="relative" rAng="0" ptsTypes="AA">
                                      <p:cBhvr>
                                        <p:cTn id="83" dur="500" fill="hold"/>
                                        <p:tgtEl>
                                          <p:spTgt spid="3078"/>
                                        </p:tgtEl>
                                        <p:attrNameLst>
                                          <p:attrName>ppt_x</p:attrName>
                                          <p:attrName>ppt_y</p:attrName>
                                        </p:attrNameLst>
                                      </p:cBhvr>
                                      <p:rCtr x="0" y="15995"/>
                                    </p:animMotion>
                                  </p:childTnLst>
                                </p:cTn>
                              </p:par>
                            </p:childTnLst>
                          </p:cTn>
                        </p:par>
                      </p:childTnLst>
                    </p:cTn>
                  </p:par>
                  <p:par>
                    <p:cTn id="84" fill="hold" nodeType="clickPar">
                      <p:stCondLst>
                        <p:cond delay="indefinite"/>
                      </p:stCondLst>
                      <p:childTnLst>
                        <p:par>
                          <p:cTn id="85" fill="hold" nodeType="withGroup">
                            <p:stCondLst>
                              <p:cond delay="0"/>
                            </p:stCondLst>
                            <p:childTnLst>
                              <p:par>
                                <p:cTn id="86" presetID="26" presetClass="emph" presetSubtype="0" fill="hold" nodeType="clickEffect">
                                  <p:stCondLst>
                                    <p:cond delay="0"/>
                                  </p:stCondLst>
                                  <p:childTnLst>
                                    <p:animEffect transition="out" filter="fade">
                                      <p:cBhvr>
                                        <p:cTn id="87" dur="500" tmFilter="0, 0; .2, .5; .8, .5; 1, 0"/>
                                        <p:tgtEl>
                                          <p:spTgt spid="3079"/>
                                        </p:tgtEl>
                                      </p:cBhvr>
                                    </p:animEffect>
                                    <p:animScale>
                                      <p:cBhvr>
                                        <p:cTn id="88" dur="250" autoRev="1" fill="hold"/>
                                        <p:tgtEl>
                                          <p:spTgt spid="3079"/>
                                        </p:tgtEl>
                                      </p:cBhvr>
                                      <p:by x="105000" y="105000"/>
                                    </p:animScale>
                                  </p:childTnLst>
                                </p:cTn>
                              </p:par>
                            </p:childTnLst>
                          </p:cTn>
                        </p:par>
                        <p:par>
                          <p:cTn id="89" fill="hold" nodeType="afterGroup">
                            <p:stCondLst>
                              <p:cond delay="500"/>
                            </p:stCondLst>
                            <p:childTnLst>
                              <p:par>
                                <p:cTn id="90" presetID="42" presetClass="path" presetSubtype="0" accel="50000" decel="50000" fill="hold" nodeType="afterEffect">
                                  <p:stCondLst>
                                    <p:cond delay="0"/>
                                  </p:stCondLst>
                                  <p:childTnLst>
                                    <p:animMotion origin="layout" path="M 5.55556E-7 -0.00139 L -0.00122 -0.46852 " pathEditMode="relative" rAng="0" ptsTypes="AA">
                                      <p:cBhvr>
                                        <p:cTn id="91" dur="1000" fill="hold"/>
                                        <p:tgtEl>
                                          <p:spTgt spid="3079"/>
                                        </p:tgtEl>
                                        <p:attrNameLst>
                                          <p:attrName>ppt_x</p:attrName>
                                          <p:attrName>ppt_y</p:attrName>
                                        </p:attrNameLst>
                                      </p:cBhvr>
                                      <p:rCtr x="-69" y="-23356"/>
                                    </p:animMotion>
                                  </p:childTnLst>
                                </p:cTn>
                              </p:par>
                            </p:childTnLst>
                          </p:cTn>
                        </p:par>
                        <p:par>
                          <p:cTn id="92" fill="hold">
                            <p:stCondLst>
                              <p:cond delay="1500"/>
                            </p:stCondLst>
                            <p:childTnLst>
                              <p:par>
                                <p:cTn id="93" presetID="22" presetClass="entr" presetSubtype="1" fill="hold"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wipe(up)">
                                      <p:cBhvr>
                                        <p:cTn id="95" dur="500"/>
                                        <p:tgtEl>
                                          <p:spTgt spid="89"/>
                                        </p:tgtEl>
                                      </p:cBhvr>
                                    </p:animEffect>
                                  </p:childTnLst>
                                </p:cTn>
                              </p:par>
                            </p:childTnLst>
                          </p:cTn>
                        </p:par>
                      </p:childTnLst>
                    </p:cTn>
                  </p:par>
                  <p:par>
                    <p:cTn id="96" fill="hold">
                      <p:stCondLst>
                        <p:cond delay="indefinite"/>
                      </p:stCondLst>
                      <p:childTnLst>
                        <p:par>
                          <p:cTn id="97" fill="hold" nodeType="afterGroup">
                            <p:stCondLst>
                              <p:cond delay="0"/>
                            </p:stCondLst>
                            <p:childTnLst>
                              <p:par>
                                <p:cTn id="98" presetID="22" presetClass="exit" presetSubtype="4" fill="hold" nodeType="clickEffect">
                                  <p:stCondLst>
                                    <p:cond delay="0"/>
                                  </p:stCondLst>
                                  <p:childTnLst>
                                    <p:animEffect transition="out" filter="wipe(down)">
                                      <p:cBhvr>
                                        <p:cTn id="99" dur="500"/>
                                        <p:tgtEl>
                                          <p:spTgt spid="89"/>
                                        </p:tgtEl>
                                      </p:cBhvr>
                                    </p:animEffect>
                                    <p:set>
                                      <p:cBhvr>
                                        <p:cTn id="100" dur="1" fill="hold">
                                          <p:stCondLst>
                                            <p:cond delay="499"/>
                                          </p:stCondLst>
                                        </p:cTn>
                                        <p:tgtEl>
                                          <p:spTgt spid="89"/>
                                        </p:tgtEl>
                                        <p:attrNameLst>
                                          <p:attrName>style.visibility</p:attrName>
                                        </p:attrNameLst>
                                      </p:cBhvr>
                                      <p:to>
                                        <p:strVal val="hidden"/>
                                      </p:to>
                                    </p:set>
                                  </p:childTnLst>
                                </p:cTn>
                              </p:par>
                            </p:childTnLst>
                          </p:cTn>
                        </p:par>
                        <p:par>
                          <p:cTn id="101" fill="hold">
                            <p:stCondLst>
                              <p:cond delay="500"/>
                            </p:stCondLst>
                            <p:childTnLst>
                              <p:par>
                                <p:cTn id="102" presetID="42" presetClass="path" presetSubtype="0" accel="50000" decel="50000" fill="hold" nodeType="afterEffect">
                                  <p:stCondLst>
                                    <p:cond delay="0"/>
                                  </p:stCondLst>
                                  <p:childTnLst>
                                    <p:animMotion origin="layout" path="M -0.00121 -0.46852 L -0.00121 0.00602 " pathEditMode="relative" rAng="0" ptsTypes="AA">
                                      <p:cBhvr>
                                        <p:cTn id="103" dur="500" fill="hold"/>
                                        <p:tgtEl>
                                          <p:spTgt spid="3079"/>
                                        </p:tgtEl>
                                        <p:attrNameLst>
                                          <p:attrName>ppt_x</p:attrName>
                                          <p:attrName>ppt_y</p:attrName>
                                        </p:attrNameLst>
                                      </p:cBhvr>
                                      <p:rCtr x="0" y="23727"/>
                                    </p:animMotion>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6" presetClass="emph" presetSubtype="0" fill="hold" nodeType="clickEffect">
                                  <p:stCondLst>
                                    <p:cond delay="0"/>
                                  </p:stCondLst>
                                  <p:childTnLst>
                                    <p:animEffect transition="out" filter="fade">
                                      <p:cBhvr>
                                        <p:cTn id="107" dur="500" tmFilter="0, 0; .2, .5; .8, .5; 1, 0"/>
                                        <p:tgtEl>
                                          <p:spTgt spid="3080"/>
                                        </p:tgtEl>
                                      </p:cBhvr>
                                    </p:animEffect>
                                    <p:animScale>
                                      <p:cBhvr>
                                        <p:cTn id="108" dur="250" autoRev="1" fill="hold"/>
                                        <p:tgtEl>
                                          <p:spTgt spid="3080"/>
                                        </p:tgtEl>
                                      </p:cBhvr>
                                      <p:by x="105000" y="105000"/>
                                    </p:animScale>
                                  </p:childTnLst>
                                </p:cTn>
                              </p:par>
                            </p:childTnLst>
                          </p:cTn>
                        </p:par>
                        <p:par>
                          <p:cTn id="109" fill="hold" nodeType="afterGroup">
                            <p:stCondLst>
                              <p:cond delay="500"/>
                            </p:stCondLst>
                            <p:childTnLst>
                              <p:par>
                                <p:cTn id="110" presetID="42" presetClass="path" presetSubtype="0" accel="50000" decel="50000" fill="hold" nodeType="afterEffect">
                                  <p:stCondLst>
                                    <p:cond delay="0"/>
                                  </p:stCondLst>
                                  <p:childTnLst>
                                    <p:animMotion origin="layout" path="M 0.00122 0.00231 L -0.00121 -0.62569 " pathEditMode="relative" rAng="0" ptsTypes="AA">
                                      <p:cBhvr>
                                        <p:cTn id="111" dur="1000" fill="hold"/>
                                        <p:tgtEl>
                                          <p:spTgt spid="3080"/>
                                        </p:tgtEl>
                                        <p:attrNameLst>
                                          <p:attrName>ppt_x</p:attrName>
                                          <p:attrName>ppt_y</p:attrName>
                                        </p:attrNameLst>
                                      </p:cBhvr>
                                      <p:rCtr x="-122" y="-31412"/>
                                    </p:animMotion>
                                  </p:childTnLst>
                                </p:cTn>
                              </p:par>
                            </p:childTnLst>
                          </p:cTn>
                        </p:par>
                        <p:par>
                          <p:cTn id="112" fill="hold" nodeType="afterGroup">
                            <p:stCondLst>
                              <p:cond delay="1500"/>
                            </p:stCondLst>
                            <p:childTnLst>
                              <p:par>
                                <p:cTn id="113" presetID="22" presetClass="entr" presetSubtype="1" fill="hold" nodeType="after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wipe(up)">
                                      <p:cBhvr>
                                        <p:cTn id="115" dur="500"/>
                                        <p:tgtEl>
                                          <p:spTgt spid="96"/>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xit" presetSubtype="4" fill="hold" nodeType="clickEffect">
                                  <p:stCondLst>
                                    <p:cond delay="0"/>
                                  </p:stCondLst>
                                  <p:childTnLst>
                                    <p:animEffect transition="out" filter="wipe(down)">
                                      <p:cBhvr>
                                        <p:cTn id="119" dur="500"/>
                                        <p:tgtEl>
                                          <p:spTgt spid="96"/>
                                        </p:tgtEl>
                                      </p:cBhvr>
                                    </p:animEffect>
                                    <p:set>
                                      <p:cBhvr>
                                        <p:cTn id="120" dur="1" fill="hold">
                                          <p:stCondLst>
                                            <p:cond delay="499"/>
                                          </p:stCondLst>
                                        </p:cTn>
                                        <p:tgtEl>
                                          <p:spTgt spid="96"/>
                                        </p:tgtEl>
                                        <p:attrNameLst>
                                          <p:attrName>style.visibility</p:attrName>
                                        </p:attrNameLst>
                                      </p:cBhvr>
                                      <p:to>
                                        <p:strVal val="hidden"/>
                                      </p:to>
                                    </p:set>
                                  </p:childTnLst>
                                </p:cTn>
                              </p:par>
                            </p:childTnLst>
                          </p:cTn>
                        </p:par>
                        <p:par>
                          <p:cTn id="121" fill="hold">
                            <p:stCondLst>
                              <p:cond delay="500"/>
                            </p:stCondLst>
                            <p:childTnLst>
                              <p:par>
                                <p:cTn id="122" presetID="42" presetClass="path" presetSubtype="0" accel="50000" decel="50000" fill="hold" nodeType="afterEffect">
                                  <p:stCondLst>
                                    <p:cond delay="0"/>
                                  </p:stCondLst>
                                  <p:childTnLst>
                                    <p:animMotion origin="layout" path="M -0.00122 -0.62569 L -0.00122 0.00163 " pathEditMode="relative" rAng="0" ptsTypes="AA">
                                      <p:cBhvr>
                                        <p:cTn id="123" dur="500" fill="hold"/>
                                        <p:tgtEl>
                                          <p:spTgt spid="3080"/>
                                        </p:tgtEl>
                                        <p:attrNameLst>
                                          <p:attrName>ppt_x</p:attrName>
                                          <p:attrName>ppt_y</p:attrName>
                                        </p:attrNameLst>
                                      </p:cBhvr>
                                      <p:rCtr x="0" y="3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678113"/>
            <a:ext cx="9144000" cy="1362075"/>
          </a:xfrm>
        </p:spPr>
        <p:txBody>
          <a:bodyPr/>
          <a:lstStyle/>
          <a:p>
            <a:pPr algn="ctr">
              <a:defRPr/>
            </a:pPr>
            <a:r>
              <a:rPr lang="en-US" sz="4800" b="1" dirty="0" smtClean="0">
                <a:solidFill>
                  <a:schemeClr val="tx1"/>
                </a:solidFill>
              </a:rPr>
              <a:t>CAP2 DEMONSTRATION</a:t>
            </a:r>
            <a:endParaRPr lang="en-US" sz="4800" b="1" dirty="0">
              <a:solidFill>
                <a:schemeClr val="tx1"/>
              </a:solidFill>
            </a:endParaRPr>
          </a:p>
        </p:txBody>
      </p:sp>
    </p:spTree>
    <p:extLst>
      <p:ext uri="{BB962C8B-B14F-4D97-AF65-F5344CB8AC3E}">
        <p14:creationId xmlns:p14="http://schemas.microsoft.com/office/powerpoint/2010/main" val="982790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678113"/>
            <a:ext cx="9144000" cy="1362075"/>
          </a:xfrm>
        </p:spPr>
        <p:txBody>
          <a:bodyPr/>
          <a:lstStyle/>
          <a:p>
            <a:pPr algn="ctr">
              <a:defRPr/>
            </a:pPr>
            <a:r>
              <a:rPr lang="en-US" sz="4800" b="1" dirty="0" smtClean="0">
                <a:solidFill>
                  <a:schemeClr val="tx1"/>
                </a:solidFill>
              </a:rPr>
              <a:t>CAP2 CASE STUDIES</a:t>
            </a:r>
            <a:endParaRPr lang="en-US" sz="4800" b="1" dirty="0">
              <a:solidFill>
                <a:schemeClr val="tx1"/>
              </a:solidFill>
            </a:endParaRPr>
          </a:p>
        </p:txBody>
      </p:sp>
    </p:spTree>
    <p:extLst>
      <p:ext uri="{BB962C8B-B14F-4D97-AF65-F5344CB8AC3E}">
        <p14:creationId xmlns:p14="http://schemas.microsoft.com/office/powerpoint/2010/main" val="3140182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Content Placeholder 4"/>
          <p:cNvSpPr txBox="1">
            <a:spLocks/>
          </p:cNvSpPr>
          <p:nvPr/>
        </p:nvSpPr>
        <p:spPr bwMode="auto">
          <a:xfrm>
            <a:off x="530732" y="2438400"/>
            <a:ext cx="5219764"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n-US" sz="2200" b="1" dirty="0" smtClean="0">
                <a:solidFill>
                  <a:srgbClr val="0065A4"/>
                </a:solidFill>
                <a:cs typeface="Arial" pitchFamily="34" charset="0"/>
              </a:rPr>
              <a:t>Susan </a:t>
            </a:r>
            <a:r>
              <a:rPr lang="en-US" sz="2200" b="1" dirty="0">
                <a:solidFill>
                  <a:srgbClr val="0065A4"/>
                </a:solidFill>
                <a:cs typeface="Arial" pitchFamily="34" charset="0"/>
              </a:rPr>
              <a:t>B. Hassmiller, PhD, RN, </a:t>
            </a:r>
            <a:r>
              <a:rPr lang="en-US" sz="2200" b="1" dirty="0" smtClean="0">
                <a:solidFill>
                  <a:srgbClr val="0065A4"/>
                </a:solidFill>
                <a:cs typeface="Arial" pitchFamily="34" charset="0"/>
              </a:rPr>
              <a:t>FAAN</a:t>
            </a:r>
            <a:endParaRPr lang="en-US" sz="2200" dirty="0">
              <a:solidFill>
                <a:srgbClr val="0065A4"/>
              </a:solidFill>
              <a:cs typeface="Arial" pitchFamily="34" charset="0"/>
            </a:endParaRPr>
          </a:p>
          <a:p>
            <a:pPr eaLnBrk="1" hangingPunct="1">
              <a:spcBef>
                <a:spcPct val="20000"/>
              </a:spcBef>
            </a:pPr>
            <a:r>
              <a:rPr lang="en-US" sz="2200" dirty="0">
                <a:solidFill>
                  <a:srgbClr val="0065A4"/>
                </a:solidFill>
                <a:cs typeface="Arial" pitchFamily="34" charset="0"/>
              </a:rPr>
              <a:t>RWJF Senior </a:t>
            </a:r>
            <a:r>
              <a:rPr lang="en-US" sz="2200" dirty="0" smtClean="0">
                <a:solidFill>
                  <a:srgbClr val="0065A4"/>
                </a:solidFill>
                <a:cs typeface="Arial" pitchFamily="34" charset="0"/>
              </a:rPr>
              <a:t>Adviser </a:t>
            </a:r>
            <a:r>
              <a:rPr lang="en-US" sz="2200" dirty="0">
                <a:solidFill>
                  <a:srgbClr val="0065A4"/>
                </a:solidFill>
                <a:cs typeface="Arial" pitchFamily="34" charset="0"/>
              </a:rPr>
              <a:t>for </a:t>
            </a:r>
            <a:r>
              <a:rPr lang="en-US" sz="2200" dirty="0" smtClean="0">
                <a:solidFill>
                  <a:srgbClr val="0065A4"/>
                </a:solidFill>
                <a:cs typeface="Arial" pitchFamily="34" charset="0"/>
              </a:rPr>
              <a:t>Nursing; Director</a:t>
            </a:r>
            <a:r>
              <a:rPr lang="en-US" sz="2200" dirty="0">
                <a:solidFill>
                  <a:srgbClr val="0065A4"/>
                </a:solidFill>
                <a:cs typeface="Arial" pitchFamily="34" charset="0"/>
              </a:rPr>
              <a:t>, Future of Nursing: </a:t>
            </a:r>
            <a:r>
              <a:rPr lang="en-US" sz="2200" dirty="0" smtClean="0">
                <a:solidFill>
                  <a:srgbClr val="0065A4"/>
                </a:solidFill>
                <a:cs typeface="Arial" pitchFamily="34" charset="0"/>
              </a:rPr>
              <a:t>               </a:t>
            </a:r>
            <a:r>
              <a:rPr lang="en-US" sz="2200" i="1" dirty="0" smtClean="0">
                <a:solidFill>
                  <a:srgbClr val="0065A4"/>
                </a:solidFill>
                <a:cs typeface="Arial" pitchFamily="34" charset="0"/>
              </a:rPr>
              <a:t>Campaign </a:t>
            </a:r>
            <a:r>
              <a:rPr lang="en-US" sz="2200" i="1" dirty="0">
                <a:solidFill>
                  <a:srgbClr val="0065A4"/>
                </a:solidFill>
                <a:cs typeface="Arial" pitchFamily="34" charset="0"/>
              </a:rPr>
              <a:t>for Action</a:t>
            </a:r>
          </a:p>
          <a:p>
            <a:pPr eaLnBrk="1" hangingPunct="1">
              <a:spcBef>
                <a:spcPct val="20000"/>
              </a:spcBef>
            </a:pPr>
            <a:endParaRPr lang="en-US" sz="2200" dirty="0">
              <a:solidFill>
                <a:srgbClr val="0065A4"/>
              </a:solidFill>
              <a:cs typeface="Arial" pitchFamily="34" charset="0"/>
            </a:endParaRPr>
          </a:p>
          <a:p>
            <a:pPr eaLnBrk="1" hangingPunct="1">
              <a:spcBef>
                <a:spcPct val="20000"/>
              </a:spcBef>
            </a:pPr>
            <a:endParaRPr lang="en-US" dirty="0" smtClean="0">
              <a:solidFill>
                <a:srgbClr val="0065A4"/>
              </a:solidFill>
              <a:cs typeface="Arial" pitchFamily="34" charset="0"/>
            </a:endParaRPr>
          </a:p>
        </p:txBody>
      </p:sp>
      <p:pic>
        <p:nvPicPr>
          <p:cNvPr id="1026" name="Picture 2" descr="User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10717213"/>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189" y="2209800"/>
            <a:ext cx="2381314" cy="309880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Rectangle 1"/>
          <p:cNvSpPr>
            <a:spLocks noChangeArrowheads="1"/>
          </p:cNvSpPr>
          <p:nvPr/>
        </p:nvSpPr>
        <p:spPr bwMode="auto">
          <a:xfrm>
            <a:off x="734006" y="6372807"/>
            <a:ext cx="56201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u="sng" dirty="0">
                <a:solidFill>
                  <a:prstClr val="black"/>
                </a:solidFill>
                <a:hlinkClick r:id="rId5"/>
              </a:rPr>
              <a:t>www.campaignforaction.org/webinars</a:t>
            </a:r>
            <a:r>
              <a:rPr lang="en-US" sz="2000" dirty="0">
                <a:solidFill>
                  <a:prstClr val="black"/>
                </a:solidFill>
              </a:rPr>
              <a:t> </a:t>
            </a:r>
          </a:p>
        </p:txBody>
      </p:sp>
    </p:spTree>
    <p:extLst>
      <p:ext uri="{BB962C8B-B14F-4D97-AF65-F5344CB8AC3E}">
        <p14:creationId xmlns:p14="http://schemas.microsoft.com/office/powerpoint/2010/main" val="3174879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8412" y="3490334"/>
            <a:ext cx="4192624" cy="321155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2986" y="3378820"/>
            <a:ext cx="2137316" cy="3330555"/>
          </a:xfrm>
          <a:prstGeom prst="rect">
            <a:avLst/>
          </a:prstGeom>
        </p:spPr>
      </p:pic>
      <p:sp>
        <p:nvSpPr>
          <p:cNvPr id="2" name="Title 1"/>
          <p:cNvSpPr>
            <a:spLocks noGrp="1"/>
          </p:cNvSpPr>
          <p:nvPr>
            <p:ph type="title"/>
          </p:nvPr>
        </p:nvSpPr>
        <p:spPr/>
        <p:txBody>
          <a:bodyPr/>
          <a:lstStyle/>
          <a:p>
            <a:r>
              <a:rPr lang="en-US" b="1" dirty="0" smtClean="0"/>
              <a:t>CAP2 Case Study </a:t>
            </a:r>
            <a:endParaRPr lang="en-US" b="1" dirty="0"/>
          </a:p>
        </p:txBody>
      </p:sp>
      <p:sp>
        <p:nvSpPr>
          <p:cNvPr id="3" name="Content Placeholder 2"/>
          <p:cNvSpPr>
            <a:spLocks noGrp="1"/>
          </p:cNvSpPr>
          <p:nvPr>
            <p:ph idx="1"/>
          </p:nvPr>
        </p:nvSpPr>
        <p:spPr>
          <a:xfrm>
            <a:off x="457200" y="1455237"/>
            <a:ext cx="8408020" cy="4525963"/>
          </a:xfrm>
        </p:spPr>
        <p:txBody>
          <a:bodyPr/>
          <a:lstStyle/>
          <a:p>
            <a:r>
              <a:rPr lang="en-US" b="1" dirty="0">
                <a:solidFill>
                  <a:srgbClr val="0E4F69"/>
                </a:solidFill>
              </a:rPr>
              <a:t>Challenge: </a:t>
            </a:r>
            <a:r>
              <a:rPr lang="en-US" b="1" dirty="0" smtClean="0">
                <a:solidFill>
                  <a:srgbClr val="0E4F69"/>
                </a:solidFill>
              </a:rPr>
              <a:t/>
            </a:r>
            <a:br>
              <a:rPr lang="en-US" b="1" dirty="0" smtClean="0">
                <a:solidFill>
                  <a:srgbClr val="0E4F69"/>
                </a:solidFill>
              </a:rPr>
            </a:br>
            <a:r>
              <a:rPr lang="en-US" sz="2800" dirty="0" smtClean="0"/>
              <a:t>Organization </a:t>
            </a:r>
            <a:r>
              <a:rPr lang="en-US" sz="2800" dirty="0"/>
              <a:t>wanted to hire an APRN into psychiatry to support behavioral health </a:t>
            </a:r>
            <a:r>
              <a:rPr lang="en-US" sz="2800" dirty="0" smtClean="0"/>
              <a:t>patients and needed </a:t>
            </a:r>
            <a:r>
              <a:rPr lang="en-US" sz="2800" dirty="0"/>
              <a:t>to know </a:t>
            </a:r>
            <a:r>
              <a:rPr lang="en-US" sz="2800" dirty="0" smtClean="0"/>
              <a:t>the prevalence of </a:t>
            </a:r>
            <a:r>
              <a:rPr lang="en-US" sz="2800" dirty="0"/>
              <a:t>this type of role for a medical executive committee </a:t>
            </a:r>
            <a:r>
              <a:rPr lang="en-US" sz="2800" dirty="0" smtClean="0"/>
              <a:t>meeting…the next </a:t>
            </a:r>
            <a:r>
              <a:rPr lang="en-US" sz="2800" dirty="0"/>
              <a:t>day</a:t>
            </a:r>
            <a:r>
              <a:rPr lang="en-US" sz="2800" dirty="0" smtClean="0"/>
              <a:t>.</a:t>
            </a:r>
            <a:endParaRPr lang="en-US" sz="2800" dirty="0"/>
          </a:p>
        </p:txBody>
      </p:sp>
      <p:sp>
        <p:nvSpPr>
          <p:cNvPr id="6" name="Oval 5"/>
          <p:cNvSpPr/>
          <p:nvPr/>
        </p:nvSpPr>
        <p:spPr bwMode="auto">
          <a:xfrm rot="19857701">
            <a:off x="5865543" y="4839629"/>
            <a:ext cx="512956" cy="40144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8" charset="-128"/>
            </a:endParaRPr>
          </a:p>
        </p:txBody>
      </p:sp>
    </p:spTree>
    <p:extLst>
      <p:ext uri="{BB962C8B-B14F-4D97-AF65-F5344CB8AC3E}">
        <p14:creationId xmlns:p14="http://schemas.microsoft.com/office/powerpoint/2010/main" val="2738496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CAP2 Solution</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1376251364"/>
              </p:ext>
            </p:extLst>
          </p:nvPr>
        </p:nvGraphicFramePr>
        <p:xfrm>
          <a:off x="120072" y="1027179"/>
          <a:ext cx="8866911" cy="5220264"/>
        </p:xfrm>
        <a:graphic>
          <a:graphicData uri="http://schemas.openxmlformats.org/drawingml/2006/table">
            <a:tbl>
              <a:tblPr/>
              <a:tblGrid>
                <a:gridCol w="2700130"/>
                <a:gridCol w="856649"/>
                <a:gridCol w="885022"/>
                <a:gridCol w="885022"/>
                <a:gridCol w="885022"/>
                <a:gridCol w="885022"/>
                <a:gridCol w="885022"/>
                <a:gridCol w="885022"/>
              </a:tblGrid>
              <a:tr h="218109">
                <a:tc gridSpan="2">
                  <a:txBody>
                    <a:bodyPr/>
                    <a:lstStyle/>
                    <a:p>
                      <a:pPr algn="l" fontAlgn="b"/>
                      <a:r>
                        <a:rPr lang="en-US" sz="1100" b="1" i="0" u="none" strike="noStrike" dirty="0">
                          <a:solidFill>
                            <a:srgbClr val="000000"/>
                          </a:solidFill>
                          <a:effectLst/>
                          <a:latin typeface="Calibri"/>
                        </a:rPr>
                        <a:t>Specialty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gridSpan="3">
                  <a:txBody>
                    <a:bodyPr/>
                    <a:lstStyle/>
                    <a:p>
                      <a:pPr algn="ctr" fontAlgn="b"/>
                      <a:r>
                        <a:rPr lang="en-US" sz="1200" b="1" i="0" u="none" strike="noStrike" dirty="0">
                          <a:solidFill>
                            <a:srgbClr val="000000"/>
                          </a:solidFill>
                          <a:effectLst/>
                          <a:latin typeface="Calibri"/>
                        </a:rPr>
                        <a:t>CAP2 Database</a:t>
                      </a:r>
                    </a:p>
                  </a:txBody>
                  <a:tcPr marL="6483" marR="6483" marT="6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dirty="0">
                          <a:solidFill>
                            <a:srgbClr val="000000"/>
                          </a:solidFill>
                          <a:effectLst/>
                          <a:latin typeface="Calibri"/>
                        </a:rPr>
                        <a:t>General Hospital Healthcare</a:t>
                      </a:r>
                    </a:p>
                  </a:txBody>
                  <a:tcPr marL="6483" marR="6483" marT="6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r>
              <a:tr h="169639">
                <a:tc>
                  <a:txBody>
                    <a:bodyPr/>
                    <a:lstStyle/>
                    <a:p>
                      <a:pPr algn="l" fontAlgn="b"/>
                      <a:r>
                        <a:rPr lang="en-US" sz="1100" b="1" i="0" u="none" strike="noStrike" dirty="0">
                          <a:solidFill>
                            <a:srgbClr val="000000"/>
                          </a:solidFill>
                          <a:effectLst/>
                          <a:latin typeface="Calibri"/>
                        </a:rPr>
                        <a:t>Specialty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100" b="1" i="0" u="none" strike="noStrike" dirty="0">
                          <a:solidFill>
                            <a:srgbClr val="000000"/>
                          </a:solidFill>
                          <a:effectLst/>
                          <a:latin typeface="Calibri"/>
                        </a:rPr>
                        <a:t>Practitioner</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100" b="1" i="0" u="none" strike="noStrike" dirty="0">
                          <a:solidFill>
                            <a:srgbClr val="000000"/>
                          </a:solidFill>
                          <a:effectLst/>
                          <a:latin typeface="Calibri"/>
                        </a:rPr>
                        <a:t># Hospitals</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100" b="1" i="0" u="none" strike="noStrike" dirty="0">
                          <a:solidFill>
                            <a:srgbClr val="000000"/>
                          </a:solidFill>
                          <a:effectLst/>
                          <a:latin typeface="Calibri"/>
                        </a:rPr>
                        <a:t># Practitioners</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100" b="1" i="0" u="none" strike="noStrike" dirty="0" err="1">
                          <a:solidFill>
                            <a:srgbClr val="000000"/>
                          </a:solidFill>
                          <a:effectLst/>
                          <a:latin typeface="Calibri"/>
                        </a:rPr>
                        <a:t>Avg</a:t>
                      </a:r>
                      <a:r>
                        <a:rPr lang="en-US" sz="1100" b="1" i="0" u="none" strike="noStrike" dirty="0">
                          <a:solidFill>
                            <a:srgbClr val="000000"/>
                          </a:solidFill>
                          <a:effectLst/>
                          <a:latin typeface="Calibri"/>
                        </a:rPr>
                        <a:t> / Hospital</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100" b="1" i="0" u="none" strike="noStrike" dirty="0">
                          <a:solidFill>
                            <a:srgbClr val="000000"/>
                          </a:solidFill>
                          <a:effectLst/>
                          <a:latin typeface="Calibri"/>
                        </a:rPr>
                        <a:t># Hospitals</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100" b="1" i="0" u="none" strike="noStrike" dirty="0">
                          <a:solidFill>
                            <a:srgbClr val="000000"/>
                          </a:solidFill>
                          <a:effectLst/>
                          <a:latin typeface="Calibri"/>
                        </a:rPr>
                        <a:t># Practitioners</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n-US" sz="1100" b="1" i="0" u="none" strike="noStrike" dirty="0" err="1">
                          <a:solidFill>
                            <a:srgbClr val="000000"/>
                          </a:solidFill>
                          <a:effectLst/>
                          <a:latin typeface="Calibri"/>
                        </a:rPr>
                        <a:t>Avg</a:t>
                      </a:r>
                      <a:r>
                        <a:rPr lang="en-US" sz="1100" b="1" i="0" u="none" strike="noStrike" dirty="0">
                          <a:solidFill>
                            <a:srgbClr val="000000"/>
                          </a:solidFill>
                          <a:effectLst/>
                          <a:latin typeface="Calibri"/>
                        </a:rPr>
                        <a:t> / Hospital</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201168">
                <a:tc>
                  <a:txBody>
                    <a:bodyPr/>
                    <a:lstStyle/>
                    <a:p>
                      <a:pPr algn="l" fontAlgn="b"/>
                      <a:r>
                        <a:rPr lang="en-US" sz="1100" b="0" i="0" u="none" strike="noStrike" dirty="0">
                          <a:solidFill>
                            <a:srgbClr val="000000"/>
                          </a:solidFill>
                          <a:effectLst/>
                          <a:latin typeface="Calibri"/>
                        </a:rPr>
                        <a:t>Nurse Midwives</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69</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485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7.03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6</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dirty="0">
                          <a:solidFill>
                            <a:srgbClr val="000000"/>
                          </a:solidFill>
                          <a:effectLst/>
                          <a:latin typeface="Calibri"/>
                        </a:rPr>
                        <a:t>Obstetrics &amp; Gynecology/Women's Health</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85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468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5.51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3.75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Occupational Health</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43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77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1.79</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Ophthalmology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1.14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dirty="0">
                          <a:solidFill>
                            <a:srgbClr val="000000"/>
                          </a:solidFill>
                          <a:effectLst/>
                          <a:latin typeface="Calibri"/>
                        </a:rPr>
                        <a:t>Orthopedics</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69</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254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3.68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Otolaryngology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79</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2.14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Pain management, Acute or Chronic</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55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108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1.96</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Palliative Care</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73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190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2.60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dirty="0">
                          <a:solidFill>
                            <a:srgbClr val="000000"/>
                          </a:solidFill>
                          <a:effectLst/>
                          <a:latin typeface="Calibri"/>
                        </a:rPr>
                        <a:t>Pediatrics (General)</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61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374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6.13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Physical Medicine &amp; Rehabilitation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41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82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Plastic &amp; Reconstructive Surgery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55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1.45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2.67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Prostate</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1.28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2.50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dirty="0">
                          <a:solidFill>
                            <a:srgbClr val="000000"/>
                          </a:solidFill>
                          <a:effectLst/>
                          <a:latin typeface="Calibri"/>
                        </a:rPr>
                        <a:t>Psychiatry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dirty="0">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dirty="0">
                          <a:solidFill>
                            <a:srgbClr val="000000"/>
                          </a:solidFill>
                          <a:effectLst/>
                          <a:latin typeface="Calibri"/>
                        </a:rPr>
                        <a:t>62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dirty="0">
                          <a:solidFill>
                            <a:srgbClr val="000000"/>
                          </a:solidFill>
                          <a:effectLst/>
                          <a:latin typeface="Calibri"/>
                        </a:rPr>
                        <a:t>234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dirty="0">
                          <a:solidFill>
                            <a:srgbClr val="000000"/>
                          </a:solidFill>
                          <a:effectLst/>
                          <a:latin typeface="Calibri"/>
                        </a:rPr>
                        <a:t>3.77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dirty="0">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dirty="0">
                          <a:solidFill>
                            <a:srgbClr val="000000"/>
                          </a:solidFill>
                          <a:effectLst/>
                          <a:latin typeface="Calibri"/>
                        </a:rPr>
                        <a:t>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0" i="0" u="none" strike="noStrike" dirty="0">
                          <a:solidFill>
                            <a:srgbClr val="000000"/>
                          </a:solidFill>
                          <a:effectLst/>
                          <a:latin typeface="Calibri"/>
                        </a:rPr>
                        <a:t>2.00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201168">
                <a:tc>
                  <a:txBody>
                    <a:bodyPr/>
                    <a:lstStyle/>
                    <a:p>
                      <a:pPr algn="l" fontAlgn="b"/>
                      <a:r>
                        <a:rPr lang="en-US" sz="1100" b="0" i="0" u="none" strike="noStrike">
                          <a:solidFill>
                            <a:srgbClr val="000000"/>
                          </a:solidFill>
                          <a:effectLst/>
                          <a:latin typeface="Calibri"/>
                        </a:rPr>
                        <a:t>Pulmonary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68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144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2.12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Radiology (General), nuclear, Interventional</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49</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113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2.31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Renal/Nephrology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47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117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2.49</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6</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Rheumatology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1.40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Surgery (General)</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77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366</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4.75</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3.33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Transplant (Surgery)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142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3.74</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Transport</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3.00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Urogynecology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32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0.97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Urology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63</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162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2.57</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Vascular Surgery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50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78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1.56</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1168">
                <a:tc>
                  <a:txBody>
                    <a:bodyPr/>
                    <a:lstStyle/>
                    <a:p>
                      <a:pPr algn="l" fontAlgn="b"/>
                      <a:r>
                        <a:rPr lang="en-US" sz="1100" b="0" i="0" u="none" strike="noStrike">
                          <a:solidFill>
                            <a:srgbClr val="000000"/>
                          </a:solidFill>
                          <a:effectLst/>
                          <a:latin typeface="Calibri"/>
                        </a:rPr>
                        <a:t>Wound/Ostomy</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APRN</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48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52</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1.08</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1</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1.00</a:t>
                      </a:r>
                    </a:p>
                  </a:txBody>
                  <a:tcPr marL="6483" marR="6483" marT="64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19795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576" y="2623323"/>
            <a:ext cx="5639728" cy="3759819"/>
          </a:xfrm>
          <a:prstGeom prst="rect">
            <a:avLst/>
          </a:prstGeom>
        </p:spPr>
      </p:pic>
      <p:sp>
        <p:nvSpPr>
          <p:cNvPr id="2" name="Title 1"/>
          <p:cNvSpPr>
            <a:spLocks noGrp="1"/>
          </p:cNvSpPr>
          <p:nvPr>
            <p:ph type="title"/>
          </p:nvPr>
        </p:nvSpPr>
        <p:spPr/>
        <p:txBody>
          <a:bodyPr/>
          <a:lstStyle/>
          <a:p>
            <a:r>
              <a:rPr lang="en-US" b="1" dirty="0" smtClean="0"/>
              <a:t>CAP2 Case Study </a:t>
            </a:r>
            <a:endParaRPr lang="en-US" b="1" dirty="0"/>
          </a:p>
        </p:txBody>
      </p:sp>
      <p:sp>
        <p:nvSpPr>
          <p:cNvPr id="3" name="Content Placeholder 2"/>
          <p:cNvSpPr>
            <a:spLocks noGrp="1"/>
          </p:cNvSpPr>
          <p:nvPr>
            <p:ph idx="1"/>
          </p:nvPr>
        </p:nvSpPr>
        <p:spPr>
          <a:xfrm>
            <a:off x="479502" y="1217342"/>
            <a:ext cx="8229600" cy="4525963"/>
          </a:xfrm>
        </p:spPr>
        <p:txBody>
          <a:bodyPr/>
          <a:lstStyle/>
          <a:p>
            <a:r>
              <a:rPr lang="en-US" b="1" dirty="0">
                <a:solidFill>
                  <a:srgbClr val="0E4F69"/>
                </a:solidFill>
              </a:rPr>
              <a:t>Challenge: </a:t>
            </a:r>
            <a:r>
              <a:rPr lang="en-US" b="1" dirty="0" smtClean="0">
                <a:solidFill>
                  <a:srgbClr val="0E4F69"/>
                </a:solidFill>
              </a:rPr>
              <a:t/>
            </a:r>
            <a:br>
              <a:rPr lang="en-US" b="1" dirty="0" smtClean="0">
                <a:solidFill>
                  <a:srgbClr val="0E4F69"/>
                </a:solidFill>
              </a:rPr>
            </a:br>
            <a:r>
              <a:rPr lang="en-US" sz="2800" dirty="0"/>
              <a:t>Organization concerned about lack of anesthesia coverage across the system</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189" y="2531327"/>
            <a:ext cx="1703348" cy="3851815"/>
          </a:xfrm>
          <a:prstGeom prst="rect">
            <a:avLst/>
          </a:prstGeom>
        </p:spPr>
      </p:pic>
    </p:spTree>
    <p:extLst>
      <p:ext uri="{BB962C8B-B14F-4D97-AF65-F5344CB8AC3E}">
        <p14:creationId xmlns:p14="http://schemas.microsoft.com/office/powerpoint/2010/main" val="1060371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1756"/>
            <a:ext cx="9144000" cy="1039628"/>
          </a:xfrm>
        </p:spPr>
        <p:txBody>
          <a:bodyPr/>
          <a:lstStyle/>
          <a:p>
            <a:r>
              <a:rPr lang="en-US" sz="3600" b="1" dirty="0" smtClean="0"/>
              <a:t>CAP2 Solution</a:t>
            </a:r>
            <a:endParaRPr lang="en-US" sz="3600" b="1" dirty="0"/>
          </a:p>
        </p:txBody>
      </p:sp>
      <p:sp>
        <p:nvSpPr>
          <p:cNvPr id="4" name="Content Placeholder 2"/>
          <p:cNvSpPr txBox="1">
            <a:spLocks/>
          </p:cNvSpPr>
          <p:nvPr/>
        </p:nvSpPr>
        <p:spPr>
          <a:xfrm>
            <a:off x="175491" y="5678905"/>
            <a:ext cx="8968509" cy="1192664"/>
          </a:xfrm>
          <a:prstGeom prst="rect">
            <a:avLst/>
          </a:prstGeom>
          <a:solidFill>
            <a:schemeClr val="bg1"/>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400" b="1" kern="0" dirty="0" smtClean="0">
                <a:solidFill>
                  <a:srgbClr val="0E4F69"/>
                </a:solidFill>
              </a:rPr>
              <a:t>Showed significant variation in utilization of CRNAs throughout the system; CNO identified opportunity to support anesthesia gaps with CRNAs.</a:t>
            </a:r>
          </a:p>
        </p:txBody>
      </p:sp>
      <p:graphicFrame>
        <p:nvGraphicFramePr>
          <p:cNvPr id="5" name="Table 4"/>
          <p:cNvGraphicFramePr>
            <a:graphicFrameLocks noGrp="1"/>
          </p:cNvGraphicFramePr>
          <p:nvPr>
            <p:extLst>
              <p:ext uri="{D42A27DB-BD31-4B8C-83A1-F6EECF244321}">
                <p14:modId xmlns:p14="http://schemas.microsoft.com/office/powerpoint/2010/main" val="1569392768"/>
              </p:ext>
            </p:extLst>
          </p:nvPr>
        </p:nvGraphicFramePr>
        <p:xfrm>
          <a:off x="67376" y="797827"/>
          <a:ext cx="8984259" cy="4871515"/>
        </p:xfrm>
        <a:graphic>
          <a:graphicData uri="http://schemas.openxmlformats.org/drawingml/2006/table">
            <a:tbl>
              <a:tblPr/>
              <a:tblGrid>
                <a:gridCol w="2585820"/>
                <a:gridCol w="701823"/>
                <a:gridCol w="574219"/>
                <a:gridCol w="692708"/>
                <a:gridCol w="555991"/>
                <a:gridCol w="592447"/>
                <a:gridCol w="555990"/>
                <a:gridCol w="610678"/>
                <a:gridCol w="583333"/>
                <a:gridCol w="546875"/>
                <a:gridCol w="565104"/>
                <a:gridCol w="419271"/>
              </a:tblGrid>
              <a:tr h="365760">
                <a:tc gridSpan="2">
                  <a:txBody>
                    <a:bodyPr/>
                    <a:lstStyle/>
                    <a:p>
                      <a:pPr marL="57150" indent="0" algn="l" rtl="0" fontAlgn="b"/>
                      <a:r>
                        <a:rPr lang="en-US" sz="1800" b="1" i="0" u="none" strike="noStrike" dirty="0">
                          <a:solidFill>
                            <a:srgbClr val="000000"/>
                          </a:solidFill>
                          <a:effectLst/>
                          <a:latin typeface="Calibri"/>
                        </a:rPr>
                        <a:t>Specialty-Anesthesia</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algn="ctr" rtl="0" fontAlgn="b"/>
                      <a:r>
                        <a:rPr lang="en-US" sz="900" b="1" i="0" u="none" strike="noStrike" dirty="0">
                          <a:solidFill>
                            <a:srgbClr val="000000"/>
                          </a:solidFill>
                          <a:effectLst/>
                          <a:latin typeface="Calibri"/>
                        </a:rPr>
                        <a:t>CAP2 Database</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algn="ctr" rtl="0" fontAlgn="b"/>
                      <a:r>
                        <a:rPr lang="en-US" sz="900" b="1" i="0" u="none" strike="noStrike">
                          <a:solidFill>
                            <a:srgbClr val="000000"/>
                          </a:solidFill>
                          <a:effectLst/>
                          <a:latin typeface="Calibri"/>
                        </a:rPr>
                        <a:t>State</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algn="ctr" rtl="0" fontAlgn="b"/>
                      <a:r>
                        <a:rPr lang="en-US" sz="900" b="1" i="0" u="none" strike="noStrike" dirty="0">
                          <a:solidFill>
                            <a:srgbClr val="000000"/>
                          </a:solidFill>
                          <a:effectLst/>
                          <a:latin typeface="Calibri"/>
                        </a:rPr>
                        <a:t>General Hospital Healthcare</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a:txBody>
                    <a:bodyPr/>
                    <a:lstStyle/>
                    <a:p>
                      <a:pPr algn="ctr" rtl="0" fontAlgn="b"/>
                      <a:r>
                        <a:rPr lang="en-US" sz="900" b="1" i="0" u="none" strike="noStrike">
                          <a:solidFill>
                            <a:srgbClr val="000000"/>
                          </a:solidFill>
                          <a:effectLst/>
                          <a:latin typeface="Calibri"/>
                        </a:rPr>
                        <a:t>Western County General</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dirty="0">
                          <a:solidFill>
                            <a:srgbClr val="000000"/>
                          </a:solidFill>
                          <a:effectLst/>
                          <a:latin typeface="Calibri"/>
                        </a:rPr>
                        <a:t>Northwest General Hospital</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Suburban General Hospital</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dirty="0">
                          <a:solidFill>
                            <a:srgbClr val="000000"/>
                          </a:solidFill>
                          <a:effectLst/>
                          <a:latin typeface="Calibri"/>
                        </a:rPr>
                        <a:t>Urban City Hospital</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60060">
                <a:tc>
                  <a:txBody>
                    <a:bodyPr/>
                    <a:lstStyle/>
                    <a:p>
                      <a:pPr marL="57150" indent="0" algn="l" rtl="0" fontAlgn="b"/>
                      <a:r>
                        <a:rPr lang="en-US" sz="900" b="1" i="0" u="none" strike="noStrike" dirty="0">
                          <a:solidFill>
                            <a:srgbClr val="000000"/>
                          </a:solidFill>
                          <a:effectLst/>
                          <a:latin typeface="Calibri"/>
                        </a:rPr>
                        <a:t>Privilege</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dirty="0">
                          <a:solidFill>
                            <a:srgbClr val="000000"/>
                          </a:solidFill>
                          <a:effectLst/>
                          <a:latin typeface="Calibri"/>
                        </a:rPr>
                        <a:t>Practitioner</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 Hospitals</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 of Total</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 Hospitals</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 of Total</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 Hospitals</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 of Total</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Privilege</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Privilege</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a:solidFill>
                            <a:srgbClr val="000000"/>
                          </a:solidFill>
                          <a:effectLst/>
                          <a:latin typeface="Calibri"/>
                        </a:rPr>
                        <a:t>Privilege</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rtl="0" fontAlgn="b"/>
                      <a:r>
                        <a:rPr lang="en-US" sz="900" b="1" i="0" u="none" strike="noStrike" dirty="0">
                          <a:solidFill>
                            <a:srgbClr val="000000"/>
                          </a:solidFill>
                          <a:effectLst/>
                          <a:latin typeface="Calibri"/>
                        </a:rPr>
                        <a:t>Privilege</a:t>
                      </a:r>
                    </a:p>
                  </a:txBody>
                  <a:tcPr marL="2295" marR="2295" marT="22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192024">
                <a:tc>
                  <a:txBody>
                    <a:bodyPr/>
                    <a:lstStyle/>
                    <a:p>
                      <a:pPr marL="57150" indent="0" algn="l" rtl="0" fontAlgn="b"/>
                      <a:r>
                        <a:rPr lang="en-US" sz="1000" b="0" i="0" u="none" strike="noStrike" dirty="0">
                          <a:solidFill>
                            <a:srgbClr val="000000"/>
                          </a:solidFill>
                          <a:effectLst/>
                          <a:latin typeface="Calibri"/>
                        </a:rPr>
                        <a:t>Airway management techniques</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93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74.40%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49</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73.13%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75.00%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0040">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Appropriate invasive monitoring modalities selection, application and insertion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84</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67.20%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40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59.70%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25.00%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024">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Arterial line insertion </a:t>
                      </a:r>
                      <a:r>
                        <a:rPr lang="en-US" sz="1000" b="0" i="0" u="none" strike="noStrike" kern="1200" dirty="0" smtClean="0">
                          <a:solidFill>
                            <a:srgbClr val="000000"/>
                          </a:solidFill>
                          <a:effectLst/>
                          <a:latin typeface="Calibri"/>
                          <a:ea typeface="+mn-ea"/>
                          <a:cs typeface="+mn-cs"/>
                        </a:rPr>
                        <a:t>and removal</a:t>
                      </a:r>
                      <a:endParaRPr lang="en-US" sz="1000" b="0" i="0" u="none" strike="noStrike" kern="1200" dirty="0">
                        <a:solidFill>
                          <a:srgbClr val="000000"/>
                        </a:solidFill>
                        <a:effectLst/>
                        <a:latin typeface="Calibri"/>
                        <a:ea typeface="+mn-ea"/>
                        <a:cs typeface="+mn-cs"/>
                      </a:endParaRP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68</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54.40%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28</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41.79%</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25.00%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024">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Central line insertion </a:t>
                      </a:r>
                      <a:r>
                        <a:rPr lang="en-US" sz="1000" b="0" i="0" u="none" strike="noStrike" kern="1200" dirty="0" smtClean="0">
                          <a:solidFill>
                            <a:srgbClr val="000000"/>
                          </a:solidFill>
                          <a:effectLst/>
                          <a:latin typeface="Calibri"/>
                          <a:ea typeface="+mn-ea"/>
                          <a:cs typeface="+mn-cs"/>
                        </a:rPr>
                        <a:t>and removal</a:t>
                      </a:r>
                      <a:endParaRPr lang="en-US" sz="1000" b="0" i="0" u="none" strike="noStrike" kern="1200" dirty="0">
                        <a:solidFill>
                          <a:srgbClr val="000000"/>
                        </a:solidFill>
                        <a:effectLst/>
                        <a:latin typeface="Calibri"/>
                        <a:ea typeface="+mn-ea"/>
                        <a:cs typeface="+mn-cs"/>
                      </a:endParaRP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61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48.80%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26</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38.81%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2</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50.00%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685800">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Emergency/ancillary drugs and fluids to maintain physiological homeostasis </a:t>
                      </a:r>
                      <a:r>
                        <a:rPr lang="en-US" sz="1000" b="0" i="0" u="none" strike="noStrike" kern="1200" dirty="0" smtClean="0">
                          <a:solidFill>
                            <a:srgbClr val="000000"/>
                          </a:solidFill>
                          <a:effectLst/>
                          <a:latin typeface="Calibri"/>
                          <a:ea typeface="+mn-ea"/>
                          <a:cs typeface="+mn-cs"/>
                        </a:rPr>
                        <a:t>and </a:t>
                      </a:r>
                      <a:r>
                        <a:rPr lang="en-US" sz="1000" b="0" i="0" u="none" strike="noStrike" kern="1200" dirty="0">
                          <a:solidFill>
                            <a:srgbClr val="000000"/>
                          </a:solidFill>
                          <a:effectLst/>
                          <a:latin typeface="Calibri"/>
                          <a:ea typeface="+mn-ea"/>
                          <a:cs typeface="+mn-cs"/>
                        </a:rPr>
                        <a:t>to prevent or treat emergencies during the preanesthesia period administration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83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66.40%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47</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70.15%</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75.00%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0040">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General anesthesia and adjuvant drugs administration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90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72.00%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49</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73.13%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2</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50.00%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75488">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General anesthesia or monitored sedation, regional anesthesia administration and monitoring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93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74.40%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50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74.63%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75.00%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0040">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Indwelling epidural catheters insertion, reposition  </a:t>
                      </a:r>
                      <a:r>
                        <a:rPr lang="en-US" sz="1000" b="0" i="0" u="none" strike="noStrike" kern="1200" dirty="0" smtClean="0">
                          <a:solidFill>
                            <a:srgbClr val="000000"/>
                          </a:solidFill>
                          <a:effectLst/>
                          <a:latin typeface="Calibri"/>
                          <a:ea typeface="+mn-ea"/>
                          <a:cs typeface="+mn-cs"/>
                        </a:rPr>
                        <a:t>and </a:t>
                      </a:r>
                      <a:r>
                        <a:rPr lang="en-US" sz="1000" b="0" i="0" u="none" strike="noStrike" kern="1200" dirty="0">
                          <a:solidFill>
                            <a:srgbClr val="000000"/>
                          </a:solidFill>
                          <a:effectLst/>
                          <a:latin typeface="Calibri"/>
                          <a:ea typeface="+mn-ea"/>
                          <a:cs typeface="+mn-cs"/>
                        </a:rPr>
                        <a:t>removal</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65</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52.00%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34</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50.75%</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2</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50.00%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024">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Mechanical ventilation/oxygen therapy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78</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62.40%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40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59.70%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75.00%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024">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Moderate/procedural sedation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84</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67.20%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41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61.19%</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25.00%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0040">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Monitor anesthesia care </a:t>
                      </a:r>
                      <a:r>
                        <a:rPr lang="en-US" sz="1000" b="0" i="0" u="none" strike="noStrike" kern="1200" dirty="0" smtClean="0">
                          <a:solidFill>
                            <a:srgbClr val="000000"/>
                          </a:solidFill>
                          <a:effectLst/>
                          <a:latin typeface="Calibri"/>
                          <a:ea typeface="+mn-ea"/>
                          <a:cs typeface="+mn-cs"/>
                        </a:rPr>
                        <a:t>and </a:t>
                      </a:r>
                      <a:r>
                        <a:rPr lang="en-US" sz="1000" b="0" i="0" u="none" strike="noStrike" kern="1200" dirty="0">
                          <a:solidFill>
                            <a:srgbClr val="000000"/>
                          </a:solidFill>
                          <a:effectLst/>
                          <a:latin typeface="Calibri"/>
                          <a:ea typeface="+mn-ea"/>
                          <a:cs typeface="+mn-cs"/>
                        </a:rPr>
                        <a:t>patient operated under nerve block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88</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70.40%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47</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70.15%</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3</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75.00%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024">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Pulmonary artery catheters placement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34</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27.20%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12</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17.91%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25.00%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024">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Radial arterial lines insertion </a:t>
                      </a:r>
                      <a:r>
                        <a:rPr lang="en-US" sz="1000" b="0" i="0" u="none" strike="noStrike" kern="1200" dirty="0" smtClean="0">
                          <a:solidFill>
                            <a:srgbClr val="000000"/>
                          </a:solidFill>
                          <a:effectLst/>
                          <a:latin typeface="Calibri"/>
                          <a:ea typeface="+mn-ea"/>
                          <a:cs typeface="+mn-cs"/>
                        </a:rPr>
                        <a:t>and </a:t>
                      </a:r>
                      <a:r>
                        <a:rPr lang="en-US" sz="1000" b="0" i="0" u="none" strike="noStrike" kern="1200" dirty="0">
                          <a:solidFill>
                            <a:srgbClr val="000000"/>
                          </a:solidFill>
                          <a:effectLst/>
                          <a:latin typeface="Calibri"/>
                          <a:ea typeface="+mn-ea"/>
                          <a:cs typeface="+mn-cs"/>
                        </a:rPr>
                        <a:t>removal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56</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44.80%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26</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38.81%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2</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50.00%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92024">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Regional anesthesia techniques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74</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59.20%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40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59.70%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1</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25.00%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20040">
                <a:tc>
                  <a:txBody>
                    <a:bodyPr/>
                    <a:lstStyle/>
                    <a:p>
                      <a:pPr marL="57150" indent="0" algn="l" defTabSz="914400" rtl="0" eaLnBrk="1" fontAlgn="b" latinLnBrk="0" hangingPunct="1"/>
                      <a:r>
                        <a:rPr lang="en-US" sz="1000" b="0" i="0" u="none" strike="noStrike" kern="1200" dirty="0">
                          <a:solidFill>
                            <a:srgbClr val="000000"/>
                          </a:solidFill>
                          <a:effectLst/>
                          <a:latin typeface="Calibri"/>
                          <a:ea typeface="+mn-ea"/>
                          <a:cs typeface="+mn-cs"/>
                        </a:rPr>
                        <a:t>TEE probe under the direct supervision of an anesthesiologist insertion </a:t>
                      </a:r>
                      <a:r>
                        <a:rPr lang="en-US" sz="1000" b="0" i="0" u="none" strike="noStrike" kern="1200" dirty="0" smtClean="0">
                          <a:solidFill>
                            <a:srgbClr val="000000"/>
                          </a:solidFill>
                          <a:effectLst/>
                          <a:latin typeface="Calibri"/>
                          <a:ea typeface="+mn-ea"/>
                          <a:cs typeface="+mn-cs"/>
                        </a:rPr>
                        <a:t>and </a:t>
                      </a:r>
                      <a:r>
                        <a:rPr lang="en-US" sz="1000" b="0" i="0" u="none" strike="noStrike" kern="1200" dirty="0">
                          <a:solidFill>
                            <a:srgbClr val="000000"/>
                          </a:solidFill>
                          <a:effectLst/>
                          <a:latin typeface="Calibri"/>
                          <a:ea typeface="+mn-ea"/>
                          <a:cs typeface="+mn-cs"/>
                        </a:rPr>
                        <a:t>manipulation </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APRN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64</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51.20%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32</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47.76%</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2</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50.00%</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N</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Calibri"/>
                        </a:rPr>
                        <a:t>Y</a:t>
                      </a:r>
                    </a:p>
                  </a:txBody>
                  <a:tcPr marL="2295" marR="2295" marT="22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04209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en-US" b="1" dirty="0" smtClean="0"/>
              <a:t>CAP2 Case Study </a:t>
            </a:r>
            <a:endParaRPr lang="en-US" b="1" dirty="0"/>
          </a:p>
        </p:txBody>
      </p:sp>
      <p:sp>
        <p:nvSpPr>
          <p:cNvPr id="5" name="Content Placeholder 2"/>
          <p:cNvSpPr>
            <a:spLocks noGrp="1"/>
          </p:cNvSpPr>
          <p:nvPr>
            <p:ph idx="1"/>
          </p:nvPr>
        </p:nvSpPr>
        <p:spPr/>
        <p:txBody>
          <a:bodyPr/>
          <a:lstStyle/>
          <a:p>
            <a:r>
              <a:rPr lang="en-US" b="1" dirty="0">
                <a:solidFill>
                  <a:srgbClr val="0E4F69"/>
                </a:solidFill>
              </a:rPr>
              <a:t>Challenge: </a:t>
            </a:r>
            <a:r>
              <a:rPr lang="en-US" b="1" dirty="0" smtClean="0">
                <a:solidFill>
                  <a:srgbClr val="0E4F69"/>
                </a:solidFill>
              </a:rPr>
              <a:t/>
            </a:r>
            <a:br>
              <a:rPr lang="en-US" b="1" dirty="0" smtClean="0">
                <a:solidFill>
                  <a:srgbClr val="0E4F69"/>
                </a:solidFill>
              </a:rPr>
            </a:br>
            <a:r>
              <a:rPr lang="en-US" sz="2800" dirty="0" smtClean="0"/>
              <a:t>System CEO committed to having all providers working to ‘top of their license’</a:t>
            </a:r>
            <a:endParaRPr lang="en-US"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5782" y="3005429"/>
            <a:ext cx="5948218" cy="2669072"/>
          </a:xfrm>
          <a:prstGeom prst="rect">
            <a:avLst/>
          </a:prstGeom>
        </p:spPr>
      </p:pic>
    </p:spTree>
    <p:extLst>
      <p:ext uri="{BB962C8B-B14F-4D97-AF65-F5344CB8AC3E}">
        <p14:creationId xmlns:p14="http://schemas.microsoft.com/office/powerpoint/2010/main" val="3523546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rotWithShape="1">
          <a:blip r:embed="rId3">
            <a:extLst>
              <a:ext uri="{28A0092B-C50C-407E-A947-70E740481C1C}">
                <a14:useLocalDpi xmlns:a14="http://schemas.microsoft.com/office/drawing/2010/main" val="0"/>
              </a:ext>
            </a:extLst>
          </a:blip>
          <a:srcRect t="6973" b="9702"/>
          <a:stretch/>
        </p:blipFill>
        <p:spPr bwMode="auto">
          <a:xfrm>
            <a:off x="0" y="1004039"/>
            <a:ext cx="3227388" cy="380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rotWithShape="1">
          <a:blip r:embed="rId4">
            <a:extLst>
              <a:ext uri="{28A0092B-C50C-407E-A947-70E740481C1C}">
                <a14:useLocalDpi xmlns:a14="http://schemas.microsoft.com/office/drawing/2010/main" val="0"/>
              </a:ext>
            </a:extLst>
          </a:blip>
          <a:srcRect t="7963"/>
          <a:stretch/>
        </p:blipFill>
        <p:spPr bwMode="auto">
          <a:xfrm>
            <a:off x="3199680" y="1005418"/>
            <a:ext cx="5913437" cy="380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908191" y="1023292"/>
            <a:ext cx="369332" cy="1191491"/>
          </a:xfrm>
          <a:prstGeom prst="rect">
            <a:avLst/>
          </a:prstGeom>
          <a:solidFill>
            <a:schemeClr val="accent5"/>
          </a:solidFill>
          <a:ln w="25400">
            <a:solidFill>
              <a:schemeClr val="tx1"/>
            </a:solidFill>
          </a:ln>
        </p:spPr>
        <p:txBody>
          <a:bodyPr vert="vert270" wrap="square" rtlCol="0" anchor="ctr" anchorCtr="0">
            <a:spAutoFit/>
          </a:bodyPr>
          <a:lstStyle/>
          <a:p>
            <a:r>
              <a:rPr lang="en-US" sz="1200" dirty="0" smtClean="0"/>
              <a:t>Hospital A</a:t>
            </a:r>
            <a:endParaRPr lang="en-US" sz="1200" dirty="0"/>
          </a:p>
        </p:txBody>
      </p:sp>
      <p:sp>
        <p:nvSpPr>
          <p:cNvPr id="9" name="TextBox 8"/>
          <p:cNvSpPr txBox="1"/>
          <p:nvPr/>
        </p:nvSpPr>
        <p:spPr>
          <a:xfrm>
            <a:off x="6277523" y="1023289"/>
            <a:ext cx="369332" cy="1191491"/>
          </a:xfrm>
          <a:prstGeom prst="rect">
            <a:avLst/>
          </a:prstGeom>
          <a:solidFill>
            <a:schemeClr val="accent5"/>
          </a:solidFill>
          <a:ln w="25400">
            <a:solidFill>
              <a:schemeClr val="tx1"/>
            </a:solidFill>
          </a:ln>
        </p:spPr>
        <p:txBody>
          <a:bodyPr vert="vert270" wrap="square" rtlCol="0" anchor="ctr" anchorCtr="0">
            <a:spAutoFit/>
          </a:bodyPr>
          <a:lstStyle/>
          <a:p>
            <a:r>
              <a:rPr lang="en-US" sz="1200" dirty="0" smtClean="0"/>
              <a:t>Hospital B</a:t>
            </a:r>
            <a:endParaRPr lang="en-US" sz="1200" dirty="0"/>
          </a:p>
        </p:txBody>
      </p:sp>
      <p:sp>
        <p:nvSpPr>
          <p:cNvPr id="10" name="TextBox 9"/>
          <p:cNvSpPr txBox="1"/>
          <p:nvPr/>
        </p:nvSpPr>
        <p:spPr>
          <a:xfrm>
            <a:off x="6642848" y="1027907"/>
            <a:ext cx="369332" cy="1191491"/>
          </a:xfrm>
          <a:prstGeom prst="rect">
            <a:avLst/>
          </a:prstGeom>
          <a:solidFill>
            <a:schemeClr val="accent5"/>
          </a:solidFill>
          <a:ln w="25400">
            <a:solidFill>
              <a:schemeClr val="tx1"/>
            </a:solidFill>
          </a:ln>
        </p:spPr>
        <p:txBody>
          <a:bodyPr vert="vert270" wrap="square" rtlCol="0" anchor="ctr" anchorCtr="0">
            <a:spAutoFit/>
          </a:bodyPr>
          <a:lstStyle/>
          <a:p>
            <a:r>
              <a:rPr lang="en-US" sz="1200" dirty="0" smtClean="0"/>
              <a:t>Hospital C</a:t>
            </a:r>
            <a:endParaRPr lang="en-US" sz="1200" dirty="0"/>
          </a:p>
        </p:txBody>
      </p:sp>
      <p:sp>
        <p:nvSpPr>
          <p:cNvPr id="11" name="TextBox 10"/>
          <p:cNvSpPr txBox="1"/>
          <p:nvPr/>
        </p:nvSpPr>
        <p:spPr>
          <a:xfrm>
            <a:off x="7002944" y="1018671"/>
            <a:ext cx="369332" cy="1191491"/>
          </a:xfrm>
          <a:prstGeom prst="rect">
            <a:avLst/>
          </a:prstGeom>
          <a:solidFill>
            <a:schemeClr val="accent5"/>
          </a:solidFill>
          <a:ln w="25400">
            <a:solidFill>
              <a:schemeClr val="tx1"/>
            </a:solidFill>
          </a:ln>
        </p:spPr>
        <p:txBody>
          <a:bodyPr vert="vert270" wrap="square" rtlCol="0" anchor="ctr" anchorCtr="0">
            <a:spAutoFit/>
          </a:bodyPr>
          <a:lstStyle/>
          <a:p>
            <a:r>
              <a:rPr lang="en-US" sz="1200" dirty="0" smtClean="0"/>
              <a:t>Hospital D</a:t>
            </a:r>
            <a:endParaRPr lang="en-US" sz="1200" dirty="0"/>
          </a:p>
        </p:txBody>
      </p:sp>
      <p:sp>
        <p:nvSpPr>
          <p:cNvPr id="12" name="TextBox 11"/>
          <p:cNvSpPr txBox="1"/>
          <p:nvPr/>
        </p:nvSpPr>
        <p:spPr>
          <a:xfrm>
            <a:off x="7372276" y="1023290"/>
            <a:ext cx="369332" cy="1191491"/>
          </a:xfrm>
          <a:prstGeom prst="rect">
            <a:avLst/>
          </a:prstGeom>
          <a:solidFill>
            <a:schemeClr val="accent5"/>
          </a:solidFill>
          <a:ln w="25400">
            <a:solidFill>
              <a:schemeClr val="tx1"/>
            </a:solidFill>
          </a:ln>
        </p:spPr>
        <p:txBody>
          <a:bodyPr vert="vert270" wrap="square" rtlCol="0" anchor="ctr" anchorCtr="0">
            <a:spAutoFit/>
          </a:bodyPr>
          <a:lstStyle/>
          <a:p>
            <a:r>
              <a:rPr lang="en-US" sz="1200" dirty="0" smtClean="0"/>
              <a:t>Hospital E</a:t>
            </a:r>
            <a:endParaRPr lang="en-US" sz="1200" dirty="0"/>
          </a:p>
        </p:txBody>
      </p:sp>
      <p:sp>
        <p:nvSpPr>
          <p:cNvPr id="13" name="TextBox 12"/>
          <p:cNvSpPr txBox="1"/>
          <p:nvPr/>
        </p:nvSpPr>
        <p:spPr>
          <a:xfrm>
            <a:off x="7732372" y="1027521"/>
            <a:ext cx="369332" cy="1191491"/>
          </a:xfrm>
          <a:prstGeom prst="rect">
            <a:avLst/>
          </a:prstGeom>
          <a:solidFill>
            <a:schemeClr val="accent5"/>
          </a:solidFill>
          <a:ln w="25400">
            <a:solidFill>
              <a:schemeClr val="tx1"/>
            </a:solidFill>
          </a:ln>
        </p:spPr>
        <p:txBody>
          <a:bodyPr vert="vert270" wrap="square" rtlCol="0" anchor="ctr" anchorCtr="0">
            <a:spAutoFit/>
          </a:bodyPr>
          <a:lstStyle/>
          <a:p>
            <a:r>
              <a:rPr lang="en-US" sz="1200" dirty="0" smtClean="0"/>
              <a:t>Hospital F</a:t>
            </a:r>
            <a:endParaRPr lang="en-US" sz="1200" dirty="0"/>
          </a:p>
        </p:txBody>
      </p:sp>
      <p:sp>
        <p:nvSpPr>
          <p:cNvPr id="14" name="TextBox 13"/>
          <p:cNvSpPr txBox="1"/>
          <p:nvPr/>
        </p:nvSpPr>
        <p:spPr>
          <a:xfrm>
            <a:off x="8066536" y="1023291"/>
            <a:ext cx="369332" cy="1191491"/>
          </a:xfrm>
          <a:prstGeom prst="rect">
            <a:avLst/>
          </a:prstGeom>
          <a:solidFill>
            <a:schemeClr val="accent5"/>
          </a:solidFill>
          <a:ln w="25400">
            <a:solidFill>
              <a:schemeClr val="tx1"/>
            </a:solidFill>
          </a:ln>
        </p:spPr>
        <p:txBody>
          <a:bodyPr vert="vert270" wrap="square" rtlCol="0" anchor="ctr" anchorCtr="0">
            <a:spAutoFit/>
          </a:bodyPr>
          <a:lstStyle/>
          <a:p>
            <a:r>
              <a:rPr lang="en-US" sz="1200" dirty="0" smtClean="0"/>
              <a:t>Hospital G</a:t>
            </a:r>
            <a:endParaRPr lang="en-US" sz="1200" dirty="0"/>
          </a:p>
        </p:txBody>
      </p:sp>
      <p:sp>
        <p:nvSpPr>
          <p:cNvPr id="15" name="TextBox 14"/>
          <p:cNvSpPr txBox="1"/>
          <p:nvPr/>
        </p:nvSpPr>
        <p:spPr>
          <a:xfrm>
            <a:off x="8402128" y="1027521"/>
            <a:ext cx="369332" cy="1191491"/>
          </a:xfrm>
          <a:prstGeom prst="rect">
            <a:avLst/>
          </a:prstGeom>
          <a:solidFill>
            <a:schemeClr val="accent5"/>
          </a:solidFill>
          <a:ln w="25400">
            <a:solidFill>
              <a:schemeClr val="tx1"/>
            </a:solidFill>
          </a:ln>
        </p:spPr>
        <p:txBody>
          <a:bodyPr vert="vert270" wrap="square" rtlCol="0" anchor="ctr" anchorCtr="0">
            <a:spAutoFit/>
          </a:bodyPr>
          <a:lstStyle/>
          <a:p>
            <a:r>
              <a:rPr lang="en-US" sz="1200" dirty="0" smtClean="0"/>
              <a:t>Hospital H</a:t>
            </a:r>
            <a:endParaRPr lang="en-US" sz="1200" dirty="0"/>
          </a:p>
        </p:txBody>
      </p:sp>
      <p:sp>
        <p:nvSpPr>
          <p:cNvPr id="16" name="TextBox 15"/>
          <p:cNvSpPr txBox="1"/>
          <p:nvPr/>
        </p:nvSpPr>
        <p:spPr>
          <a:xfrm>
            <a:off x="8716044" y="1023292"/>
            <a:ext cx="369332" cy="1191491"/>
          </a:xfrm>
          <a:prstGeom prst="rect">
            <a:avLst/>
          </a:prstGeom>
          <a:solidFill>
            <a:schemeClr val="accent5"/>
          </a:solidFill>
          <a:ln w="25400">
            <a:solidFill>
              <a:schemeClr val="tx1"/>
            </a:solidFill>
          </a:ln>
        </p:spPr>
        <p:txBody>
          <a:bodyPr vert="vert270" wrap="square" rtlCol="0" anchor="ctr" anchorCtr="0">
            <a:spAutoFit/>
          </a:bodyPr>
          <a:lstStyle/>
          <a:p>
            <a:r>
              <a:rPr lang="en-US" sz="1200" dirty="0" smtClean="0"/>
              <a:t>Hospital I</a:t>
            </a:r>
            <a:endParaRPr lang="en-US" sz="1200" dirty="0"/>
          </a:p>
        </p:txBody>
      </p:sp>
      <p:pic>
        <p:nvPicPr>
          <p:cNvPr id="18" name="Picture 1"/>
          <p:cNvPicPr>
            <a:picLocks noChangeAspect="1"/>
          </p:cNvPicPr>
          <p:nvPr/>
        </p:nvPicPr>
        <p:blipFill rotWithShape="1">
          <a:blip r:embed="rId4">
            <a:extLst>
              <a:ext uri="{28A0092B-C50C-407E-A947-70E740481C1C}">
                <a14:useLocalDpi xmlns:a14="http://schemas.microsoft.com/office/drawing/2010/main" val="0"/>
              </a:ext>
            </a:extLst>
          </a:blip>
          <a:srcRect r="53736" b="91488"/>
          <a:stretch/>
        </p:blipFill>
        <p:spPr bwMode="auto">
          <a:xfrm>
            <a:off x="3199680" y="1004039"/>
            <a:ext cx="2735798" cy="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rot="5400000">
            <a:off x="7302492" y="-398508"/>
            <a:ext cx="369332" cy="3177187"/>
          </a:xfrm>
          <a:prstGeom prst="rect">
            <a:avLst/>
          </a:prstGeom>
          <a:solidFill>
            <a:schemeClr val="accent5"/>
          </a:solidFill>
          <a:ln w="25400">
            <a:solidFill>
              <a:schemeClr val="tx1"/>
            </a:solidFill>
          </a:ln>
        </p:spPr>
        <p:txBody>
          <a:bodyPr vert="vert270" wrap="square" rtlCol="0" anchor="ctr" anchorCtr="0">
            <a:spAutoFit/>
          </a:bodyPr>
          <a:lstStyle/>
          <a:p>
            <a:pPr algn="ctr"/>
            <a:r>
              <a:rPr lang="en-US" sz="1200" dirty="0" smtClean="0"/>
              <a:t>Health System</a:t>
            </a:r>
            <a:endParaRPr lang="en-US" sz="1200" dirty="0"/>
          </a:p>
        </p:txBody>
      </p:sp>
      <p:sp>
        <p:nvSpPr>
          <p:cNvPr id="6" name="Title 1"/>
          <p:cNvSpPr>
            <a:spLocks noGrp="1"/>
          </p:cNvSpPr>
          <p:nvPr>
            <p:ph type="title"/>
          </p:nvPr>
        </p:nvSpPr>
        <p:spPr>
          <a:xfrm>
            <a:off x="1" y="279133"/>
            <a:ext cx="9143999" cy="981342"/>
          </a:xfrm>
        </p:spPr>
        <p:txBody>
          <a:bodyPr/>
          <a:lstStyle/>
          <a:p>
            <a:r>
              <a:rPr lang="en-US" sz="3600" b="1" dirty="0" smtClean="0"/>
              <a:t>CAP2 Solution</a:t>
            </a:r>
            <a:endParaRPr lang="en-US" sz="3600" b="1" dirty="0"/>
          </a:p>
        </p:txBody>
      </p:sp>
      <p:sp>
        <p:nvSpPr>
          <p:cNvPr id="7" name="TextBox 6"/>
          <p:cNvSpPr txBox="1"/>
          <p:nvPr/>
        </p:nvSpPr>
        <p:spPr>
          <a:xfrm>
            <a:off x="193964" y="4777858"/>
            <a:ext cx="8950036" cy="1569660"/>
          </a:xfrm>
          <a:prstGeom prst="rect">
            <a:avLst/>
          </a:prstGeom>
          <a:noFill/>
        </p:spPr>
        <p:txBody>
          <a:bodyPr wrap="square" rtlCol="0">
            <a:spAutoFit/>
          </a:bodyPr>
          <a:lstStyle/>
          <a:p>
            <a:pPr marL="342900" indent="-342900">
              <a:buFont typeface="Arial" panose="020B0604020202020204" pitchFamily="34" charset="0"/>
              <a:buChar char="•"/>
            </a:pPr>
            <a:r>
              <a:rPr lang="en-US" dirty="0" smtClean="0"/>
              <a:t>Chartered system wide team to reduce variation, standardize model of care, build infrastructure to support top of license practice- members include CMOs, CNOs, HR &amp; Credentialing executives, and practicing APRNs and PAs</a:t>
            </a:r>
            <a:endParaRPr lang="en-US" dirty="0"/>
          </a:p>
        </p:txBody>
      </p:sp>
    </p:spTree>
    <p:extLst>
      <p:ext uri="{BB962C8B-B14F-4D97-AF65-F5344CB8AC3E}">
        <p14:creationId xmlns:p14="http://schemas.microsoft.com/office/powerpoint/2010/main" val="37879168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053"/>
          <a:stretch/>
        </p:blipFill>
        <p:spPr>
          <a:xfrm>
            <a:off x="6096000" y="4778943"/>
            <a:ext cx="3048000" cy="2079057"/>
          </a:xfrm>
          <a:prstGeom prst="rect">
            <a:avLst/>
          </a:prstGeom>
        </p:spPr>
      </p:pic>
      <p:sp>
        <p:nvSpPr>
          <p:cNvPr id="2" name="Title 1"/>
          <p:cNvSpPr>
            <a:spLocks noGrp="1"/>
          </p:cNvSpPr>
          <p:nvPr>
            <p:ph type="title"/>
          </p:nvPr>
        </p:nvSpPr>
        <p:spPr/>
        <p:txBody>
          <a:bodyPr/>
          <a:lstStyle/>
          <a:p>
            <a:r>
              <a:rPr lang="en-US" b="1" dirty="0" smtClean="0"/>
              <a:t>CAP2 Resources</a:t>
            </a:r>
            <a:endParaRPr lang="en-US" b="1" dirty="0"/>
          </a:p>
        </p:txBody>
      </p:sp>
      <p:sp>
        <p:nvSpPr>
          <p:cNvPr id="3" name="Content Placeholder 2"/>
          <p:cNvSpPr>
            <a:spLocks noGrp="1"/>
          </p:cNvSpPr>
          <p:nvPr>
            <p:ph idx="1"/>
          </p:nvPr>
        </p:nvSpPr>
        <p:spPr>
          <a:xfrm>
            <a:off x="457200" y="1357162"/>
            <a:ext cx="8229600" cy="4769001"/>
          </a:xfrm>
        </p:spPr>
        <p:txBody>
          <a:bodyPr/>
          <a:lstStyle/>
          <a:p>
            <a:pPr>
              <a:spcBef>
                <a:spcPts val="600"/>
              </a:spcBef>
            </a:pPr>
            <a:r>
              <a:rPr lang="en-US" sz="2800" dirty="0" smtClean="0"/>
              <a:t>Used to develop a consistent approach to: </a:t>
            </a:r>
          </a:p>
          <a:p>
            <a:pPr lvl="1">
              <a:spcBef>
                <a:spcPts val="600"/>
              </a:spcBef>
            </a:pPr>
            <a:r>
              <a:rPr lang="en-US" sz="2600" dirty="0"/>
              <a:t>Models of Care </a:t>
            </a:r>
            <a:endParaRPr lang="en-US" sz="2600" dirty="0" smtClean="0"/>
          </a:p>
          <a:p>
            <a:pPr lvl="1">
              <a:spcBef>
                <a:spcPts val="600"/>
              </a:spcBef>
            </a:pPr>
            <a:r>
              <a:rPr lang="en-US" sz="2600" dirty="0" smtClean="0"/>
              <a:t>Credentialing and Privileging Process, </a:t>
            </a:r>
            <a:br>
              <a:rPr lang="en-US" sz="2600" dirty="0" smtClean="0"/>
            </a:br>
            <a:r>
              <a:rPr lang="en-US" sz="2600" dirty="0" smtClean="0"/>
              <a:t>Application and Specialty Privilege Lists</a:t>
            </a:r>
            <a:endParaRPr lang="en-US" sz="2600" dirty="0"/>
          </a:p>
          <a:p>
            <a:pPr lvl="1">
              <a:spcBef>
                <a:spcPts val="600"/>
              </a:spcBef>
            </a:pPr>
            <a:r>
              <a:rPr lang="en-US" sz="2600" dirty="0" smtClean="0"/>
              <a:t>Job Descriptions</a:t>
            </a:r>
          </a:p>
          <a:p>
            <a:pPr lvl="1">
              <a:spcBef>
                <a:spcPts val="600"/>
              </a:spcBef>
            </a:pPr>
            <a:r>
              <a:rPr lang="en-US" sz="2600" dirty="0" smtClean="0"/>
              <a:t>Hiring Process</a:t>
            </a:r>
          </a:p>
          <a:p>
            <a:pPr lvl="1">
              <a:spcBef>
                <a:spcPts val="600"/>
              </a:spcBef>
            </a:pPr>
            <a:r>
              <a:rPr lang="en-US" sz="2600" dirty="0" smtClean="0"/>
              <a:t>Annual Performance Review Process and Form</a:t>
            </a:r>
          </a:p>
          <a:p>
            <a:pPr lvl="1">
              <a:spcBef>
                <a:spcPts val="600"/>
              </a:spcBef>
            </a:pPr>
            <a:r>
              <a:rPr lang="en-US" sz="2600" dirty="0" smtClean="0"/>
              <a:t>Orientation/Onboarding</a:t>
            </a:r>
          </a:p>
          <a:p>
            <a:pPr lvl="1">
              <a:spcBef>
                <a:spcPts val="600"/>
              </a:spcBef>
            </a:pPr>
            <a:r>
              <a:rPr lang="en-US" sz="2600" dirty="0" smtClean="0"/>
              <a:t>Competency Assessment </a:t>
            </a:r>
            <a:br>
              <a:rPr lang="en-US" sz="2600" dirty="0" smtClean="0"/>
            </a:br>
            <a:r>
              <a:rPr lang="en-US" sz="2600" dirty="0" smtClean="0"/>
              <a:t>Process and Forms</a:t>
            </a:r>
            <a:endParaRPr lang="en-US" sz="2600" i="1" dirty="0"/>
          </a:p>
        </p:txBody>
      </p:sp>
    </p:spTree>
    <p:extLst>
      <p:ext uri="{BB962C8B-B14F-4D97-AF65-F5344CB8AC3E}">
        <p14:creationId xmlns:p14="http://schemas.microsoft.com/office/powerpoint/2010/main" val="4115676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048"/>
          <a:stretch/>
        </p:blipFill>
        <p:spPr>
          <a:xfrm>
            <a:off x="0" y="256478"/>
            <a:ext cx="9144000" cy="6021403"/>
          </a:xfrm>
          <a:prstGeom prst="rect">
            <a:avLst/>
          </a:prstGeom>
        </p:spPr>
      </p:pic>
      <p:sp>
        <p:nvSpPr>
          <p:cNvPr id="6" name="Rectangle 5"/>
          <p:cNvSpPr/>
          <p:nvPr/>
        </p:nvSpPr>
        <p:spPr bwMode="auto">
          <a:xfrm>
            <a:off x="0" y="256478"/>
            <a:ext cx="9144000" cy="6021403"/>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8" charset="-128"/>
            </a:endParaRPr>
          </a:p>
        </p:txBody>
      </p:sp>
      <p:sp>
        <p:nvSpPr>
          <p:cNvPr id="2" name="Title 1"/>
          <p:cNvSpPr>
            <a:spLocks noGrp="1"/>
          </p:cNvSpPr>
          <p:nvPr>
            <p:ph type="title"/>
          </p:nvPr>
        </p:nvSpPr>
        <p:spPr/>
        <p:txBody>
          <a:bodyPr/>
          <a:lstStyle/>
          <a:p>
            <a:r>
              <a:rPr lang="en-US" b="1" dirty="0" smtClean="0"/>
              <a:t>CAP2 Case Study </a:t>
            </a:r>
            <a:endParaRPr lang="en-US" b="1" dirty="0"/>
          </a:p>
        </p:txBody>
      </p:sp>
      <p:sp>
        <p:nvSpPr>
          <p:cNvPr id="3" name="Content Placeholder 2"/>
          <p:cNvSpPr>
            <a:spLocks noGrp="1"/>
          </p:cNvSpPr>
          <p:nvPr>
            <p:ph idx="1"/>
          </p:nvPr>
        </p:nvSpPr>
        <p:spPr>
          <a:xfrm>
            <a:off x="490654" y="1683834"/>
            <a:ext cx="8474927" cy="3462538"/>
          </a:xfrm>
        </p:spPr>
        <p:txBody>
          <a:bodyPr/>
          <a:lstStyle/>
          <a:p>
            <a:r>
              <a:rPr lang="en-US" b="1" dirty="0">
                <a:solidFill>
                  <a:srgbClr val="0E4F69"/>
                </a:solidFill>
              </a:rPr>
              <a:t>Challenge: </a:t>
            </a:r>
            <a:r>
              <a:rPr lang="en-US" b="1" dirty="0" smtClean="0">
                <a:solidFill>
                  <a:srgbClr val="0E4F69"/>
                </a:solidFill>
              </a:rPr>
              <a:t/>
            </a:r>
            <a:br>
              <a:rPr lang="en-US" b="1" dirty="0" smtClean="0">
                <a:solidFill>
                  <a:srgbClr val="0E4F69"/>
                </a:solidFill>
              </a:rPr>
            </a:br>
            <a:r>
              <a:rPr lang="en-US" sz="2600" dirty="0" smtClean="0"/>
              <a:t>In February, 2014, </a:t>
            </a:r>
            <a:r>
              <a:rPr lang="en-US" sz="2600" dirty="0"/>
              <a:t>two bills </a:t>
            </a:r>
            <a:r>
              <a:rPr lang="en-US" sz="2600" dirty="0" smtClean="0"/>
              <a:t>proposed in </a:t>
            </a:r>
            <a:r>
              <a:rPr lang="en-US" sz="2600" dirty="0"/>
              <a:t>Illinois </a:t>
            </a:r>
            <a:r>
              <a:rPr lang="en-US" sz="2600" dirty="0" smtClean="0"/>
              <a:t>legislature — one </a:t>
            </a:r>
            <a:r>
              <a:rPr lang="en-US" sz="2600" dirty="0"/>
              <a:t>to limit administration of conscious sedation to only physicians, and the other to limit the use of fluoroscopy to only physicians. </a:t>
            </a:r>
            <a:r>
              <a:rPr lang="en-US" sz="2600" dirty="0" smtClean="0"/>
              <a:t/>
            </a:r>
            <a:br>
              <a:rPr lang="en-US" sz="2600" dirty="0" smtClean="0"/>
            </a:br>
            <a:r>
              <a:rPr lang="en-US" sz="2600" dirty="0" smtClean="0"/>
              <a:t/>
            </a:r>
            <a:br>
              <a:rPr lang="en-US" sz="2600" dirty="0" smtClean="0"/>
            </a:br>
            <a:r>
              <a:rPr lang="en-US" sz="2600" dirty="0" smtClean="0"/>
              <a:t>Illinois </a:t>
            </a:r>
            <a:r>
              <a:rPr lang="en-US" sz="2600" dirty="0"/>
              <a:t>Hospital Association asked for data and stories of how this would impact APRN and PA </a:t>
            </a:r>
            <a:r>
              <a:rPr lang="en-US" sz="2600" dirty="0" smtClean="0"/>
              <a:t>practice.</a:t>
            </a:r>
            <a:endParaRPr lang="en-US" sz="2600" dirty="0"/>
          </a:p>
        </p:txBody>
      </p:sp>
    </p:spTree>
    <p:extLst>
      <p:ext uri="{BB962C8B-B14F-4D97-AF65-F5344CB8AC3E}">
        <p14:creationId xmlns:p14="http://schemas.microsoft.com/office/powerpoint/2010/main" val="1575105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125951" y="814039"/>
            <a:ext cx="1449659" cy="802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8" charset="-128"/>
            </a:endParaRPr>
          </a:p>
        </p:txBody>
      </p:sp>
      <p:sp>
        <p:nvSpPr>
          <p:cNvPr id="2" name="Title 1"/>
          <p:cNvSpPr>
            <a:spLocks noGrp="1"/>
          </p:cNvSpPr>
          <p:nvPr>
            <p:ph type="title"/>
          </p:nvPr>
        </p:nvSpPr>
        <p:spPr/>
        <p:txBody>
          <a:bodyPr/>
          <a:lstStyle/>
          <a:p>
            <a:r>
              <a:rPr lang="en-US" b="1" dirty="0" smtClean="0"/>
              <a:t>CAP2 Solution</a:t>
            </a:r>
            <a:endParaRPr lang="en-US" b="1" dirty="0"/>
          </a:p>
        </p:txBody>
      </p:sp>
      <p:sp>
        <p:nvSpPr>
          <p:cNvPr id="8" name="Content Placeholder 7"/>
          <p:cNvSpPr>
            <a:spLocks noGrp="1"/>
          </p:cNvSpPr>
          <p:nvPr>
            <p:ph idx="1"/>
          </p:nvPr>
        </p:nvSpPr>
        <p:spPr>
          <a:xfrm>
            <a:off x="476450" y="2139216"/>
            <a:ext cx="8206509" cy="4357255"/>
          </a:xfrm>
        </p:spPr>
        <p:txBody>
          <a:bodyPr/>
          <a:lstStyle/>
          <a:p>
            <a:endParaRPr lang="en-US" sz="2600" dirty="0"/>
          </a:p>
          <a:p>
            <a:endParaRPr lang="en-US" sz="2600" dirty="0" smtClean="0"/>
          </a:p>
          <a:p>
            <a:endParaRPr lang="en-US" sz="2600" dirty="0"/>
          </a:p>
          <a:p>
            <a:endParaRPr lang="en-US" sz="2600" dirty="0" smtClean="0"/>
          </a:p>
          <a:p>
            <a:endParaRPr lang="en-US" sz="2600" b="1" dirty="0" smtClean="0">
              <a:solidFill>
                <a:srgbClr val="0E4F69"/>
              </a:solidFill>
            </a:endParaRPr>
          </a:p>
          <a:p>
            <a:endParaRPr lang="en-US" sz="2600" b="1" dirty="0">
              <a:solidFill>
                <a:srgbClr val="0E4F69"/>
              </a:solidFill>
            </a:endParaRPr>
          </a:p>
          <a:p>
            <a:pPr marL="0" indent="0">
              <a:buNone/>
            </a:pPr>
            <a:endParaRPr lang="en-US" sz="2600" b="1" dirty="0" smtClean="0">
              <a:solidFill>
                <a:srgbClr val="0E4F69"/>
              </a:solidFill>
            </a:endParaRPr>
          </a:p>
          <a:p>
            <a:r>
              <a:rPr lang="en-US" sz="2600" b="1" dirty="0" smtClean="0">
                <a:solidFill>
                  <a:srgbClr val="0E4F69"/>
                </a:solidFill>
              </a:rPr>
              <a:t>This </a:t>
            </a:r>
            <a:r>
              <a:rPr lang="en-US" sz="2600" b="1" dirty="0">
                <a:solidFill>
                  <a:srgbClr val="0E4F69"/>
                </a:solidFill>
              </a:rPr>
              <a:t>data </a:t>
            </a:r>
            <a:r>
              <a:rPr lang="en-US" sz="2600" b="1" dirty="0" smtClean="0">
                <a:solidFill>
                  <a:srgbClr val="0E4F69"/>
                </a:solidFill>
              </a:rPr>
              <a:t>was sent </a:t>
            </a:r>
            <a:r>
              <a:rPr lang="en-US" sz="2600" b="1" dirty="0">
                <a:solidFill>
                  <a:srgbClr val="0E4F69"/>
                </a:solidFill>
              </a:rPr>
              <a:t>to </a:t>
            </a:r>
            <a:r>
              <a:rPr lang="en-US" sz="2600" b="1" dirty="0" smtClean="0">
                <a:solidFill>
                  <a:srgbClr val="0E4F69"/>
                </a:solidFill>
              </a:rPr>
              <a:t>the Illinois Hospital Association </a:t>
            </a:r>
            <a:r>
              <a:rPr lang="en-US" sz="2600" b="1" dirty="0">
                <a:solidFill>
                  <a:srgbClr val="0E4F69"/>
                </a:solidFill>
              </a:rPr>
              <a:t>within 2 hours of </a:t>
            </a:r>
            <a:r>
              <a:rPr lang="en-US" sz="2600" b="1" dirty="0" smtClean="0">
                <a:solidFill>
                  <a:srgbClr val="0E4F69"/>
                </a:solidFill>
              </a:rPr>
              <a:t>request.</a:t>
            </a:r>
            <a:endParaRPr lang="en-US" sz="2600" b="1" dirty="0">
              <a:solidFill>
                <a:srgbClr val="0E4F6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62766459"/>
              </p:ext>
            </p:extLst>
          </p:nvPr>
        </p:nvGraphicFramePr>
        <p:xfrm>
          <a:off x="101602" y="985028"/>
          <a:ext cx="8922324" cy="4458711"/>
        </p:xfrm>
        <a:graphic>
          <a:graphicData uri="http://schemas.openxmlformats.org/drawingml/2006/table">
            <a:tbl>
              <a:tblPr/>
              <a:tblGrid>
                <a:gridCol w="1496192"/>
                <a:gridCol w="3176337"/>
                <a:gridCol w="849959"/>
                <a:gridCol w="849959"/>
                <a:gridCol w="849959"/>
                <a:gridCol w="849959"/>
                <a:gridCol w="849959"/>
              </a:tblGrid>
              <a:tr h="130888">
                <a:tc gridSpan="3">
                  <a:txBody>
                    <a:bodyPr/>
                    <a:lstStyle/>
                    <a:p>
                      <a:pPr marL="57150" indent="0" algn="l" fontAlgn="b"/>
                      <a:r>
                        <a:rPr lang="en-US" sz="1600" b="1" i="0" u="none" strike="noStrike" dirty="0">
                          <a:solidFill>
                            <a:srgbClr val="000000"/>
                          </a:solidFill>
                          <a:effectLst/>
                          <a:latin typeface="Calibri"/>
                        </a:rPr>
                        <a:t>Privilege </a:t>
                      </a:r>
                      <a:r>
                        <a:rPr lang="en-US" sz="1600" b="1" i="0" u="none" strike="noStrike" dirty="0" smtClean="0">
                          <a:solidFill>
                            <a:srgbClr val="000000"/>
                          </a:solidFill>
                          <a:effectLst/>
                          <a:latin typeface="Calibri"/>
                        </a:rPr>
                        <a:t>Report - </a:t>
                      </a:r>
                      <a:r>
                        <a:rPr lang="en-US" sz="1600" b="1" i="0" u="none" strike="noStrike" dirty="0">
                          <a:solidFill>
                            <a:srgbClr val="000000"/>
                          </a:solidFill>
                          <a:effectLst/>
                          <a:latin typeface="Calibri"/>
                        </a:rPr>
                        <a:t>Sedation</a:t>
                      </a:r>
                    </a:p>
                  </a:txBody>
                  <a:tcPr marL="4910" marR="4910" marT="49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Illinois</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algn="ctr" fontAlgn="b"/>
                      <a:r>
                        <a:rPr lang="en-US" sz="1100" b="1" i="0" u="none" strike="noStrike" dirty="0">
                          <a:solidFill>
                            <a:srgbClr val="000000"/>
                          </a:solidFill>
                          <a:effectLst/>
                          <a:latin typeface="Calibri"/>
                        </a:rPr>
                        <a:t>Database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en-US"/>
                    </a:p>
                  </a:txBody>
                  <a:tcPr/>
                </a:tc>
              </a:tr>
              <a:tr h="237741">
                <a:tc>
                  <a:txBody>
                    <a:bodyPr/>
                    <a:lstStyle/>
                    <a:p>
                      <a:pPr marL="57150" indent="0" algn="l" fontAlgn="b"/>
                      <a:r>
                        <a:rPr lang="en-US" sz="1100" b="1" i="0" u="none" strike="noStrike" dirty="0">
                          <a:solidFill>
                            <a:srgbClr val="000000"/>
                          </a:solidFill>
                          <a:effectLst/>
                          <a:latin typeface="Calibri"/>
                        </a:rPr>
                        <a:t>Specialty Area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fontAlgn="b"/>
                      <a:r>
                        <a:rPr lang="en-US" sz="1100" b="1" i="0" u="none" strike="noStrike" dirty="0">
                          <a:solidFill>
                            <a:srgbClr val="000000"/>
                          </a:solidFill>
                          <a:effectLst/>
                          <a:latin typeface="Calibri"/>
                        </a:rPr>
                        <a:t>Privilege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Practitioner</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 Hospitals</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 of Total</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 Hospitals</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 of Total</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marL="57150" indent="0" algn="l" fontAlgn="b"/>
                      <a:r>
                        <a:rPr lang="en-US" sz="1100" b="0" i="0" u="none" strike="noStrike" dirty="0">
                          <a:solidFill>
                            <a:srgbClr val="000000"/>
                          </a:solidFill>
                          <a:effectLst/>
                          <a:latin typeface="Calibri"/>
                        </a:rPr>
                        <a:t>Core Privilege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fontAlgn="b"/>
                      <a:r>
                        <a:rPr lang="en-US" sz="1100" b="0" i="0" u="none" strike="noStrike" dirty="0">
                          <a:solidFill>
                            <a:srgbClr val="000000"/>
                          </a:solidFill>
                          <a:effectLst/>
                          <a:latin typeface="Calibri"/>
                        </a:rPr>
                        <a:t>Order conscious sedation</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APRN</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45</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70.31%</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93</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74.40%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Core Privilege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Order conscious sedation</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PA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38</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59.38%</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84</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67.20%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9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Anesthesia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General anesthesia or monitored sedation, regional anesthesia administration and monitoring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APRN</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47</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73.44%</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93</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74.40%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Anesthesia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Moderate/procedural sedation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APRN</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62.50%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84</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67.20%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Anesthesia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General anesthesia or monitored sedation, regional anesthesia administration and monitoring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PA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0.00%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5</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4.00%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Anesthesia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Moderate/procedural sedation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PA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0.00%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11</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8.80%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Emergency Medicine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Moderate/procedural sedation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APRN</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10.94%</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21</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16.80%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Emergency Medicine</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Moderate/procedural sedation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PA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12.50%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24</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19.20%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Neurosurgery</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Moderate/procedural sedation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APRN</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2</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3.12%</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15</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12.00%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9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Neurosurgery</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Sedation administration for invasive or bedside surgical procedures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APRN</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1.56%</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3.20%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Neurosurgery</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Moderate/procedural sedation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PA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1.56%</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9</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7.20%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Neurosurgery</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Sedation administration for invasive or bedside surgical procedures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PA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1.56%</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3.20%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Plastic </a:t>
                      </a:r>
                      <a:r>
                        <a:rPr lang="en-US" sz="1100" b="0" i="0" u="none" strike="noStrike" kern="1200" dirty="0" smtClean="0">
                          <a:solidFill>
                            <a:srgbClr val="000000"/>
                          </a:solidFill>
                          <a:effectLst/>
                          <a:latin typeface="Calibri"/>
                          <a:ea typeface="+mn-ea"/>
                          <a:cs typeface="+mn-cs"/>
                        </a:rPr>
                        <a:t>and  </a:t>
                      </a:r>
                      <a:r>
                        <a:rPr lang="en-US" sz="1100" b="0" i="0" u="none" strike="noStrike" kern="1200" dirty="0">
                          <a:solidFill>
                            <a:srgbClr val="000000"/>
                          </a:solidFill>
                          <a:effectLst/>
                          <a:latin typeface="Calibri"/>
                          <a:ea typeface="+mn-ea"/>
                          <a:cs typeface="+mn-cs"/>
                        </a:rPr>
                        <a:t>Reconstructive Surgery</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Conscious sedation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APRN</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3.12%</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4</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3.20%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5760">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Plastic </a:t>
                      </a:r>
                      <a:r>
                        <a:rPr lang="en-US" sz="1100" b="0" i="0" u="none" strike="noStrike" kern="1200" dirty="0" smtClean="0">
                          <a:solidFill>
                            <a:srgbClr val="000000"/>
                          </a:solidFill>
                          <a:effectLst/>
                          <a:latin typeface="Calibri"/>
                          <a:ea typeface="+mn-ea"/>
                          <a:cs typeface="+mn-cs"/>
                        </a:rPr>
                        <a:t>and  </a:t>
                      </a:r>
                      <a:r>
                        <a:rPr lang="en-US" sz="1100" b="0" i="0" u="none" strike="noStrike" kern="1200" dirty="0">
                          <a:solidFill>
                            <a:srgbClr val="000000"/>
                          </a:solidFill>
                          <a:effectLst/>
                          <a:latin typeface="Calibri"/>
                          <a:ea typeface="+mn-ea"/>
                          <a:cs typeface="+mn-cs"/>
                        </a:rPr>
                        <a:t>Reconstructive Surgery</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57150" indent="0" algn="l" defTabSz="914400" rtl="0" eaLnBrk="1" fontAlgn="b" latinLnBrk="0" hangingPunct="1"/>
                      <a:r>
                        <a:rPr lang="en-US" sz="1100" b="0" i="0" u="none" strike="noStrike" kern="1200" dirty="0">
                          <a:solidFill>
                            <a:srgbClr val="000000"/>
                          </a:solidFill>
                          <a:effectLst/>
                          <a:latin typeface="Calibri"/>
                          <a:ea typeface="+mn-ea"/>
                          <a:cs typeface="+mn-cs"/>
                        </a:rPr>
                        <a:t>Conscious sedation </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PA</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0.00%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2.40%</a:t>
                      </a:r>
                    </a:p>
                  </a:txBody>
                  <a:tcPr marL="4910" marR="4910" marT="49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1921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CAP2 Case Study </a:t>
            </a:r>
            <a:endParaRPr lang="en-US" b="1" dirty="0"/>
          </a:p>
        </p:txBody>
      </p:sp>
      <p:sp>
        <p:nvSpPr>
          <p:cNvPr id="3" name="Content Placeholder 2"/>
          <p:cNvSpPr>
            <a:spLocks noGrp="1"/>
          </p:cNvSpPr>
          <p:nvPr>
            <p:ph idx="1"/>
          </p:nvPr>
        </p:nvSpPr>
        <p:spPr>
          <a:xfrm>
            <a:off x="457199" y="1594623"/>
            <a:ext cx="5330283" cy="4525963"/>
          </a:xfrm>
        </p:spPr>
        <p:txBody>
          <a:bodyPr/>
          <a:lstStyle/>
          <a:p>
            <a:r>
              <a:rPr lang="en-US" b="1" dirty="0">
                <a:solidFill>
                  <a:srgbClr val="0E4F69"/>
                </a:solidFill>
              </a:rPr>
              <a:t>Challenge: </a:t>
            </a:r>
            <a:r>
              <a:rPr lang="en-US" b="1" dirty="0" smtClean="0">
                <a:solidFill>
                  <a:srgbClr val="0E4F69"/>
                </a:solidFill>
              </a:rPr>
              <a:t/>
            </a:r>
            <a:br>
              <a:rPr lang="en-US" b="1" dirty="0" smtClean="0">
                <a:solidFill>
                  <a:srgbClr val="0E4F69"/>
                </a:solidFill>
              </a:rPr>
            </a:br>
            <a:r>
              <a:rPr lang="en-US" sz="2800" dirty="0"/>
              <a:t>Organization could not hire enough intensivists to provide 24/7 coverage for new </a:t>
            </a:r>
            <a:r>
              <a:rPr lang="en-US" sz="2800" i="1" dirty="0" smtClean="0"/>
              <a:t>‘closed’ </a:t>
            </a:r>
            <a:r>
              <a:rPr lang="en-US" sz="2800" dirty="0"/>
              <a:t>ICU model</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5971" y="1594623"/>
            <a:ext cx="3055434" cy="4583152"/>
          </a:xfrm>
          <a:prstGeom prst="rect">
            <a:avLst/>
          </a:prstGeom>
        </p:spPr>
      </p:pic>
    </p:spTree>
    <p:extLst>
      <p:ext uri="{BB962C8B-B14F-4D97-AF65-F5344CB8AC3E}">
        <p14:creationId xmlns:p14="http://schemas.microsoft.com/office/powerpoint/2010/main" val="1952763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idx="4294967295"/>
          </p:nvPr>
        </p:nvSpPr>
        <p:spPr bwMode="auto">
          <a:xfrm>
            <a:off x="533400" y="2373313"/>
            <a:ext cx="5486400" cy="1295400"/>
          </a:xfrm>
          <a:prstGeom prst="rect">
            <a:avLst/>
          </a:prstGeom>
          <a:solidFill>
            <a:srgbClr val="FFFFFF">
              <a:alpha val="0"/>
            </a:srgbClr>
          </a:solidFill>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3200" b="1" smtClean="0">
                <a:solidFill>
                  <a:schemeClr val="bg1"/>
                </a:solidFill>
                <a:latin typeface="Helvetica" pitchFamily="2" charset="0"/>
              </a:rPr>
              <a:t>TITLE OF PRESENTATION</a:t>
            </a:r>
            <a:br>
              <a:rPr lang="en-US" altLang="en-US" sz="3200" b="1" smtClean="0">
                <a:solidFill>
                  <a:schemeClr val="bg1"/>
                </a:solidFill>
                <a:latin typeface="Helvetica" pitchFamily="2" charset="0"/>
              </a:rPr>
            </a:br>
            <a:r>
              <a:rPr lang="en-US" altLang="en-US" sz="3200" b="1" smtClean="0">
                <a:solidFill>
                  <a:schemeClr val="bg1"/>
                </a:solidFill>
                <a:latin typeface="Helvetica" pitchFamily="2" charset="0"/>
              </a:rPr>
              <a:t>LORUM IPSUM DOLOR</a:t>
            </a:r>
            <a:endParaRPr lang="en-US" altLang="en-US" b="1" smtClean="0">
              <a:solidFill>
                <a:schemeClr val="bg1"/>
              </a:solidFill>
              <a:latin typeface="Helvetica" pitchFamily="2" charset="0"/>
            </a:endParaRPr>
          </a:p>
        </p:txBody>
      </p:sp>
      <p:sp>
        <p:nvSpPr>
          <p:cNvPr id="4099" name="Rectangle 6"/>
          <p:cNvSpPr>
            <a:spLocks noChangeArrowheads="1"/>
          </p:cNvSpPr>
          <p:nvPr/>
        </p:nvSpPr>
        <p:spPr bwMode="auto">
          <a:xfrm>
            <a:off x="8047038" y="57150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pPr>
            <a:r>
              <a:rPr lang="en-US" altLang="en-US" sz="1200">
                <a:solidFill>
                  <a:schemeClr val="bg1"/>
                </a:solidFill>
                <a:latin typeface="Calibri" pitchFamily="34" charset="0"/>
              </a:rPr>
              <a:t>08/23/13</a:t>
            </a:r>
          </a:p>
        </p:txBody>
      </p:sp>
      <p:pic>
        <p:nvPicPr>
          <p:cNvPr id="4100" name="Picture 1" descr="CAP2_PPTImag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99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1"/>
          <p:cNvSpPr txBox="1">
            <a:spLocks noChangeArrowheads="1"/>
          </p:cNvSpPr>
          <p:nvPr/>
        </p:nvSpPr>
        <p:spPr bwMode="auto">
          <a:xfrm>
            <a:off x="869950" y="1870000"/>
            <a:ext cx="824388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3000" b="1" dirty="0"/>
              <a:t>The Role of the APRN on the Provider </a:t>
            </a:r>
            <a:r>
              <a:rPr lang="en-US" altLang="en-US" sz="3000" b="1" dirty="0" smtClean="0"/>
              <a:t>Team</a:t>
            </a:r>
            <a:r>
              <a:rPr lang="en-US" altLang="en-US" sz="3200" b="1" dirty="0" smtClean="0"/>
              <a:t/>
            </a:r>
            <a:br>
              <a:rPr lang="en-US" altLang="en-US" sz="3200" b="1" dirty="0" smtClean="0"/>
            </a:br>
            <a:r>
              <a:rPr lang="en-US" altLang="en-US" sz="3200" i="1" dirty="0" smtClean="0"/>
              <a:t>Developing </a:t>
            </a:r>
            <a:r>
              <a:rPr lang="en-US" altLang="en-US" sz="3200" i="1" dirty="0"/>
              <a:t>New, Innovative Models of Care </a:t>
            </a:r>
          </a:p>
          <a:p>
            <a:endParaRPr lang="en-US" altLang="en-US" sz="3200" b="1" dirty="0" smtClean="0"/>
          </a:p>
        </p:txBody>
      </p:sp>
      <p:sp>
        <p:nvSpPr>
          <p:cNvPr id="4102" name="Rectangle 1"/>
          <p:cNvSpPr>
            <a:spLocks noChangeArrowheads="1"/>
          </p:cNvSpPr>
          <p:nvPr/>
        </p:nvSpPr>
        <p:spPr bwMode="auto">
          <a:xfrm>
            <a:off x="5630781" y="5050321"/>
            <a:ext cx="35132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2000" b="1" dirty="0"/>
              <a:t>Center for Advancing Provider Practices (CAP2)</a:t>
            </a:r>
            <a:endParaRPr lang="en-US" altLang="en-US" sz="2000" dirty="0"/>
          </a:p>
          <a:p>
            <a:r>
              <a:rPr lang="en-US" altLang="en-US" sz="2000" i="1" dirty="0"/>
              <a:t>Overview and Demonstration</a:t>
            </a:r>
          </a:p>
          <a:p>
            <a:pPr eaLnBrk="1" hangingPunct="1"/>
            <a:endParaRPr lang="en-US" altLang="en-US" sz="2000" b="1" dirty="0" smtClean="0"/>
          </a:p>
          <a:p>
            <a:pPr eaLnBrk="1" hangingPunct="1"/>
            <a:r>
              <a:rPr lang="en-US" altLang="en-US" sz="2000" b="1" dirty="0" smtClean="0"/>
              <a:t>August 11, 2014</a:t>
            </a:r>
            <a:endParaRPr lang="en-US" altLang="en-US" sz="12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CAP2 Solution</a:t>
            </a:r>
            <a:endParaRPr lang="en-US" b="1" dirty="0"/>
          </a:p>
        </p:txBody>
      </p:sp>
      <p:sp>
        <p:nvSpPr>
          <p:cNvPr id="4" name="Content Placeholder 2"/>
          <p:cNvSpPr txBox="1">
            <a:spLocks/>
          </p:cNvSpPr>
          <p:nvPr/>
        </p:nvSpPr>
        <p:spPr>
          <a:xfrm>
            <a:off x="223020" y="4560288"/>
            <a:ext cx="8753707" cy="161692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800" b="1" kern="0" dirty="0">
                <a:solidFill>
                  <a:srgbClr val="0E4F69"/>
                </a:solidFill>
              </a:rPr>
              <a:t>“I was intrigued by the breadth and the success of </a:t>
            </a:r>
            <a:r>
              <a:rPr lang="en-US" sz="1800" b="1" kern="0" dirty="0" smtClean="0">
                <a:solidFill>
                  <a:srgbClr val="0E4F69"/>
                </a:solidFill>
              </a:rPr>
              <a:t>APRN/PA activities </a:t>
            </a:r>
            <a:r>
              <a:rPr lang="en-US" sz="1800" b="1" kern="0" dirty="0">
                <a:solidFill>
                  <a:srgbClr val="0E4F69"/>
                </a:solidFill>
              </a:rPr>
              <a:t>garnered from the database. It was a crucial factor </a:t>
            </a:r>
            <a:r>
              <a:rPr lang="en-US" sz="1800" b="1" kern="0" dirty="0" smtClean="0">
                <a:solidFill>
                  <a:srgbClr val="0E4F69"/>
                </a:solidFill>
              </a:rPr>
              <a:t>in moving </a:t>
            </a:r>
            <a:r>
              <a:rPr lang="en-US" sz="1800" b="1" kern="0" dirty="0">
                <a:solidFill>
                  <a:srgbClr val="0E4F69"/>
                </a:solidFill>
              </a:rPr>
              <a:t>our hospital system toward a new closed ICU model of </a:t>
            </a:r>
            <a:r>
              <a:rPr lang="en-US" sz="1800" b="1" kern="0" dirty="0" smtClean="0">
                <a:solidFill>
                  <a:srgbClr val="0E4F69"/>
                </a:solidFill>
              </a:rPr>
              <a:t>care that </a:t>
            </a:r>
            <a:r>
              <a:rPr lang="en-US" sz="1800" b="1" kern="0" dirty="0">
                <a:solidFill>
                  <a:srgbClr val="0E4F69"/>
                </a:solidFill>
              </a:rPr>
              <a:t>integrates APRN’s and Intensivists for 24/7 face to face care</a:t>
            </a:r>
            <a:r>
              <a:rPr lang="en-US" sz="1800" b="1" kern="0" dirty="0" smtClean="0">
                <a:solidFill>
                  <a:srgbClr val="0E4F69"/>
                </a:solidFill>
              </a:rPr>
              <a:t>.</a:t>
            </a:r>
            <a:r>
              <a:rPr lang="en-US" sz="1800" kern="0" dirty="0" smtClean="0">
                <a:solidFill>
                  <a:srgbClr val="0E4F69"/>
                </a:solidFill>
              </a:rPr>
              <a:t> </a:t>
            </a:r>
            <a:r>
              <a:rPr lang="en-US" sz="1800" b="1" dirty="0" smtClean="0">
                <a:solidFill>
                  <a:srgbClr val="0E4F69"/>
                </a:solidFill>
              </a:rPr>
              <a:t>Data </a:t>
            </a:r>
            <a:r>
              <a:rPr lang="en-US" sz="1800" b="1" dirty="0">
                <a:solidFill>
                  <a:srgbClr val="0E4F69"/>
                </a:solidFill>
              </a:rPr>
              <a:t>for the first 3 months </a:t>
            </a:r>
            <a:r>
              <a:rPr lang="en-US" sz="1800" b="1" dirty="0" smtClean="0">
                <a:solidFill>
                  <a:srgbClr val="0E4F69"/>
                </a:solidFill>
              </a:rPr>
              <a:t>of operation looks </a:t>
            </a:r>
            <a:r>
              <a:rPr lang="en-US" sz="1800" b="1" dirty="0">
                <a:solidFill>
                  <a:srgbClr val="0E4F69"/>
                </a:solidFill>
              </a:rPr>
              <a:t>excellent with improvement in mortality, LOS and cost along with reduced readmissions</a:t>
            </a:r>
            <a:r>
              <a:rPr lang="en-US" sz="1800" b="1" kern="0" dirty="0" smtClean="0">
                <a:solidFill>
                  <a:srgbClr val="0E4F69"/>
                </a:solidFill>
              </a:rPr>
              <a:t>”</a:t>
            </a:r>
          </a:p>
          <a:p>
            <a:pPr marL="0" indent="0" algn="r">
              <a:buNone/>
            </a:pPr>
            <a:r>
              <a:rPr lang="en-US" sz="1400" i="1" kern="0" dirty="0" smtClean="0">
                <a:solidFill>
                  <a:srgbClr val="0E4F69"/>
                </a:solidFill>
              </a:rPr>
              <a:t>- </a:t>
            </a:r>
            <a:r>
              <a:rPr lang="en-US" sz="1400" i="1" kern="0" dirty="0">
                <a:solidFill>
                  <a:srgbClr val="0E4F69"/>
                </a:solidFill>
              </a:rPr>
              <a:t>Dr. </a:t>
            </a:r>
            <a:r>
              <a:rPr lang="en-US" sz="1400" i="1" kern="0" dirty="0" err="1">
                <a:solidFill>
                  <a:srgbClr val="0E4F69"/>
                </a:solidFill>
              </a:rPr>
              <a:t>Zbigniew</a:t>
            </a:r>
            <a:r>
              <a:rPr lang="en-US" sz="1400" i="1" kern="0" dirty="0">
                <a:solidFill>
                  <a:srgbClr val="0E4F69"/>
                </a:solidFill>
              </a:rPr>
              <a:t> Lorenc, Vice President, Medical Affairs</a:t>
            </a:r>
          </a:p>
          <a:p>
            <a:pPr marL="0" indent="0" algn="r">
              <a:buNone/>
            </a:pPr>
            <a:r>
              <a:rPr lang="en-US" sz="1400" i="1" kern="0" dirty="0">
                <a:solidFill>
                  <a:srgbClr val="0E4F69"/>
                </a:solidFill>
              </a:rPr>
              <a:t>Centegra Health System</a:t>
            </a:r>
            <a:endParaRPr lang="en-US" sz="1400" i="1" kern="0" dirty="0"/>
          </a:p>
        </p:txBody>
      </p:sp>
      <p:graphicFrame>
        <p:nvGraphicFramePr>
          <p:cNvPr id="6" name="Chart 5"/>
          <p:cNvGraphicFramePr>
            <a:graphicFrameLocks/>
          </p:cNvGraphicFramePr>
          <p:nvPr>
            <p:extLst>
              <p:ext uri="{D42A27DB-BD31-4B8C-83A1-F6EECF244321}">
                <p14:modId xmlns:p14="http://schemas.microsoft.com/office/powerpoint/2010/main" val="2476842966"/>
              </p:ext>
            </p:extLst>
          </p:nvPr>
        </p:nvGraphicFramePr>
        <p:xfrm>
          <a:off x="1163782" y="1200727"/>
          <a:ext cx="6834909" cy="33712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9246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www.pushpa.biz/wp-content/uploads/2012/05/23265219.jpg"/>
          <p:cNvPicPr>
            <a:picLocks noChangeAspect="1" noChangeArrowheads="1"/>
          </p:cNvPicPr>
          <p:nvPr/>
        </p:nvPicPr>
        <p:blipFill rotWithShape="1">
          <a:blip r:embed="rId3">
            <a:extLst>
              <a:ext uri="{28A0092B-C50C-407E-A947-70E740481C1C}">
                <a14:useLocalDpi xmlns:a14="http://schemas.microsoft.com/office/drawing/2010/main" val="0"/>
              </a:ext>
            </a:extLst>
          </a:blip>
          <a:srcRect b="3770"/>
          <a:stretch/>
        </p:blipFill>
        <p:spPr bwMode="auto">
          <a:xfrm>
            <a:off x="1527717" y="1004074"/>
            <a:ext cx="7407586" cy="52571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bwMode="auto">
          <a:xfrm>
            <a:off x="0" y="256478"/>
            <a:ext cx="9144000" cy="6021403"/>
          </a:xfrm>
          <a:prstGeom prst="rect">
            <a:avLst/>
          </a:prstGeom>
          <a:solidFill>
            <a:schemeClr val="bg1">
              <a:alpha val="8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8" charset="-128"/>
            </a:endParaRPr>
          </a:p>
        </p:txBody>
      </p:sp>
      <p:sp>
        <p:nvSpPr>
          <p:cNvPr id="2" name="Title 1"/>
          <p:cNvSpPr>
            <a:spLocks noGrp="1"/>
          </p:cNvSpPr>
          <p:nvPr>
            <p:ph type="title"/>
          </p:nvPr>
        </p:nvSpPr>
        <p:spPr/>
        <p:txBody>
          <a:bodyPr/>
          <a:lstStyle/>
          <a:p>
            <a:r>
              <a:rPr lang="en-US" b="1" dirty="0" smtClean="0"/>
              <a:t>CAP2 Case Study </a:t>
            </a:r>
            <a:endParaRPr lang="en-US" b="1" dirty="0"/>
          </a:p>
        </p:txBody>
      </p:sp>
      <p:sp>
        <p:nvSpPr>
          <p:cNvPr id="3" name="Content Placeholder 2"/>
          <p:cNvSpPr>
            <a:spLocks noGrp="1"/>
          </p:cNvSpPr>
          <p:nvPr>
            <p:ph idx="1"/>
          </p:nvPr>
        </p:nvSpPr>
        <p:spPr>
          <a:xfrm>
            <a:off x="490654" y="1477195"/>
            <a:ext cx="8474927" cy="3579968"/>
          </a:xfrm>
        </p:spPr>
        <p:txBody>
          <a:bodyPr/>
          <a:lstStyle/>
          <a:p>
            <a:r>
              <a:rPr lang="en-US" b="1" dirty="0">
                <a:solidFill>
                  <a:srgbClr val="0E4F69"/>
                </a:solidFill>
              </a:rPr>
              <a:t>Challenge: </a:t>
            </a:r>
            <a:r>
              <a:rPr lang="en-US" b="1" dirty="0" smtClean="0">
                <a:solidFill>
                  <a:srgbClr val="0E4F69"/>
                </a:solidFill>
              </a:rPr>
              <a:t/>
            </a:r>
            <a:br>
              <a:rPr lang="en-US" b="1" dirty="0" smtClean="0">
                <a:solidFill>
                  <a:srgbClr val="0E4F69"/>
                </a:solidFill>
              </a:rPr>
            </a:br>
            <a:r>
              <a:rPr lang="en-US" sz="2800" dirty="0"/>
              <a:t>Service line director questioned whether an </a:t>
            </a:r>
            <a:r>
              <a:rPr lang="en-US" sz="2800" dirty="0" smtClean="0"/>
              <a:t/>
            </a:r>
            <a:br>
              <a:rPr lang="en-US" sz="2800" dirty="0" smtClean="0"/>
            </a:br>
            <a:r>
              <a:rPr lang="en-US" sz="2800" dirty="0" smtClean="0"/>
              <a:t>APRN or PA </a:t>
            </a:r>
            <a:r>
              <a:rPr lang="en-US" sz="2800" dirty="0"/>
              <a:t>can bill for inpatient services</a:t>
            </a:r>
          </a:p>
        </p:txBody>
      </p:sp>
      <p:sp>
        <p:nvSpPr>
          <p:cNvPr id="4" name="AutoShape 2" descr="data:image/jpeg;base64,/9j/4AAQSkZJRgABAQAAAQABAAD/2wCEAAkGBw4PDQ8PDw8UDw8OEA4QFQ8ODw8PDQ8NFBQWFhUUFBYYHCggGBolHBYVITEhJisrMC4uGCAzOjMsNygtLisBCgoKDg0OGhAQFywkHCY3LCwsLCwsLCwsLCwsLCwsLCwsMSwsLC0sLCwuLC0sLCwsLCwsLCwsLCwsLCwtLCwsLP/AABEIAMIBBAMBIgACEQEDEQH/xAAbAAEBAAIDAQAAAAAAAAAAAAACAAUGAQMEB//EADoQAAICAQMCBAQEBQIFBQAAAAECAAMRBBIhBTETIkFRBhRhcSMygZEVQlKhs3SxJDNy0fAHNEPB8f/EABkBAQEBAQEBAAAAAAAAAAAAAAEAAgMFBP/EACQRAQEAAgICAgICAwAAAAAAAAABAhEDEiExE0EiUZHwMlJx/9oADAMBAAIRAxEAPwD6tqb0rRndgqKMlj2Amka34w1GovFGhpJDAYt8jHzHCse4UZyORnPGJfFWps1mvq6fSzBUddxR9n4hUsxY88Kv9z6442w9Ho0nTzRSvFYGGP5/Ezw5IxggnuO05Z536dZjqf3+Wl1nq5dgutAO5/I3nxhQw3EV9ivbHqT2InbVrupaWrxGc6tAdpDY4A3gOGxnacD3OVbvkZy2i1lX8Ssuw9VlVVNJS1ynjoEzvRPyg5sUY47Zmz6WtL0qutqUWKWI4DFG8yEA+vBI/WY8y+1Mtz1GD6N1qvVplQUsAy1TEF1Hvx3HImQJmqfF/TDodUnUKC+x8K67iUVhjHA5IwDx64xxNj0upW2tLEOVdQwx9Z1xy2rjrzHcTCTOCYSZoImAmRMJMiiYCZEwkyaRMBMiYSYFEwEyJgJkXJMBMiYCZFEwkyJgJkUTCTImAmRRMJMiYCZFEwEyJhJkUTATImEmRRMJM4JhJgUTCTImAmRc5lBmUi2T4RqrPWNcxbdZWbcBeFwbNpLD+r0yPTM3jUfkf/pb/Yz5tk6HrrWbQlWqG3eq1k7HADE4XICuFPtwc8zK6n4h1QZtNa1fiEmtflvM9oywZtxJUYUZI4wf2nK3W3yZSeGsfGmorHVbbAwQUU0O5XYhDhRY31J2gc+3H0n0/oDhtLURnBB/OctjJwT9+/6z5r810prLNS9C6k0sm4lm2NY3iL4hByu38Nf7nnjO0dG+L6Gp8MBgEUJ4i7Cwcr2FYGSRjPYjjvNZckyk8OWHHcbbWW+NkU9N1BZC+xQyhfzCwHykfYnMwvwnaW0NZPfNmRhxjzZxhueM/b24nl+NeqW06FafGGqs1LbwwFahaFx2A/MdxHH39pk+lVFKEBzk5chjlgXJbB+vP7yw9ul9PYTATImEmdQiYCZEwkyaRMBMiYSYFEwEyJgJkXJMBMiYCZFEwkyJgJkUTCTImAmRRMJMiYCZFEwEyJhJkUTATImEmRRMBMiYSYFEwkzgmEmRRMJMiYCZFZlDmUi3vr/SU1dJrY4IyVP8pOOzfTOP/M51arW6jSJ4FylRwviBQXdR5NpzhWG0sc5U4x3xN5JnRqaK7FK2IHU8YYZ4hlhvz9vhl8a+mr1a7QIGazwBv/EH8vmO7BZWQ5ywA3ZbgnmDW/EFfiXaeo4FjbmWpbEe4KNgNjsd2PL2AAIxzM0vw/olbcKFzxyRuOB6ZbP/AJzO2jpunrOUqUN/Ucsw+2e0z8dXhg+i9EZ7PmdSPNkFKwfIqgkqAvYLyPvjucnOykyJhJnSSTxD7814Os6t6q62TGW1OlqORnyWWqrfrgmewmYr4kP4VP8ArNB/nSZMmKiJgJkTCTBpEwEzh3ABJOAASSTgADuTMLT8VdNstFSaylrCcAB+Gb2DHgn7GSZkmAmeQdU05vOnFyG9Rk0hh4oGM8r9iDDZ1PTreuna5BewyKSw8VhgnIX7A/tIvUTCTMTq/ifp9Vpqs1dSWA4Kls7T7MRwP1mSSwMoZSGVgCGUgqVPYgjuJNRyTCTPNqOo0JYlT3Ittn5a2cCx/sveefX9Z0lDBL9RXU5UMFscKxUkjOPbIP7SXh7iYSZ4LutaRKF1DaisUOSFt3Ao7DIwuO58p4HsZzV1XTPQdQtyGlc5t3DYuO+T6HkcSO49ZMBM8fT+rabUhjp7kt2Y3bDyue2QefQznqGvq06B7W2hnVBgFmaxuygDkmTW57ekmAmeDWdb0lNgqt1Fddhx5GbBGe2fb9Zx1HrGl05AvvSstyAx8xHvgen1ktx7iYCZ10ahLED1sHRhkMpBUj6GePXdY0tDhLr0rdgCFZucH1PsPqYHce4mAmeXWdU09O3xbkr3jK73A3L7j3nUvV9MTVttDC9mRGXLIzjuu4cZ+kjuPaTCTImAmTSJgJkTCTIrMocykX04mAmd2moNjbQccZJ9hO7WdP2KWVs47g+0LnjLqvPeEmAmeLrHUl01JtYbuQoUcFnPYfSYTpXxX41y1WVBN5wrKxIDegOf95ZcmMuq3MbZtsxMBM8XWepJpaHucEhcAKO7MTgCaz0r448W9a7aRWtjKiujFtrMQBuBHv6j3mtt48eWU3IznxGfwqf9ZoP86TJEzF/EZ/Cp/wBZof8AOkyRMWPtEwEyJhJg01b/ANTLLB0jU+HkZ8NWIyD4RcBv0nr1XTunN01UtSsaIVVMGyEQJwVcOMYJ459c/WZfU1JYjVuodHUqysMqynuCJr6fBmgBHlsatW3DTvfa+lVu/FZOP0iNeWp6orT1TU65DldHqOnqW3bs6S6kVsS3qOVOfWLQt4vVtHrjz83qtcEOcgaais1pz7HaTN1u6BpmOrJVj88qraN3BCrtG0Y8vENfQdMh0hVWHyKstXn4AZdp3cebiQ6VqtfS9XpKdV8vVpupaO57bGUnbqCpzvG4cMQM+ufYekynTPiKoafSDT6K802oMeCgaujzlSrEn0OT9p32/B+iJfAtrSwkvTTqLa6HJ75QH1mY02nrprWqtQldY2qq9gINTGtS+JOn01dS6bYlYFl+std37u5wvBJ5wPQdhO7q3StVZ1Nr6Dp/Lo1qHzA8Qqd5b/ljkZPG4/WezX/Cumvt8ayzUb97ONupcLWx7+GP5f0nOs+GNJbtLeKHWsUm1L3S6yofy2MPz/rJda1fS9VOt1HRbHrVENmsBrUDwfHQcFR+x+8x/VSd/U6x/wC3PUtFuH/x8mzeD+oXP2E3rUfD2kfT16fw9tdBDV+GzJZW/fcrd855zOK+gaRdM+l8PdVaSz72Zndyc7mbvuyBzLa+OsWvl+ICqDCnQDcF4GQ/lyP2nb1nz9V6dWfyIupvx6GxVwp/Tn957+l9G0+lLmoMXs2hrLXaywqvAXJ9B7Tydf0dhu0mqpTxLNNYQyAgM2nsGHxnjI4MmtWRr20NpuvNYAX8WwZYDdtC+Qf7YnT0xr7NSjaZEt1CdP063/NZCDcilNmOckEZ9Js+v+HNJfa1ro259u8LYyV27fy+Io4bEtf0DTXWeIQ9dm0IXosaosgGArY7jiWx8dYT4d6omn0NIr099+5rt/hVqRXaG8wwDgDnjHpDWqtqetGwAkVqvn9KvDOB9B2m0aHR1aepaqV2IvZRk/cknufrPB1LoGm1FhssVgxUIxrsasWIP5Xx3Emul1Gu9L0WquTp9iGrNeksX8fzkZcgNsHJG0KM9uZazXtf0u52REu0eoHNS4r8Wtx5k9sg4mxa7ommtKEq1bVp4avS7VOK/wCjI7j6TH9S6OPAo0enq20NarWtkELUp3HOTlmJwJLpZGeVsgH3AMJMjCTB3iJgJnJM6yZFzmUGZQafV9HqfDfJGQRg47/pPRrepKyFUB83BJGOJjCYSYZceNu3naY7r3TfmqDWG2sGDKTnbuHv9MEzX+kfC9qXpZcyBayGwjFizDt6DAzNuJhJllx427rcysmmO+IOmDV6Zqd20kqysRkK69s/TuP1mpdJ+DL1vre9kVK2V/w2LMzKQQOwwOO83smEmb06Y8mWM1GL+Iz+FT/rND/nSZEmYz4iP4VP+s0P+dJkSYuc9uCYSZEwEwaa78V9c1Gmv0NGnSpn1tlleby4RSuzByvp5jOjS9e1lev0+j1dVDHVK7I+jssfZsBJ3hxkA4PM8P8A6h6PxdR0xm09mooqtvNqVVvYfDPhcEL74P7TyaLSqNfpG6bobtIqv/xFltb1Utp/6SHJ3Hv2+n6LFt29HU/iW+vReNTqa9Q/z66cuun8NUQrk1lW7sP6vrPU/Xbvm+rVNalNWiSo12NVv8PcOSwHLzVv4Zqf4XYngW7z1k27PCfcati+fGPy/WZTqmhvN/xARU5F1NIrIRiLSByE4836SW62J/iHTUpphfeGfUVb1da2C24UEsFGduc8D645ho+KNE9N1wuwmnIFm9XR0JOACpGckggfaYGvQ3fN9CY1Ptp0rByUbFT+FwGOPKc+/rMd13pGptu6wUpZg1misUbCFvCfnCk8N3zxmDXaxtuj+J9HdbVTXYxsuDMqNXYhKqCcnI4GAcH1l8SdZ+TpRlTxbbrFprqzjfY3ufb/ALiYG7X+P1fpTGh6PwtVxcuyzHhtxt/pBBAP3498l8Y9Ouurot0677tJqK71rJA8QL3GT68D+8jLbK4Oo6tU1Zsqo1FbsFdNL4i21A/zZc4YCZReoVNfZQHzbUodlweEOMHPb1E1brV9+rK/LUa2m/yL5yaNNWofzF+cMcE9p22i/T9Wvt+XstTU6etEapdy+IgGQx7LyO5kplpkdV1qt0osp1Koll4qy1TP4pzg1r/SfrOOqfEFFfj1q5N1NbMcVu9dbbSV3sBgdvWatp9BqPkunqaXDp1Euy7Hyibj5jxwv1mR0y26a3qlbUW2nUtbdW6Vlq3VlbyluwxnHMl2rI9O+IE+T0tuobN2oUkJVWzO5BIO1FBOO06ut9e26Su/SuDuvrqJZckAkhlKnkGYLT9P1Fa9OuIvrWvTvS/y9Ya+pi7kEowPByPSdmt6c/yRKV3lrtbVcRcFNpHq+1ANoPsRJdstNh/iapdqt96smnRXNS1EPSu0Ekt/Nn2gq+I9I71othzdjYSjhGJ/l3Yxn6TCa7SWm/rJFbkW6eoIQjEWMEXIX3P2i1+ks+U6UoqYmq7TMyhDlAB5iw9PrJrtl/f+szd17Sq7IbPyMEZwjmlHP8rOBtB/WPXdWppfYxZn27ytdb2sqf1MFBwJqidOtrTUaawapvFuchNOtfgXIxHmLsp2njnJ9JkeqaYLeGUaqmxaUQX6dfGS0ADyuo9j74zIzPLTYNPqUtRbK2DowyGHYiMmY/obX/LJ8wMW+bPlCErk7SVHAJHpPYTB2x8xEwkyJgJg25zKDMpJ9PJgJkTCTNvgRMBMiYSYFEwEyJgJkWM+IT+FT/q9D/nSZFjPJ1TTG5EUEDZfp7ec8rXYrkfcgT0EyUiJhJkTATJpEwkyJgJkUTCTOCYSZFEzy6/SV31NVau5HxkZKnjkEEcgzvJhJkdMXoeh0U2+MDZZaE8MWX3Pc6V/0ruPA/7zIkyJhJkZNekTATImEmBRMBMiYSZFEwkzgmEmRRMJM4JhJkUTATImEmRcEwkyJgJg0iYSZEwEyLkmUGZST6eTATImEmafAiYCZEwEyKJhJkTATIomEmRMBMiiYSZEwEyKJgJkTCTIomAmRMJMiiYCZEwkwKJgJkTCTIomAmRMJMiiYCZEwkyKJgJkTCTIomEmcEwEyKJhJkTATBpEwkyJgJkUTCTImAmRc5lBmUk+nkwEyJgJmnwImEmRMBMiiYSZEwEyKJhJkTATIomAmRMJMiiYCZEwkyKJgJkTCTAomAmRMJMiiYCZEwkyKJgJkTCTIomAmRMJMiiYCZEwEyKJhJkTATBpEwkyJgJkUTCTImAmRRMJMiYCZFzmUGZzIvppMJMiYCZp56JhJkTATIomEmRM1rrFlR16rfe1NQ0dj5GoegBxao3cMMkAmSt02ImAmaTX8Sa1fl02qfwa7C15qrbUK1pQHL2JtO0KeAxywyBmeuj4guOp2tbSy/OavTHTqh+YWqreRYTuOcBRkbcfWQmcbSTATNMp+KNQxKq9Tl/k3R/DChVuv8MqVFjE+Ug87T7id9nVNTXfqkN6OyanQUKhq24W3w9z7d5OPOf19fSR7xtRMBM1dOuatQjP4d25+oU+HXWyO76ZXZWB3H823G3HGe5nR07r+rtWvPhKbrNMA34bbRaGJUolrHjHBO0nnIEj3jbSYCZrel6pfZfpA9qIrNrq3ATC2vS+wYy3GeOOcY9Y+q9YtrttCtWooFJFLqTbqvE/oO4Y58owDyJNdppnyYCZg+mhx/EXazcfGuUcMCgROAPMR6jsB2+vGA0uu1DU6Os2vmp9LZZYWO6yu8p4ak+o87g/9EtLu3kmAmapb8SakHUN4aba/mAEY1h08M4DEB97D1PkGAe85XWN4lpNqX/8V05N9YZa8NgEgBjg8+8NL5I2gmAma/X1tzU9rXUqfDsbwNjG2hlbb58N5sHvnbOnRdSst1NCuwJru1KEptUOPAVhkKzDgk+p7S013jZCYCZrvXdfYNRmvxCujVHcVgmti7Asr49qwSPvO5urP82ELJ4LMqrsCuWym4biH3IfX8pGPWR7zbMkwkzWh1ixq3FhRnzSwCKDWFNqqSHSw7u/GcHjtOdZ1e4NqV3qCqak17FWwfhjOSwfIOBzlRgn1lpfJGwkwkzX7OsOjVKLUsAGmD+UAsbDgnO/0HsD25xOaeqX4VmC2B69U4RFKtuqPHOTnP2lpqckZwmEmYG/q1qopWyq4u9Q3VqAKg6k+YM+05xgZYTJ9P1DWUo7gBmBztZWU4JGQQSOcZ7waxzluo9BMJMiYSZOjgmEmRMBMi5zKDMoF9OJhJkTATNvPRMJMiYCZFEzqsqRjllViPVlUkfvETCTI6F1UkEgEr2JAJH2PpPNpNFXVv2Dl7LbSTy2+xizYPtk9p6CYSZHTrNKceReO3kXjnPHHHM4atSc7VJ45KjPHbmImEmR0O1fYcEnsOCe5g8NR2UDnPCgeb3+/wBYiYSYHQGtePKOCSPKOD7j6zz9R1KU1Pc67hUrPwAWwPbPaegmdOpQsjKrmtiOHUAlT9jwZLTw0dUUo72IKkG071eu2uwvxhdmSWzxjGTkd5Hqel/DG4fi7tqityx8MgEbQuQVJ7HBHPsZ4L/hxbPEZ2UO/hf8qkV1ZrbcCyZ8xPY89vaenR9KFVlTgqDWt4KpWERmtKEnGTjGz65kzO36c39V04VXVkJuVGGQ431Gxa8khSe7AYPr7ckcjqGl3tWHQMm4ny7V/D/NhsbSV9cHieMdAUC3Fh871FcqD4VSXeN4Y55G4mP+EHw7KTafl3F2Kwihx4hLHL+uCTjgfXMj+X6d/wDEdNsZ9wwWVCPDfezMMqNm3c2RyOORO6o1sA6AYI4O3Bx29Rke2Ji16EoqZPw8saznwBtIQEDI3ZzyTkET3aHTmqpay7Wbc+ZySeTnHPoOwk1jv7jvIHPA578Dn7+8G1c5wAQMZAGce32iJgJg6aEovPlHPJ4HJ+sJUZJwMnucDJ+/vETATI6E1r/Svt+UYxDtHoAMdsADH2iJgJkdCUXGNowfTAwf0nE5JgJk1I5JgJkTATIomEmRMBMC5zKDMpF9OJhJkTATNvPRMBMiYSZFEwEyJhJkUTATImEmBRMBMiYSZFEwEyJhJkWLo1xa6xGuVdlzVivwySVAUjLZ7nJnls+IFevNIyT4brhkctWbUUgr/IxDcA//AFMxVWE3bcje5c8n85xk/wBhPGemVbdvm2cAJ4j7EAYMAoz5eQPtJnWTrHVc2+F4RFgZ1YblKoFVHzn1BWxe0I6uhRH2kB6K7xuZVwHIAUk8Z5//AGd1egrVt/JfLkszFmYuFB3E9+EUfTE6B0mkAAb/ACqir+I+UVG3KF54wRI6ydS9ZDHCVM7BbiQrLj8LZkAnvneuJ66NUthbbyqhDv8AQlhuwP0Kn9Z1VaBK3NiZNh38u7sMtt3E599i/tLQaUU1hB7sxIGBuY5OPoOAPoBJrGZfbxPrrg+zKMSakLKrbKrXfBXOfP5cn07DOMzmzW2DjykpqK6WYgjcrbCCozwcP/ad6dPrCbMuVGCA1jHawO4MPZgRnMNmhrKhcuAH8TIsYM1mQdzH1OQJLrk6btc4NjDGyq6qkrjzNv8ADBbOeP8AmD9j78e4medtHWW3HOcqxG5trOoAVmHYkYHP0E7SYN4y/aJhJnBMJMm0TCTImAmRRMJMiYCZFEwkyJgJgUTCTImAmRc5nEOZSL6cTATImEmbeeiYCZEwkyKJgJkTCTAomAmRMJMiiZwP9v8AaEmEmYzls1LpqHgft3+0JUft3/XtAWgJnH4uT/drc/R7ecfT++M4kVGF4PO0fuTOosYSx95ZcXJdfkZY7Cg78459fY49pw1QyRznn6cYz7czpLn3/vAXPuf3MPi5N/5nw7K0B+mDz/0+8RqB29/MVHp6rn2nnLH3+n6Q7zx9Md+0c+PO3cyMd4rBXPIyG4OD2ZR7fWcGkYbGePEXnBzjGPTjvOiy4n6Yz2zOoufc/vMTi5L7yLvvpAXIzkNtxyecfYRLplJxyMeF5uMHdj6fWeU2t/Uf3MnvJXbxjgcZzgdvWN4+XUnYu0UBlyoIYkgKxBzgjPp9f7Ty243EL2ycH6Saxs53HPvk5xOomdePDLG/ldpEwkyJgJnUomEmRMBMC7bmTam3vtO7jHm3HH34x+085M5JgJkUTCTImAmRc5lBmUi+nmAylNvPEwGcSgXBgMpSImAylJCYDKUmhgMpSImBpSkQMBlKBEwGcykQMBlKREwGUpETAZzKTQQmcSkRMLSlAgYTOJSQmEylJoZSlB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w4PDQ8PDw8UDw8OEA4QFQ8ODw8PDQ8NFBQWFhUUFBYYHCggGBolHBYVITEhJisrMC4uGCAzOjMsNygtLisBCgoKDg0OGhAQFywkHCY3LCwsLCwsLCwsLCwsLCwsLCwsMSwsLC0sLCwuLC0sLCwsLCwsLCwsLCwsLCwtLCwsLP/AABEIAMIBBAMBIgACEQEDEQH/xAAbAAEBAAIDAQAAAAAAAAAAAAACAAUGAQMEB//EADoQAAICAQMCBAQEBQIFBQAAAAECAAMRBBIhBTETIkFRBhRhcSMygZEVQlKhs3SxJDNy0fAHNEPB8f/EABkBAQEBAQEBAAAAAAAAAAAAAAEAAgMFBP/EACQRAQEAAgICAgICAwAAAAAAAAABAhEDEiExE0EiUZHwMlJx/9oADAMBAAIRAxEAPwD6tqb0rRndgqKMlj2Amka34w1GovFGhpJDAYt8jHzHCse4UZyORnPGJfFWps1mvq6fSzBUddxR9n4hUsxY88Kv9z6442w9Ho0nTzRSvFYGGP5/Ezw5IxggnuO05Z536dZjqf3+Wl1nq5dgutAO5/I3nxhQw3EV9ivbHqT2InbVrupaWrxGc6tAdpDY4A3gOGxnacD3OVbvkZy2i1lX8Ssuw9VlVVNJS1ynjoEzvRPyg5sUY47Zmz6WtL0qutqUWKWI4DFG8yEA+vBI/WY8y+1Mtz1GD6N1qvVplQUsAy1TEF1Hvx3HImQJmqfF/TDodUnUKC+x8K67iUVhjHA5IwDx64xxNj0upW2tLEOVdQwx9Z1xy2rjrzHcTCTOCYSZoImAmRMJMiiYCZEwkyaRMBMiYSYFEwEyJgJkXJMBMiYCZFEwkyJgJkUTCTImAmRRMJMiYCZFEwEyJhJkUTATImEmRRMJM4JhJgUTCTImAmRc5lBmUi2T4RqrPWNcxbdZWbcBeFwbNpLD+r0yPTM3jUfkf/pb/Yz5tk6HrrWbQlWqG3eq1k7HADE4XICuFPtwc8zK6n4h1QZtNa1fiEmtflvM9oywZtxJUYUZI4wf2nK3W3yZSeGsfGmorHVbbAwQUU0O5XYhDhRY31J2gc+3H0n0/oDhtLURnBB/OctjJwT9+/6z5r810prLNS9C6k0sm4lm2NY3iL4hByu38Nf7nnjO0dG+L6Gp8MBgEUJ4i7Cwcr2FYGSRjPYjjvNZckyk8OWHHcbbWW+NkU9N1BZC+xQyhfzCwHykfYnMwvwnaW0NZPfNmRhxjzZxhueM/b24nl+NeqW06FafGGqs1LbwwFahaFx2A/MdxHH39pk+lVFKEBzk5chjlgXJbB+vP7yw9ul9PYTATImEmdQiYCZEwkyaRMBMiYSYFEwEyJgJkXJMBMiYCZFEwkyJgJkUTCTImAmRRMJMiYCZFEwEyJhJkUTATImEmRRMBMiYSYFEwkzgmEmRRMJMiYCZFZlDmUi3vr/SU1dJrY4IyVP8pOOzfTOP/M51arW6jSJ4FylRwviBQXdR5NpzhWG0sc5U4x3xN5JnRqaK7FK2IHU8YYZ4hlhvz9vhl8a+mr1a7QIGazwBv/EH8vmO7BZWQ5ywA3ZbgnmDW/EFfiXaeo4FjbmWpbEe4KNgNjsd2PL2AAIxzM0vw/olbcKFzxyRuOB6ZbP/AJzO2jpunrOUqUN/Ucsw+2e0z8dXhg+i9EZ7PmdSPNkFKwfIqgkqAvYLyPvjucnOykyJhJnSSTxD7814Os6t6q62TGW1OlqORnyWWqrfrgmewmYr4kP4VP8ArNB/nSZMmKiJgJkTCTBpEwEzh3ABJOAASSTgADuTMLT8VdNstFSaylrCcAB+Gb2DHgn7GSZkmAmeQdU05vOnFyG9Rk0hh4oGM8r9iDDZ1PTreuna5BewyKSw8VhgnIX7A/tIvUTCTMTq/ifp9Vpqs1dSWA4Kls7T7MRwP1mSSwMoZSGVgCGUgqVPYgjuJNRyTCTPNqOo0JYlT3Ittn5a2cCx/sveefX9Z0lDBL9RXU5UMFscKxUkjOPbIP7SXh7iYSZ4LutaRKF1DaisUOSFt3Ao7DIwuO58p4HsZzV1XTPQdQtyGlc5t3DYuO+T6HkcSO49ZMBM8fT+rabUhjp7kt2Y3bDyue2QefQznqGvq06B7W2hnVBgFmaxuygDkmTW57ekmAmeDWdb0lNgqt1Fddhx5GbBGe2fb9Zx1HrGl05AvvSstyAx8xHvgen1ktx7iYCZ10ahLED1sHRhkMpBUj6GePXdY0tDhLr0rdgCFZucH1PsPqYHce4mAmeXWdU09O3xbkr3jK73A3L7j3nUvV9MTVttDC9mRGXLIzjuu4cZ+kjuPaTCTImAmTSJgJkTCTIrMocykX04mAmd2moNjbQccZJ9hO7WdP2KWVs47g+0LnjLqvPeEmAmeLrHUl01JtYbuQoUcFnPYfSYTpXxX41y1WVBN5wrKxIDegOf95ZcmMuq3MbZtsxMBM8XWepJpaHucEhcAKO7MTgCaz0r448W9a7aRWtjKiujFtrMQBuBHv6j3mtt48eWU3IznxGfwqf9ZoP86TJEzF/EZ/Cp/wBZof8AOkyRMWPtEwEyJhJg01b/ANTLLB0jU+HkZ8NWIyD4RcBv0nr1XTunN01UtSsaIVVMGyEQJwVcOMYJ459c/WZfU1JYjVuodHUqysMqynuCJr6fBmgBHlsatW3DTvfa+lVu/FZOP0iNeWp6orT1TU65DldHqOnqW3bs6S6kVsS3qOVOfWLQt4vVtHrjz83qtcEOcgaais1pz7HaTN1u6BpmOrJVj88qraN3BCrtG0Y8vENfQdMh0hVWHyKstXn4AZdp3cebiQ6VqtfS9XpKdV8vVpupaO57bGUnbqCpzvG4cMQM+ufYekynTPiKoafSDT6K802oMeCgaujzlSrEn0OT9p32/B+iJfAtrSwkvTTqLa6HJ75QH1mY02nrprWqtQldY2qq9gINTGtS+JOn01dS6bYlYFl+std37u5wvBJ5wPQdhO7q3StVZ1Nr6Dp/Lo1qHzA8Qqd5b/ljkZPG4/WezX/Cumvt8ayzUb97ONupcLWx7+GP5f0nOs+GNJbtLeKHWsUm1L3S6yofy2MPz/rJda1fS9VOt1HRbHrVENmsBrUDwfHQcFR+x+8x/VSd/U6x/wC3PUtFuH/x8mzeD+oXP2E3rUfD2kfT16fw9tdBDV+GzJZW/fcrd855zOK+gaRdM+l8PdVaSz72Zndyc7mbvuyBzLa+OsWvl+ICqDCnQDcF4GQ/lyP2nb1nz9V6dWfyIupvx6GxVwp/Tn957+l9G0+lLmoMXs2hrLXaywqvAXJ9B7Tydf0dhu0mqpTxLNNYQyAgM2nsGHxnjI4MmtWRr20NpuvNYAX8WwZYDdtC+Qf7YnT0xr7NSjaZEt1CdP063/NZCDcilNmOckEZ9Js+v+HNJfa1ro259u8LYyV27fy+Io4bEtf0DTXWeIQ9dm0IXosaosgGArY7jiWx8dYT4d6omn0NIr099+5rt/hVqRXaG8wwDgDnjHpDWqtqetGwAkVqvn9KvDOB9B2m0aHR1aepaqV2IvZRk/cknufrPB1LoGm1FhssVgxUIxrsasWIP5Xx3Emul1Gu9L0WquTp9iGrNeksX8fzkZcgNsHJG0KM9uZazXtf0u52REu0eoHNS4r8Wtx5k9sg4mxa7ommtKEq1bVp4avS7VOK/wCjI7j6TH9S6OPAo0enq20NarWtkELUp3HOTlmJwJLpZGeVsgH3AMJMjCTB3iJgJnJM6yZFzmUGZQafV9HqfDfJGQRg47/pPRrepKyFUB83BJGOJjCYSYZceNu3naY7r3TfmqDWG2sGDKTnbuHv9MEzX+kfC9qXpZcyBayGwjFizDt6DAzNuJhJllx427rcysmmO+IOmDV6Zqd20kqysRkK69s/TuP1mpdJ+DL1vre9kVK2V/w2LMzKQQOwwOO83smEmb06Y8mWM1GL+Iz+FT/rND/nSZEmYz4iP4VP+s0P+dJkSYuc9uCYSZEwEwaa78V9c1Gmv0NGnSpn1tlleby4RSuzByvp5jOjS9e1lev0+j1dVDHVK7I+jssfZsBJ3hxkA4PM8P8A6h6PxdR0xm09mooqtvNqVVvYfDPhcEL74P7TyaLSqNfpG6bobtIqv/xFltb1Utp/6SHJ3Hv2+n6LFt29HU/iW+vReNTqa9Q/z66cuun8NUQrk1lW7sP6vrPU/Xbvm+rVNalNWiSo12NVv8PcOSwHLzVv4Zqf4XYngW7z1k27PCfcati+fGPy/WZTqmhvN/xARU5F1NIrIRiLSByE4836SW62J/iHTUpphfeGfUVb1da2C24UEsFGduc8D645ho+KNE9N1wuwmnIFm9XR0JOACpGckggfaYGvQ3fN9CY1Ptp0rByUbFT+FwGOPKc+/rMd13pGptu6wUpZg1misUbCFvCfnCk8N3zxmDXaxtuj+J9HdbVTXYxsuDMqNXYhKqCcnI4GAcH1l8SdZ+TpRlTxbbrFprqzjfY3ufb/ALiYG7X+P1fpTGh6PwtVxcuyzHhtxt/pBBAP3498l8Y9Ouurot0677tJqK71rJA8QL3GT68D+8jLbK4Oo6tU1Zsqo1FbsFdNL4i21A/zZc4YCZReoVNfZQHzbUodlweEOMHPb1E1brV9+rK/LUa2m/yL5yaNNWofzF+cMcE9p22i/T9Wvt+XstTU6etEapdy+IgGQx7LyO5kplpkdV1qt0osp1Koll4qy1TP4pzg1r/SfrOOqfEFFfj1q5N1NbMcVu9dbbSV3sBgdvWatp9BqPkunqaXDp1Euy7Hyibj5jxwv1mR0y26a3qlbUW2nUtbdW6Vlq3VlbyluwxnHMl2rI9O+IE+T0tuobN2oUkJVWzO5BIO1FBOO06ut9e26Su/SuDuvrqJZckAkhlKnkGYLT9P1Fa9OuIvrWvTvS/y9Ya+pi7kEowPByPSdmt6c/yRKV3lrtbVcRcFNpHq+1ANoPsRJdstNh/iapdqt96smnRXNS1EPSu0Ekt/Nn2gq+I9I71othzdjYSjhGJ/l3Yxn6TCa7SWm/rJFbkW6eoIQjEWMEXIX3P2i1+ks+U6UoqYmq7TMyhDlAB5iw9PrJrtl/f+szd17Sq7IbPyMEZwjmlHP8rOBtB/WPXdWppfYxZn27ytdb2sqf1MFBwJqidOtrTUaawapvFuchNOtfgXIxHmLsp2njnJ9JkeqaYLeGUaqmxaUQX6dfGS0ADyuo9j74zIzPLTYNPqUtRbK2DowyGHYiMmY/obX/LJ8wMW+bPlCErk7SVHAJHpPYTB2x8xEwkyJgJg25zKDMpJ9PJgJkTCTNvgRMBMiYSYFEwEyJgJkWM+IT+FT/q9D/nSZFjPJ1TTG5EUEDZfp7ec8rXYrkfcgT0EyUiJhJkTATJpEwkyJgJkUTCTOCYSZFEzy6/SV31NVau5HxkZKnjkEEcgzvJhJkdMXoeh0U2+MDZZaE8MWX3Pc6V/0ruPA/7zIkyJhJkZNekTATImEmBRMBMiYSZFEwkzgmEmRRMJM4JhJkUTATImEmRcEwkyJgJg0iYSZEwEyLkmUGZST6eTATImEmafAiYCZEwEyKJhJkTATIomEmRMBMiiYSZEwEyKJgJkTCTIomAmRMJMiiYCZEwkwKJgJkTCTIomAmRMJMiiYCZEwkyKJgJkTCTIomEmcEwEyKJhJkTATBpEwkyJgJkUTCTImAmRc5lBmUk+nkwEyJgJmnwImEmRMBMiiYSZEwEyKJhJkTATIomAmRMJMiiYCZEwkyKJgJkTCTAomAmRMJMiiYCZEwkyKJgJkTCTIomAmRMJMiiYCZEwEyKJhJkTATBpEwkyJgJkUTCTImAmRRMJMiYCZFzmUGZzIvppMJMiYCZp56JhJkTATIomEmRM1rrFlR16rfe1NQ0dj5GoegBxao3cMMkAmSt02ImAmaTX8Sa1fl02qfwa7C15qrbUK1pQHL2JtO0KeAxywyBmeuj4guOp2tbSy/OavTHTqh+YWqreRYTuOcBRkbcfWQmcbSTATNMp+KNQxKq9Tl/k3R/DChVuv8MqVFjE+Ug87T7id9nVNTXfqkN6OyanQUKhq24W3w9z7d5OPOf19fSR7xtRMBM1dOuatQjP4d25+oU+HXWyO76ZXZWB3H823G3HGe5nR07r+rtWvPhKbrNMA34bbRaGJUolrHjHBO0nnIEj3jbSYCZrel6pfZfpA9qIrNrq3ATC2vS+wYy3GeOOcY9Y+q9YtrttCtWooFJFLqTbqvE/oO4Y58owDyJNdppnyYCZg+mhx/EXazcfGuUcMCgROAPMR6jsB2+vGA0uu1DU6Os2vmp9LZZYWO6yu8p4ak+o87g/9EtLu3kmAmapb8SakHUN4aba/mAEY1h08M4DEB97D1PkGAe85XWN4lpNqX/8V05N9YZa8NgEgBjg8+8NL5I2gmAma/X1tzU9rXUqfDsbwNjG2hlbb58N5sHvnbOnRdSst1NCuwJru1KEptUOPAVhkKzDgk+p7S013jZCYCZrvXdfYNRmvxCujVHcVgmti7Asr49qwSPvO5urP82ELJ4LMqrsCuWym4biH3IfX8pGPWR7zbMkwkzWh1ixq3FhRnzSwCKDWFNqqSHSw7u/GcHjtOdZ1e4NqV3qCqak17FWwfhjOSwfIOBzlRgn1lpfJGwkwkzX7OsOjVKLUsAGmD+UAsbDgnO/0HsD25xOaeqX4VmC2B69U4RFKtuqPHOTnP2lpqckZwmEmYG/q1qopWyq4u9Q3VqAKg6k+YM+05xgZYTJ9P1DWUo7gBmBztZWU4JGQQSOcZ7waxzluo9BMJMiYSZOjgmEmRMBMi5zKDMoF9OJhJkTATNvPRMJMiYCZFEzqsqRjllViPVlUkfvETCTI6F1UkEgEr2JAJH2PpPNpNFXVv2Dl7LbSTy2+xizYPtk9p6CYSZHTrNKceReO3kXjnPHHHM4atSc7VJ45KjPHbmImEmR0O1fYcEnsOCe5g8NR2UDnPCgeb3+/wBYiYSYHQGtePKOCSPKOD7j6zz9R1KU1Pc67hUrPwAWwPbPaegmdOpQsjKrmtiOHUAlT9jwZLTw0dUUo72IKkG071eu2uwvxhdmSWzxjGTkd5Hqel/DG4fi7tqityx8MgEbQuQVJ7HBHPsZ4L/hxbPEZ2UO/hf8qkV1ZrbcCyZ8xPY89vaenR9KFVlTgqDWt4KpWERmtKEnGTjGz65kzO36c39V04VXVkJuVGGQ431Gxa8khSe7AYPr7ckcjqGl3tWHQMm4ny7V/D/NhsbSV9cHieMdAUC3Fh871FcqD4VSXeN4Y55G4mP+EHw7KTafl3F2Kwihx4hLHL+uCTjgfXMj+X6d/wDEdNsZ9wwWVCPDfezMMqNm3c2RyOORO6o1sA6AYI4O3Bx29Rke2Ji16EoqZPw8saznwBtIQEDI3ZzyTkET3aHTmqpay7Wbc+ZySeTnHPoOwk1jv7jvIHPA578Dn7+8G1c5wAQMZAGce32iJgJg6aEovPlHPJ4HJ+sJUZJwMnucDJ+/vETATI6E1r/Svt+UYxDtHoAMdsADH2iJgJkdCUXGNowfTAwf0nE5JgJk1I5JgJkTATIomEmRMBMC5zKDMpF9OJhJkTATNvPRMBMiYSZFEwEyJhJkUTATImEmBRMBMiYSZFEwEyJhJkWLo1xa6xGuVdlzVivwySVAUjLZ7nJnls+IFevNIyT4brhkctWbUUgr/IxDcA//AFMxVWE3bcje5c8n85xk/wBhPGemVbdvm2cAJ4j7EAYMAoz5eQPtJnWTrHVc2+F4RFgZ1YblKoFVHzn1BWxe0I6uhRH2kB6K7xuZVwHIAUk8Z5//AGd1egrVt/JfLkszFmYuFB3E9+EUfTE6B0mkAAb/ACqir+I+UVG3KF54wRI6ydS9ZDHCVM7BbiQrLj8LZkAnvneuJ66NUthbbyqhDv8AQlhuwP0Kn9Z1VaBK3NiZNh38u7sMtt3E599i/tLQaUU1hB7sxIGBuY5OPoOAPoBJrGZfbxPrrg+zKMSakLKrbKrXfBXOfP5cn07DOMzmzW2DjykpqK6WYgjcrbCCozwcP/ad6dPrCbMuVGCA1jHawO4MPZgRnMNmhrKhcuAH8TIsYM1mQdzH1OQJLrk6btc4NjDGyq6qkrjzNv8ADBbOeP8AmD9j78e4medtHWW3HOcqxG5trOoAVmHYkYHP0E7SYN4y/aJhJnBMJMm0TCTImAmRRMJMiYCZFEwkyJgJgUTCTImAmRc5nEOZSL6cTATImEmbeeiYCZEwkyKJgJkTCTAomAmRMJMiiZwP9v8AaEmEmYzls1LpqHgft3+0JUft3/XtAWgJnH4uT/drc/R7ecfT++M4kVGF4PO0fuTOosYSx95ZcXJdfkZY7Cg78459fY49pw1QyRznn6cYz7czpLn3/vAXPuf3MPi5N/5nw7K0B+mDz/0+8RqB29/MVHp6rn2nnLH3+n6Q7zx9Md+0c+PO3cyMd4rBXPIyG4OD2ZR7fWcGkYbGePEXnBzjGPTjvOiy4n6Yz2zOoufc/vMTi5L7yLvvpAXIzkNtxyecfYRLplJxyMeF5uMHdj6fWeU2t/Uf3MnvJXbxjgcZzgdvWN4+XUnYu0UBlyoIYkgKxBzgjPp9f7Ty243EL2ycH6Saxs53HPvk5xOomdePDLG/ldpEwkyJgJnUomEmRMBMC7bmTam3vtO7jHm3HH34x+085M5JgJkUTCTImAmRc5lBmUi+nmAylNvPEwGcSgXBgMpSImAylJCYDKUmhgMpSImBpSkQMBlKBEwGcykQMBlKREwGUpETAZzKTQQmcSkRMLSlAgYTOJSQmEylJoZSlB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http://searchfiletype.com/fsearch/2/6/2/9/ln-cms_26295_lg.jpg"/>
          <p:cNvPicPr>
            <a:picLocks noChangeAspect="1" noChangeArrowheads="1"/>
          </p:cNvPicPr>
          <p:nvPr/>
        </p:nvPicPr>
        <p:blipFill rotWithShape="1">
          <a:blip r:embed="rId4">
            <a:extLst>
              <a:ext uri="{28A0092B-C50C-407E-A947-70E740481C1C}">
                <a14:useLocalDpi xmlns:a14="http://schemas.microsoft.com/office/drawing/2010/main" val="0"/>
              </a:ext>
            </a:extLst>
          </a:blip>
          <a:srcRect b="48828"/>
          <a:stretch/>
        </p:blipFill>
        <p:spPr bwMode="auto">
          <a:xfrm>
            <a:off x="5231510" y="4930570"/>
            <a:ext cx="3476625" cy="133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419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62500" y="6381844"/>
            <a:ext cx="3429000" cy="307777"/>
          </a:xfrm>
          <a:prstGeom prst="rect">
            <a:avLst/>
          </a:prstGeom>
          <a:noFill/>
        </p:spPr>
        <p:txBody>
          <a:bodyPr wrap="square" rtlCol="0">
            <a:spAutoFit/>
          </a:bodyPr>
          <a:lstStyle/>
          <a:p>
            <a:r>
              <a:rPr lang="en-US" sz="1400" dirty="0" smtClean="0">
                <a:solidFill>
                  <a:schemeClr val="tx2"/>
                </a:solidFill>
              </a:rPr>
              <a:t>Health Management Associates</a:t>
            </a:r>
            <a:endParaRPr lang="en-US" sz="1400" dirty="0">
              <a:solidFill>
                <a:schemeClr val="tx2"/>
              </a:solidFill>
            </a:endParaRPr>
          </a:p>
        </p:txBody>
      </p:sp>
      <p:sp>
        <p:nvSpPr>
          <p:cNvPr id="4" name="TextBox 3"/>
          <p:cNvSpPr txBox="1"/>
          <p:nvPr/>
        </p:nvSpPr>
        <p:spPr>
          <a:xfrm>
            <a:off x="-1" y="2078926"/>
            <a:ext cx="2988527" cy="769441"/>
          </a:xfrm>
          <a:prstGeom prst="rect">
            <a:avLst/>
          </a:prstGeom>
          <a:noFill/>
        </p:spPr>
        <p:txBody>
          <a:bodyPr wrap="square" rtlCol="0">
            <a:spAutoFit/>
          </a:bodyPr>
          <a:lstStyle/>
          <a:p>
            <a:pPr algn="ctr"/>
            <a:r>
              <a:rPr lang="en-US" altLang="en-US" sz="2200" b="1" dirty="0">
                <a:solidFill>
                  <a:schemeClr val="tx1">
                    <a:lumMod val="65000"/>
                    <a:lumOff val="35000"/>
                  </a:schemeClr>
                </a:solidFill>
                <a:latin typeface="+mj-lt"/>
              </a:rPr>
              <a:t>Reimbursement </a:t>
            </a:r>
            <a:r>
              <a:rPr lang="en-US" altLang="en-US" sz="2200" b="1" dirty="0" smtClean="0">
                <a:solidFill>
                  <a:schemeClr val="tx1">
                    <a:lumMod val="65000"/>
                    <a:lumOff val="35000"/>
                  </a:schemeClr>
                </a:solidFill>
                <a:latin typeface="+mj-lt"/>
              </a:rPr>
              <a:t>for</a:t>
            </a:r>
            <a:br>
              <a:rPr lang="en-US" altLang="en-US" sz="2200" b="1" dirty="0" smtClean="0">
                <a:solidFill>
                  <a:schemeClr val="tx1">
                    <a:lumMod val="65000"/>
                    <a:lumOff val="35000"/>
                  </a:schemeClr>
                </a:solidFill>
                <a:latin typeface="+mj-lt"/>
              </a:rPr>
            </a:br>
            <a:r>
              <a:rPr lang="en-US" altLang="en-US" sz="2200" b="1" dirty="0" smtClean="0">
                <a:solidFill>
                  <a:schemeClr val="tx1">
                    <a:lumMod val="65000"/>
                    <a:lumOff val="35000"/>
                  </a:schemeClr>
                </a:solidFill>
                <a:latin typeface="+mj-lt"/>
              </a:rPr>
              <a:t> </a:t>
            </a:r>
            <a:r>
              <a:rPr lang="en-US" altLang="en-US" sz="2200" b="1" dirty="0">
                <a:solidFill>
                  <a:schemeClr val="tx1">
                    <a:lumMod val="65000"/>
                    <a:lumOff val="35000"/>
                  </a:schemeClr>
                </a:solidFill>
                <a:latin typeface="+mj-lt"/>
              </a:rPr>
              <a:t>APRN Services</a:t>
            </a:r>
            <a:endParaRPr lang="en-US" sz="2200" b="1" dirty="0">
              <a:solidFill>
                <a:schemeClr val="tx1">
                  <a:lumMod val="65000"/>
                  <a:lumOff val="35000"/>
                </a:schemeClr>
              </a:solidFill>
              <a:latin typeface="+mj-lt"/>
            </a:endParaRPr>
          </a:p>
        </p:txBody>
      </p:sp>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788" t="3527" r="2388" b="1850"/>
          <a:stretch/>
        </p:blipFill>
        <p:spPr bwMode="auto">
          <a:xfrm>
            <a:off x="2865864" y="2100330"/>
            <a:ext cx="6099716" cy="428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457200" y="274638"/>
            <a:ext cx="8229600" cy="96314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pitchFamily="-128" charset="-128"/>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pitchFamily="-128" charset="-128"/>
              </a:defRPr>
            </a:lvl6pPr>
            <a:lvl7pPr marL="914400" algn="ctr" rtl="0" fontAlgn="base">
              <a:spcBef>
                <a:spcPct val="0"/>
              </a:spcBef>
              <a:spcAft>
                <a:spcPct val="0"/>
              </a:spcAft>
              <a:defRPr sz="4400">
                <a:solidFill>
                  <a:schemeClr val="tx2"/>
                </a:solidFill>
                <a:latin typeface="Arial" charset="0"/>
                <a:ea typeface="ＭＳ Ｐゴシック" pitchFamily="-128" charset="-128"/>
              </a:defRPr>
            </a:lvl7pPr>
            <a:lvl8pPr marL="1371600" algn="ctr" rtl="0" fontAlgn="base">
              <a:spcBef>
                <a:spcPct val="0"/>
              </a:spcBef>
              <a:spcAft>
                <a:spcPct val="0"/>
              </a:spcAft>
              <a:defRPr sz="4400">
                <a:solidFill>
                  <a:schemeClr val="tx2"/>
                </a:solidFill>
                <a:latin typeface="Arial" charset="0"/>
                <a:ea typeface="ＭＳ Ｐゴシック" pitchFamily="-128" charset="-128"/>
              </a:defRPr>
            </a:lvl8pPr>
            <a:lvl9pPr marL="1828800" algn="ctr" rtl="0" fontAlgn="base">
              <a:spcBef>
                <a:spcPct val="0"/>
              </a:spcBef>
              <a:spcAft>
                <a:spcPct val="0"/>
              </a:spcAft>
              <a:defRPr sz="4400">
                <a:solidFill>
                  <a:schemeClr val="tx2"/>
                </a:solidFill>
                <a:latin typeface="Arial" charset="0"/>
                <a:ea typeface="ＭＳ Ｐゴシック" pitchFamily="-128" charset="-128"/>
              </a:defRPr>
            </a:lvl9pPr>
          </a:lstStyle>
          <a:p>
            <a:r>
              <a:rPr lang="en-US" b="1" kern="0" dirty="0" smtClean="0"/>
              <a:t>CAP2 Solution</a:t>
            </a:r>
            <a:endParaRPr lang="en-US" b="1" kern="0" dirty="0"/>
          </a:p>
        </p:txBody>
      </p:sp>
      <p:sp>
        <p:nvSpPr>
          <p:cNvPr id="10" name="Content Placeholder 7"/>
          <p:cNvSpPr txBox="1">
            <a:spLocks/>
          </p:cNvSpPr>
          <p:nvPr/>
        </p:nvSpPr>
        <p:spPr>
          <a:xfrm>
            <a:off x="457200" y="1129776"/>
            <a:ext cx="8341112" cy="773575"/>
          </a:xfrm>
          <a:prstGeom prst="rect">
            <a:avLst/>
          </a:prstGeom>
        </p:spPr>
        <p:txBody>
          <a:bodyPr/>
          <a:lstStyle>
            <a:lvl1pPr marL="0" indent="0" algn="ctr" rtl="0" eaLnBrk="0" fontAlgn="base" hangingPunct="0">
              <a:spcBef>
                <a:spcPct val="20000"/>
              </a:spcBef>
              <a:spcAft>
                <a:spcPct val="0"/>
              </a:spcAft>
              <a:buNone/>
              <a:defRPr sz="3200">
                <a:solidFill>
                  <a:schemeClr val="tx1">
                    <a:tint val="75000"/>
                  </a:schemeClr>
                </a:solidFill>
                <a:latin typeface="+mn-lt"/>
                <a:ea typeface="+mn-ea"/>
                <a:cs typeface="ＭＳ Ｐゴシック" charset="0"/>
              </a:defRPr>
            </a:lvl1pPr>
            <a:lvl2pPr marL="457200" indent="0" algn="ctr" rtl="0" eaLnBrk="0" fontAlgn="base" hangingPunct="0">
              <a:spcBef>
                <a:spcPct val="20000"/>
              </a:spcBef>
              <a:spcAft>
                <a:spcPct val="0"/>
              </a:spcAft>
              <a:buNone/>
              <a:defRPr sz="2800">
                <a:solidFill>
                  <a:schemeClr val="tx1">
                    <a:tint val="75000"/>
                  </a:schemeClr>
                </a:solidFill>
                <a:latin typeface="+mn-lt"/>
                <a:ea typeface="+mn-ea"/>
              </a:defRPr>
            </a:lvl2pPr>
            <a:lvl3pPr marL="914400" indent="0" algn="ctr" rtl="0" eaLnBrk="0" fontAlgn="base" hangingPunct="0">
              <a:spcBef>
                <a:spcPct val="20000"/>
              </a:spcBef>
              <a:spcAft>
                <a:spcPct val="0"/>
              </a:spcAft>
              <a:buNone/>
              <a:defRPr sz="2400">
                <a:solidFill>
                  <a:schemeClr val="tx1">
                    <a:tint val="75000"/>
                  </a:schemeClr>
                </a:solidFill>
                <a:latin typeface="+mn-lt"/>
                <a:ea typeface="+mn-ea"/>
              </a:defRPr>
            </a:lvl3pPr>
            <a:lvl4pPr marL="1371600" indent="0" algn="ctr" rtl="0" eaLnBrk="0" fontAlgn="base" hangingPunct="0">
              <a:spcBef>
                <a:spcPct val="20000"/>
              </a:spcBef>
              <a:spcAft>
                <a:spcPct val="0"/>
              </a:spcAft>
              <a:buNone/>
              <a:defRPr sz="2000">
                <a:solidFill>
                  <a:schemeClr val="tx1">
                    <a:tint val="75000"/>
                  </a:schemeClr>
                </a:solidFill>
                <a:latin typeface="+mn-lt"/>
                <a:ea typeface="+mn-ea"/>
              </a:defRPr>
            </a:lvl4pPr>
            <a:lvl5pPr marL="1828800" indent="0" algn="ctr" rtl="0" eaLnBrk="0" fontAlgn="base" hangingPunct="0">
              <a:spcBef>
                <a:spcPct val="20000"/>
              </a:spcBef>
              <a:spcAft>
                <a:spcPct val="0"/>
              </a:spcAft>
              <a:buNone/>
              <a:defRPr sz="2000">
                <a:solidFill>
                  <a:schemeClr val="tx1">
                    <a:tint val="75000"/>
                  </a:schemeClr>
                </a:solidFill>
                <a:latin typeface="+mn-lt"/>
                <a:ea typeface="+mn-ea"/>
              </a:defRPr>
            </a:lvl5pPr>
            <a:lvl6pPr marL="2286000" indent="0" algn="ctr" rtl="0" fontAlgn="base">
              <a:spcBef>
                <a:spcPct val="20000"/>
              </a:spcBef>
              <a:spcAft>
                <a:spcPct val="0"/>
              </a:spcAft>
              <a:buNone/>
              <a:defRPr sz="2000">
                <a:solidFill>
                  <a:schemeClr val="tx1">
                    <a:tint val="75000"/>
                  </a:schemeClr>
                </a:solidFill>
                <a:latin typeface="+mn-lt"/>
                <a:ea typeface="+mn-ea"/>
              </a:defRPr>
            </a:lvl6pPr>
            <a:lvl7pPr marL="2743200" indent="0" algn="ctr" rtl="0" fontAlgn="base">
              <a:spcBef>
                <a:spcPct val="20000"/>
              </a:spcBef>
              <a:spcAft>
                <a:spcPct val="0"/>
              </a:spcAft>
              <a:buNone/>
              <a:defRPr sz="2000">
                <a:solidFill>
                  <a:schemeClr val="tx1">
                    <a:tint val="75000"/>
                  </a:schemeClr>
                </a:solidFill>
                <a:latin typeface="+mn-lt"/>
                <a:ea typeface="+mn-ea"/>
              </a:defRPr>
            </a:lvl7pPr>
            <a:lvl8pPr marL="3200400" indent="0" algn="ctr" rtl="0" fontAlgn="base">
              <a:spcBef>
                <a:spcPct val="20000"/>
              </a:spcBef>
              <a:spcAft>
                <a:spcPct val="0"/>
              </a:spcAft>
              <a:buNone/>
              <a:defRPr sz="2000">
                <a:solidFill>
                  <a:schemeClr val="tx1">
                    <a:tint val="75000"/>
                  </a:schemeClr>
                </a:solidFill>
                <a:latin typeface="+mn-lt"/>
                <a:ea typeface="+mn-ea"/>
              </a:defRPr>
            </a:lvl8pPr>
            <a:lvl9pPr marL="3657600" indent="0" algn="ctr" rtl="0" fontAlgn="base">
              <a:spcBef>
                <a:spcPct val="20000"/>
              </a:spcBef>
              <a:spcAft>
                <a:spcPct val="0"/>
              </a:spcAft>
              <a:buNone/>
              <a:defRPr sz="2000">
                <a:solidFill>
                  <a:schemeClr val="tx1">
                    <a:tint val="75000"/>
                  </a:schemeClr>
                </a:solidFill>
                <a:latin typeface="+mn-lt"/>
                <a:ea typeface="+mn-ea"/>
              </a:defRPr>
            </a:lvl9pPr>
          </a:lstStyle>
          <a:p>
            <a:pPr marL="342900" indent="-342900" algn="l">
              <a:buChar char="•"/>
            </a:pPr>
            <a:r>
              <a:rPr lang="en-US" sz="2600" b="1" dirty="0">
                <a:solidFill>
                  <a:srgbClr val="0E4F69"/>
                </a:solidFill>
              </a:rPr>
              <a:t>These CMS guidelines were emailed immediately to organization</a:t>
            </a:r>
          </a:p>
        </p:txBody>
      </p:sp>
    </p:spTree>
    <p:extLst>
      <p:ext uri="{BB962C8B-B14F-4D97-AF65-F5344CB8AC3E}">
        <p14:creationId xmlns:p14="http://schemas.microsoft.com/office/powerpoint/2010/main" val="409339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810" t="22130" r="14025" b="12552"/>
          <a:stretch/>
        </p:blipFill>
        <p:spPr bwMode="auto">
          <a:xfrm>
            <a:off x="2311624" y="1851102"/>
            <a:ext cx="6538637" cy="4549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22664" y="274639"/>
            <a:ext cx="8876370" cy="1143000"/>
          </a:xfrm>
        </p:spPr>
        <p:txBody>
          <a:bodyPr/>
          <a:lstStyle/>
          <a:p>
            <a:r>
              <a:rPr lang="en-US" b="1" dirty="0" smtClean="0"/>
              <a:t>Another CAP2 Solution</a:t>
            </a:r>
            <a:endParaRPr lang="en-US" b="1" dirty="0"/>
          </a:p>
        </p:txBody>
      </p:sp>
      <p:sp>
        <p:nvSpPr>
          <p:cNvPr id="8" name="Content Placeholder 7"/>
          <p:cNvSpPr>
            <a:spLocks noGrp="1"/>
          </p:cNvSpPr>
          <p:nvPr>
            <p:ph idx="1"/>
          </p:nvPr>
        </p:nvSpPr>
        <p:spPr>
          <a:xfrm>
            <a:off x="379143" y="1040584"/>
            <a:ext cx="8341112" cy="773575"/>
          </a:xfrm>
        </p:spPr>
        <p:txBody>
          <a:bodyPr/>
          <a:lstStyle/>
          <a:p>
            <a:r>
              <a:rPr lang="en-US" sz="2400" b="1" dirty="0" smtClean="0">
                <a:solidFill>
                  <a:srgbClr val="0E4F69"/>
                </a:solidFill>
              </a:rPr>
              <a:t>One </a:t>
            </a:r>
            <a:r>
              <a:rPr lang="en-US" sz="2400" b="1" dirty="0">
                <a:solidFill>
                  <a:srgbClr val="0E4F69"/>
                </a:solidFill>
              </a:rPr>
              <a:t>organization captured over $200,000 in revenue by auditing current </a:t>
            </a:r>
            <a:r>
              <a:rPr lang="en-US" sz="2400" b="1" dirty="0" smtClean="0">
                <a:solidFill>
                  <a:srgbClr val="0E4F69"/>
                </a:solidFill>
              </a:rPr>
              <a:t>practices.</a:t>
            </a:r>
            <a:endParaRPr lang="en-US" sz="2400" b="1" dirty="0">
              <a:solidFill>
                <a:srgbClr val="0E4F69"/>
              </a:solidFill>
            </a:endParaRPr>
          </a:p>
        </p:txBody>
      </p:sp>
    </p:spTree>
    <p:extLst>
      <p:ext uri="{BB962C8B-B14F-4D97-AF65-F5344CB8AC3E}">
        <p14:creationId xmlns:p14="http://schemas.microsoft.com/office/powerpoint/2010/main" val="1613039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5448" b="24878"/>
          <a:stretch/>
        </p:blipFill>
        <p:spPr>
          <a:xfrm>
            <a:off x="4416120" y="2988527"/>
            <a:ext cx="4279141" cy="3245004"/>
          </a:xfrm>
          <a:prstGeom prst="rect">
            <a:avLst/>
          </a:prstGeom>
        </p:spPr>
      </p:pic>
      <p:sp>
        <p:nvSpPr>
          <p:cNvPr id="2" name="Title 1"/>
          <p:cNvSpPr>
            <a:spLocks noGrp="1"/>
          </p:cNvSpPr>
          <p:nvPr>
            <p:ph type="title"/>
          </p:nvPr>
        </p:nvSpPr>
        <p:spPr/>
        <p:txBody>
          <a:bodyPr/>
          <a:lstStyle/>
          <a:p>
            <a:r>
              <a:rPr lang="en-US" b="1" dirty="0" smtClean="0"/>
              <a:t>CAP2 Case Study </a:t>
            </a:r>
            <a:endParaRPr lang="en-US" b="1" dirty="0"/>
          </a:p>
        </p:txBody>
      </p:sp>
      <p:sp>
        <p:nvSpPr>
          <p:cNvPr id="3" name="Content Placeholder 2"/>
          <p:cNvSpPr>
            <a:spLocks noGrp="1"/>
          </p:cNvSpPr>
          <p:nvPr>
            <p:ph idx="1"/>
          </p:nvPr>
        </p:nvSpPr>
        <p:spPr>
          <a:xfrm>
            <a:off x="490654" y="1477195"/>
            <a:ext cx="8474927" cy="2492639"/>
          </a:xfrm>
        </p:spPr>
        <p:txBody>
          <a:bodyPr/>
          <a:lstStyle/>
          <a:p>
            <a:r>
              <a:rPr lang="en-US" b="1" dirty="0">
                <a:solidFill>
                  <a:srgbClr val="0E4F69"/>
                </a:solidFill>
              </a:rPr>
              <a:t>Challenge: </a:t>
            </a:r>
            <a:r>
              <a:rPr lang="en-US" b="1" dirty="0" smtClean="0">
                <a:solidFill>
                  <a:srgbClr val="0E4F69"/>
                </a:solidFill>
              </a:rPr>
              <a:t/>
            </a:r>
            <a:br>
              <a:rPr lang="en-US" b="1" dirty="0" smtClean="0">
                <a:solidFill>
                  <a:srgbClr val="0E4F69"/>
                </a:solidFill>
              </a:rPr>
            </a:br>
            <a:r>
              <a:rPr lang="en-US" sz="2600" dirty="0"/>
              <a:t>Organization considering adding Advanced Practitioner to Medical Staff </a:t>
            </a:r>
            <a:r>
              <a:rPr lang="en-US" sz="2600" dirty="0" smtClean="0"/>
              <a:t>Credentialing Committee</a:t>
            </a:r>
            <a:r>
              <a:rPr lang="en-US" sz="2800" dirty="0" smtClean="0"/>
              <a:t/>
            </a:r>
            <a:br>
              <a:rPr lang="en-US" sz="2800" dirty="0" smtClean="0"/>
            </a:br>
            <a:r>
              <a:rPr lang="en-US" sz="2000" dirty="0" smtClean="0"/>
              <a:t/>
            </a:r>
            <a:br>
              <a:rPr lang="en-US" sz="2000" dirty="0" smtClean="0"/>
            </a:br>
            <a:r>
              <a:rPr lang="en-US" sz="2600" dirty="0"/>
              <a:t>— </a:t>
            </a:r>
            <a:r>
              <a:rPr lang="en-US" sz="2600" dirty="0" smtClean="0"/>
              <a:t>needed </a:t>
            </a:r>
            <a:r>
              <a:rPr lang="en-US" sz="2600" dirty="0"/>
              <a:t>prevalence </a:t>
            </a:r>
            <a:r>
              <a:rPr lang="en-US" sz="2600" dirty="0" smtClean="0"/>
              <a:t/>
            </a:r>
            <a:br>
              <a:rPr lang="en-US" sz="2600" dirty="0" smtClean="0"/>
            </a:br>
            <a:r>
              <a:rPr lang="en-US" sz="2600" dirty="0" smtClean="0"/>
              <a:t>and </a:t>
            </a:r>
            <a:r>
              <a:rPr lang="en-US" sz="2600" dirty="0"/>
              <a:t>role </a:t>
            </a:r>
            <a:r>
              <a:rPr lang="en-US" sz="2600" dirty="0" smtClean="0"/>
              <a:t>description.</a:t>
            </a:r>
            <a:endParaRPr lang="en-US" sz="2600" dirty="0"/>
          </a:p>
        </p:txBody>
      </p:sp>
      <p:sp>
        <p:nvSpPr>
          <p:cNvPr id="4" name="AutoShape 2" descr="data:image/jpeg;base64,/9j/4AAQSkZJRgABAQAAAQABAAD/2wCEAAkGBw4PDQ8PDw8UDw8OEA4QFQ8ODw8PDQ8NFBQWFhUUFBYYHCggGBolHBYVITEhJisrMC4uGCAzOjMsNygtLisBCgoKDg0OGhAQFywkHCY3LCwsLCwsLCwsLCwsLCwsLCwsMSwsLC0sLCwuLC0sLCwsLCwsLCwsLCwsLCwtLCwsLP/AABEIAMIBBAMBIgACEQEDEQH/xAAbAAEBAAIDAQAAAAAAAAAAAAACAAUGAQMEB//EADoQAAICAQMCBAQEBQIFBQAAAAECAAMRBBIhBTETIkFRBhRhcSMygZEVQlKhs3SxJDNy0fAHNEPB8f/EABkBAQEBAQEBAAAAAAAAAAAAAAEAAgMFBP/EACQRAQEAAgICAgICAwAAAAAAAAABAhEDEiExE0EiUZHwMlJx/9oADAMBAAIRAxEAPwD6tqb0rRndgqKMlj2Amka34w1GovFGhpJDAYt8jHzHCse4UZyORnPGJfFWps1mvq6fSzBUddxR9n4hUsxY88Kv9z6442w9Ho0nTzRSvFYGGP5/Ezw5IxggnuO05Z536dZjqf3+Wl1nq5dgutAO5/I3nxhQw3EV9ivbHqT2InbVrupaWrxGc6tAdpDY4A3gOGxnacD3OVbvkZy2i1lX8Ssuw9VlVVNJS1ynjoEzvRPyg5sUY47Zmz6WtL0qutqUWKWI4DFG8yEA+vBI/WY8y+1Mtz1GD6N1qvVplQUsAy1TEF1Hvx3HImQJmqfF/TDodUnUKC+x8K67iUVhjHA5IwDx64xxNj0upW2tLEOVdQwx9Z1xy2rjrzHcTCTOCYSZoImAmRMJMiiYCZEwkyaRMBMiYSYFEwEyJgJkXJMBMiYCZFEwkyJgJkUTCTImAmRRMJMiYCZFEwEyJhJkUTATImEmRRMJM4JhJgUTCTImAmRc5lBmUi2T4RqrPWNcxbdZWbcBeFwbNpLD+r0yPTM3jUfkf/pb/Yz5tk6HrrWbQlWqG3eq1k7HADE4XICuFPtwc8zK6n4h1QZtNa1fiEmtflvM9oywZtxJUYUZI4wf2nK3W3yZSeGsfGmorHVbbAwQUU0O5XYhDhRY31J2gc+3H0n0/oDhtLURnBB/OctjJwT9+/6z5r810prLNS9C6k0sm4lm2NY3iL4hByu38Nf7nnjO0dG+L6Gp8MBgEUJ4i7Cwcr2FYGSRjPYjjvNZckyk8OWHHcbbWW+NkU9N1BZC+xQyhfzCwHykfYnMwvwnaW0NZPfNmRhxjzZxhueM/b24nl+NeqW06FafGGqs1LbwwFahaFx2A/MdxHH39pk+lVFKEBzk5chjlgXJbB+vP7yw9ul9PYTATImEmdQiYCZEwkyaRMBMiYSYFEwEyJgJkXJMBMiYCZFEwkyJgJkUTCTImAmRRMJMiYCZFEwEyJhJkUTATImEmRRMBMiYSYFEwkzgmEmRRMJMiYCZFZlDmUi3vr/SU1dJrY4IyVP8pOOzfTOP/M51arW6jSJ4FylRwviBQXdR5NpzhWG0sc5U4x3xN5JnRqaK7FK2IHU8YYZ4hlhvz9vhl8a+mr1a7QIGazwBv/EH8vmO7BZWQ5ywA3ZbgnmDW/EFfiXaeo4FjbmWpbEe4KNgNjsd2PL2AAIxzM0vw/olbcKFzxyRuOB6ZbP/AJzO2jpunrOUqUN/Ucsw+2e0z8dXhg+i9EZ7PmdSPNkFKwfIqgkqAvYLyPvjucnOykyJhJnSSTxD7814Os6t6q62TGW1OlqORnyWWqrfrgmewmYr4kP4VP8ArNB/nSZMmKiJgJkTCTBpEwEzh3ABJOAASSTgADuTMLT8VdNstFSaylrCcAB+Gb2DHgn7GSZkmAmeQdU05vOnFyG9Rk0hh4oGM8r9iDDZ1PTreuna5BewyKSw8VhgnIX7A/tIvUTCTMTq/ifp9Vpqs1dSWA4Kls7T7MRwP1mSSwMoZSGVgCGUgqVPYgjuJNRyTCTPNqOo0JYlT3Ittn5a2cCx/sveefX9Z0lDBL9RXU5UMFscKxUkjOPbIP7SXh7iYSZ4LutaRKF1DaisUOSFt3Ao7DIwuO58p4HsZzV1XTPQdQtyGlc5t3DYuO+T6HkcSO49ZMBM8fT+rabUhjp7kt2Y3bDyue2QefQznqGvq06B7W2hnVBgFmaxuygDkmTW57ekmAmeDWdb0lNgqt1Fddhx5GbBGe2fb9Zx1HrGl05AvvSstyAx8xHvgen1ktx7iYCZ10ahLED1sHRhkMpBUj6GePXdY0tDhLr0rdgCFZucH1PsPqYHce4mAmeXWdU09O3xbkr3jK73A3L7j3nUvV9MTVttDC9mRGXLIzjuu4cZ+kjuPaTCTImAmTSJgJkTCTIrMocykX04mAmd2moNjbQccZJ9hO7WdP2KWVs47g+0LnjLqvPeEmAmeLrHUl01JtYbuQoUcFnPYfSYTpXxX41y1WVBN5wrKxIDegOf95ZcmMuq3MbZtsxMBM8XWepJpaHucEhcAKO7MTgCaz0r448W9a7aRWtjKiujFtrMQBuBHv6j3mtt48eWU3IznxGfwqf9ZoP86TJEzF/EZ/Cp/wBZof8AOkyRMWPtEwEyJhJg01b/ANTLLB0jU+HkZ8NWIyD4RcBv0nr1XTunN01UtSsaIVVMGyEQJwVcOMYJ459c/WZfU1JYjVuodHUqysMqynuCJr6fBmgBHlsatW3DTvfa+lVu/FZOP0iNeWp6orT1TU65DldHqOnqW3bs6S6kVsS3qOVOfWLQt4vVtHrjz83qtcEOcgaais1pz7HaTN1u6BpmOrJVj88qraN3BCrtG0Y8vENfQdMh0hVWHyKstXn4AZdp3cebiQ6VqtfS9XpKdV8vVpupaO57bGUnbqCpzvG4cMQM+ufYekynTPiKoafSDT6K802oMeCgaujzlSrEn0OT9p32/B+iJfAtrSwkvTTqLa6HJ75QH1mY02nrprWqtQldY2qq9gINTGtS+JOn01dS6bYlYFl+std37u5wvBJ5wPQdhO7q3StVZ1Nr6Dp/Lo1qHzA8Qqd5b/ljkZPG4/WezX/Cumvt8ayzUb97ONupcLWx7+GP5f0nOs+GNJbtLeKHWsUm1L3S6yofy2MPz/rJda1fS9VOt1HRbHrVENmsBrUDwfHQcFR+x+8x/VSd/U6x/wC3PUtFuH/x8mzeD+oXP2E3rUfD2kfT16fw9tdBDV+GzJZW/fcrd855zOK+gaRdM+l8PdVaSz72Zndyc7mbvuyBzLa+OsWvl+ICqDCnQDcF4GQ/lyP2nb1nz9V6dWfyIupvx6GxVwp/Tn957+l9G0+lLmoMXs2hrLXaywqvAXJ9B7Tydf0dhu0mqpTxLNNYQyAgM2nsGHxnjI4MmtWRr20NpuvNYAX8WwZYDdtC+Qf7YnT0xr7NSjaZEt1CdP063/NZCDcilNmOckEZ9Js+v+HNJfa1ro259u8LYyV27fy+Io4bEtf0DTXWeIQ9dm0IXosaosgGArY7jiWx8dYT4d6omn0NIr099+5rt/hVqRXaG8wwDgDnjHpDWqtqetGwAkVqvn9KvDOB9B2m0aHR1aepaqV2IvZRk/cknufrPB1LoGm1FhssVgxUIxrsasWIP5Xx3Emul1Gu9L0WquTp9iGrNeksX8fzkZcgNsHJG0KM9uZazXtf0u52REu0eoHNS4r8Wtx5k9sg4mxa7ommtKEq1bVp4avS7VOK/wCjI7j6TH9S6OPAo0enq20NarWtkELUp3HOTlmJwJLpZGeVsgH3AMJMjCTB3iJgJnJM6yZFzmUGZQafV9HqfDfJGQRg47/pPRrepKyFUB83BJGOJjCYSYZceNu3naY7r3TfmqDWG2sGDKTnbuHv9MEzX+kfC9qXpZcyBayGwjFizDt6DAzNuJhJllx427rcysmmO+IOmDV6Zqd20kqysRkK69s/TuP1mpdJ+DL1vre9kVK2V/w2LMzKQQOwwOO83smEmb06Y8mWM1GL+Iz+FT/rND/nSZEmYz4iP4VP+s0P+dJkSYuc9uCYSZEwEwaa78V9c1Gmv0NGnSpn1tlleby4RSuzByvp5jOjS9e1lev0+j1dVDHVK7I+jssfZsBJ3hxkA4PM8P8A6h6PxdR0xm09mooqtvNqVVvYfDPhcEL74P7TyaLSqNfpG6bobtIqv/xFltb1Utp/6SHJ3Hv2+n6LFt29HU/iW+vReNTqa9Q/z66cuun8NUQrk1lW7sP6vrPU/Xbvm+rVNalNWiSo12NVv8PcOSwHLzVv4Zqf4XYngW7z1k27PCfcati+fGPy/WZTqmhvN/xARU5F1NIrIRiLSByE4836SW62J/iHTUpphfeGfUVb1da2C24UEsFGduc8D645ho+KNE9N1wuwmnIFm9XR0JOACpGckggfaYGvQ3fN9CY1Ptp0rByUbFT+FwGOPKc+/rMd13pGptu6wUpZg1misUbCFvCfnCk8N3zxmDXaxtuj+J9HdbVTXYxsuDMqNXYhKqCcnI4GAcH1l8SdZ+TpRlTxbbrFprqzjfY3ufb/ALiYG7X+P1fpTGh6PwtVxcuyzHhtxt/pBBAP3498l8Y9Ouurot0677tJqK71rJA8QL3GT68D+8jLbK4Oo6tU1Zsqo1FbsFdNL4i21A/zZc4YCZReoVNfZQHzbUodlweEOMHPb1E1brV9+rK/LUa2m/yL5yaNNWofzF+cMcE9p22i/T9Wvt+XstTU6etEapdy+IgGQx7LyO5kplpkdV1qt0osp1Koll4qy1TP4pzg1r/SfrOOqfEFFfj1q5N1NbMcVu9dbbSV3sBgdvWatp9BqPkunqaXDp1Euy7Hyibj5jxwv1mR0y26a3qlbUW2nUtbdW6Vlq3VlbyluwxnHMl2rI9O+IE+T0tuobN2oUkJVWzO5BIO1FBOO06ut9e26Su/SuDuvrqJZckAkhlKnkGYLT9P1Fa9OuIvrWvTvS/y9Ya+pi7kEowPByPSdmt6c/yRKV3lrtbVcRcFNpHq+1ANoPsRJdstNh/iapdqt96smnRXNS1EPSu0Ekt/Nn2gq+I9I71othzdjYSjhGJ/l3Yxn6TCa7SWm/rJFbkW6eoIQjEWMEXIX3P2i1+ks+U6UoqYmq7TMyhDlAB5iw9PrJrtl/f+szd17Sq7IbPyMEZwjmlHP8rOBtB/WPXdWppfYxZn27ytdb2sqf1MFBwJqidOtrTUaawapvFuchNOtfgXIxHmLsp2njnJ9JkeqaYLeGUaqmxaUQX6dfGS0ADyuo9j74zIzPLTYNPqUtRbK2DowyGHYiMmY/obX/LJ8wMW+bPlCErk7SVHAJHpPYTB2x8xEwkyJgJg25zKDMpJ9PJgJkTCTNvgRMBMiYSYFEwEyJgJkWM+IT+FT/q9D/nSZFjPJ1TTG5EUEDZfp7ec8rXYrkfcgT0EyUiJhJkTATJpEwkyJgJkUTCTOCYSZFEzy6/SV31NVau5HxkZKnjkEEcgzvJhJkdMXoeh0U2+MDZZaE8MWX3Pc6V/0ruPA/7zIkyJhJkZNekTATImEmBRMBMiYSZFEwkzgmEmRRMJM4JhJkUTATImEmRcEwkyJgJg0iYSZEwEyLkmUGZST6eTATImEmafAiYCZEwEyKJhJkTATIomEmRMBMiiYSZEwEyKJgJkTCTIomAmRMJMiiYCZEwkwKJgJkTCTIomAmRMJMiiYCZEwkyKJgJkTCTIomEmcEwEyKJhJkTATBpEwkyJgJkUTCTImAmRc5lBmUk+nkwEyJgJmnwImEmRMBMiiYSZEwEyKJhJkTATIomAmRMJMiiYCZEwkyKJgJkTCTAomAmRMJMiiYCZEwkyKJgJkTCTIomAmRMJMiiYCZEwEyKJhJkTATBpEwkyJgJkUTCTImAmRRMJMiYCZFzmUGZzIvppMJMiYCZp56JhJkTATIomEmRM1rrFlR16rfe1NQ0dj5GoegBxao3cMMkAmSt02ImAmaTX8Sa1fl02qfwa7C15qrbUK1pQHL2JtO0KeAxywyBmeuj4guOp2tbSy/OavTHTqh+YWqreRYTuOcBRkbcfWQmcbSTATNMp+KNQxKq9Tl/k3R/DChVuv8MqVFjE+Ug87T7id9nVNTXfqkN6OyanQUKhq24W3w9z7d5OPOf19fSR7xtRMBM1dOuatQjP4d25+oU+HXWyO76ZXZWB3H823G3HGe5nR07r+rtWvPhKbrNMA34bbRaGJUolrHjHBO0nnIEj3jbSYCZrel6pfZfpA9qIrNrq3ATC2vS+wYy3GeOOcY9Y+q9YtrttCtWooFJFLqTbqvE/oO4Y58owDyJNdppnyYCZg+mhx/EXazcfGuUcMCgROAPMR6jsB2+vGA0uu1DU6Os2vmp9LZZYWO6yu8p4ak+o87g/9EtLu3kmAmapb8SakHUN4aba/mAEY1h08M4DEB97D1PkGAe85XWN4lpNqX/8V05N9YZa8NgEgBjg8+8NL5I2gmAma/X1tzU9rXUqfDsbwNjG2hlbb58N5sHvnbOnRdSst1NCuwJru1KEptUOPAVhkKzDgk+p7S013jZCYCZrvXdfYNRmvxCujVHcVgmti7Asr49qwSPvO5urP82ELJ4LMqrsCuWym4biH3IfX8pGPWR7zbMkwkzWh1ixq3FhRnzSwCKDWFNqqSHSw7u/GcHjtOdZ1e4NqV3qCqak17FWwfhjOSwfIOBzlRgn1lpfJGwkwkzX7OsOjVKLUsAGmD+UAsbDgnO/0HsD25xOaeqX4VmC2B69U4RFKtuqPHOTnP2lpqckZwmEmYG/q1qopWyq4u9Q3VqAKg6k+YM+05xgZYTJ9P1DWUo7gBmBztZWU4JGQQSOcZ7waxzluo9BMJMiYSZOjgmEmRMBMi5zKDMoF9OJhJkTATNvPRMJMiYCZFEzqsqRjllViPVlUkfvETCTI6F1UkEgEr2JAJH2PpPNpNFXVv2Dl7LbSTy2+xizYPtk9p6CYSZHTrNKceReO3kXjnPHHHM4atSc7VJ45KjPHbmImEmR0O1fYcEnsOCe5g8NR2UDnPCgeb3+/wBYiYSYHQGtePKOCSPKOD7j6zz9R1KU1Pc67hUrPwAWwPbPaegmdOpQsjKrmtiOHUAlT9jwZLTw0dUUo72IKkG071eu2uwvxhdmSWzxjGTkd5Hqel/DG4fi7tqityx8MgEbQuQVJ7HBHPsZ4L/hxbPEZ2UO/hf8qkV1ZrbcCyZ8xPY89vaenR9KFVlTgqDWt4KpWERmtKEnGTjGz65kzO36c39V04VXVkJuVGGQ431Gxa8khSe7AYPr7ckcjqGl3tWHQMm4ny7V/D/NhsbSV9cHieMdAUC3Fh871FcqD4VSXeN4Y55G4mP+EHw7KTafl3F2Kwihx4hLHL+uCTjgfXMj+X6d/wDEdNsZ9wwWVCPDfezMMqNm3c2RyOORO6o1sA6AYI4O3Bx29Rke2Ji16EoqZPw8saznwBtIQEDI3ZzyTkET3aHTmqpay7Wbc+ZySeTnHPoOwk1jv7jvIHPA578Dn7+8G1c5wAQMZAGce32iJgJg6aEovPlHPJ4HJ+sJUZJwMnucDJ+/vETATI6E1r/Svt+UYxDtHoAMdsADH2iJgJkdCUXGNowfTAwf0nE5JgJk1I5JgJkTATIomEmRMBMC5zKDMpF9OJhJkTATNvPRMBMiYSZFEwEyJhJkUTATImEmBRMBMiYSZFEwEyJhJkWLo1xa6xGuVdlzVivwySVAUjLZ7nJnls+IFevNIyT4brhkctWbUUgr/IxDcA//AFMxVWE3bcje5c8n85xk/wBhPGemVbdvm2cAJ4j7EAYMAoz5eQPtJnWTrHVc2+F4RFgZ1YblKoFVHzn1BWxe0I6uhRH2kB6K7xuZVwHIAUk8Z5//AGd1egrVt/JfLkszFmYuFB3E9+EUfTE6B0mkAAb/ACqir+I+UVG3KF54wRI6ydS9ZDHCVM7BbiQrLj8LZkAnvneuJ66NUthbbyqhDv8AQlhuwP0Kn9Z1VaBK3NiZNh38u7sMtt3E599i/tLQaUU1hB7sxIGBuY5OPoOAPoBJrGZfbxPrrg+zKMSakLKrbKrXfBXOfP5cn07DOMzmzW2DjykpqK6WYgjcrbCCozwcP/ad6dPrCbMuVGCA1jHawO4MPZgRnMNmhrKhcuAH8TIsYM1mQdzH1OQJLrk6btc4NjDGyq6qkrjzNv8ADBbOeP8AmD9j78e4medtHWW3HOcqxG5trOoAVmHYkYHP0E7SYN4y/aJhJnBMJMm0TCTImAmRRMJMiYCZFEwkyJgJgUTCTImAmRc5nEOZSL6cTATImEmbeeiYCZEwkyKJgJkTCTAomAmRMJMiiZwP9v8AaEmEmYzls1LpqHgft3+0JUft3/XtAWgJnH4uT/drc/R7ecfT++M4kVGF4PO0fuTOosYSx95ZcXJdfkZY7Cg78459fY49pw1QyRznn6cYz7czpLn3/vAXPuf3MPi5N/5nw7K0B+mDz/0+8RqB29/MVHp6rn2nnLH3+n6Q7zx9Md+0c+PO3cyMd4rBXPIyG4OD2ZR7fWcGkYbGePEXnBzjGPTjvOiy4n6Yz2zOoufc/vMTi5L7yLvvpAXIzkNtxyecfYRLplJxyMeF5uMHdj6fWeU2t/Uf3MnvJXbxjgcZzgdvWN4+XUnYu0UBlyoIYkgKxBzgjPp9f7Ty243EL2ycH6Saxs53HPvk5xOomdePDLG/ldpEwkyJgJnUomEmRMBMC7bmTam3vtO7jHm3HH34x+085M5JgJkUTCTImAmRc5lBmUi+nmAylNvPEwGcSgXBgMpSImAylJCYDKUmhgMpSImBpSkQMBlKBEwGcykQMBlKREwGUpETAZzKTQQmcSkRMLSlAgYTOJSQmEylJoZSlB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w4PDQ8PDw8UDw8OEA4QFQ8ODw8PDQ8NFBQWFhUUFBYYHCggGBolHBYVITEhJisrMC4uGCAzOjMsNygtLisBCgoKDg0OGhAQFywkHCY3LCwsLCwsLCwsLCwsLCwsLCwsMSwsLC0sLCwuLC0sLCwsLCwsLCwsLCwsLCwtLCwsLP/AABEIAMIBBAMBIgACEQEDEQH/xAAbAAEBAAIDAQAAAAAAAAAAAAACAAUGAQMEB//EADoQAAICAQMCBAQEBQIFBQAAAAECAAMRBBIhBTETIkFRBhRhcSMygZEVQlKhs3SxJDNy0fAHNEPB8f/EABkBAQEBAQEBAAAAAAAAAAAAAAEAAgMFBP/EACQRAQEAAgICAgICAwAAAAAAAAABAhEDEiExE0EiUZHwMlJx/9oADAMBAAIRAxEAPwD6tqb0rRndgqKMlj2Amka34w1GovFGhpJDAYt8jHzHCse4UZyORnPGJfFWps1mvq6fSzBUddxR9n4hUsxY88Kv9z6442w9Ho0nTzRSvFYGGP5/Ezw5IxggnuO05Z536dZjqf3+Wl1nq5dgutAO5/I3nxhQw3EV9ivbHqT2InbVrupaWrxGc6tAdpDY4A3gOGxnacD3OVbvkZy2i1lX8Ssuw9VlVVNJS1ynjoEzvRPyg5sUY47Zmz6WtL0qutqUWKWI4DFG8yEA+vBI/WY8y+1Mtz1GD6N1qvVplQUsAy1TEF1Hvx3HImQJmqfF/TDodUnUKC+x8K67iUVhjHA5IwDx64xxNj0upW2tLEOVdQwx9Z1xy2rjrzHcTCTOCYSZoImAmRMJMiiYCZEwkyaRMBMiYSYFEwEyJgJkXJMBMiYCZFEwkyJgJkUTCTImAmRRMJMiYCZFEwEyJhJkUTATImEmRRMJM4JhJgUTCTImAmRc5lBmUi2T4RqrPWNcxbdZWbcBeFwbNpLD+r0yPTM3jUfkf/pb/Yz5tk6HrrWbQlWqG3eq1k7HADE4XICuFPtwc8zK6n4h1QZtNa1fiEmtflvM9oywZtxJUYUZI4wf2nK3W3yZSeGsfGmorHVbbAwQUU0O5XYhDhRY31J2gc+3H0n0/oDhtLURnBB/OctjJwT9+/6z5r810prLNS9C6k0sm4lm2NY3iL4hByu38Nf7nnjO0dG+L6Gp8MBgEUJ4i7Cwcr2FYGSRjPYjjvNZckyk8OWHHcbbWW+NkU9N1BZC+xQyhfzCwHykfYnMwvwnaW0NZPfNmRhxjzZxhueM/b24nl+NeqW06FafGGqs1LbwwFahaFx2A/MdxHH39pk+lVFKEBzk5chjlgXJbB+vP7yw9ul9PYTATImEmdQiYCZEwkyaRMBMiYSYFEwEyJgJkXJMBMiYCZFEwkyJgJkUTCTImAmRRMJMiYCZFEwEyJhJkUTATImEmRRMBMiYSYFEwkzgmEmRRMJMiYCZFZlDmUi3vr/SU1dJrY4IyVP8pOOzfTOP/M51arW6jSJ4FylRwviBQXdR5NpzhWG0sc5U4x3xN5JnRqaK7FK2IHU8YYZ4hlhvz9vhl8a+mr1a7QIGazwBv/EH8vmO7BZWQ5ywA3ZbgnmDW/EFfiXaeo4FjbmWpbEe4KNgNjsd2PL2AAIxzM0vw/olbcKFzxyRuOB6ZbP/AJzO2jpunrOUqUN/Ucsw+2e0z8dXhg+i9EZ7PmdSPNkFKwfIqgkqAvYLyPvjucnOykyJhJnSSTxD7814Os6t6q62TGW1OlqORnyWWqrfrgmewmYr4kP4VP8ArNB/nSZMmKiJgJkTCTBpEwEzh3ABJOAASSTgADuTMLT8VdNstFSaylrCcAB+Gb2DHgn7GSZkmAmeQdU05vOnFyG9Rk0hh4oGM8r9iDDZ1PTreuna5BewyKSw8VhgnIX7A/tIvUTCTMTq/ifp9Vpqs1dSWA4Kls7T7MRwP1mSSwMoZSGVgCGUgqVPYgjuJNRyTCTPNqOo0JYlT3Ittn5a2cCx/sveefX9Z0lDBL9RXU5UMFscKxUkjOPbIP7SXh7iYSZ4LutaRKF1DaisUOSFt3Ao7DIwuO58p4HsZzV1XTPQdQtyGlc5t3DYuO+T6HkcSO49ZMBM8fT+rabUhjp7kt2Y3bDyue2QefQznqGvq06B7W2hnVBgFmaxuygDkmTW57ekmAmeDWdb0lNgqt1Fddhx5GbBGe2fb9Zx1HrGl05AvvSstyAx8xHvgen1ktx7iYCZ10ahLED1sHRhkMpBUj6GePXdY0tDhLr0rdgCFZucH1PsPqYHce4mAmeXWdU09O3xbkr3jK73A3L7j3nUvV9MTVttDC9mRGXLIzjuu4cZ+kjuPaTCTImAmTSJgJkTCTIrMocykX04mAmd2moNjbQccZJ9hO7WdP2KWVs47g+0LnjLqvPeEmAmeLrHUl01JtYbuQoUcFnPYfSYTpXxX41y1WVBN5wrKxIDegOf95ZcmMuq3MbZtsxMBM8XWepJpaHucEhcAKO7MTgCaz0r448W9a7aRWtjKiujFtrMQBuBHv6j3mtt48eWU3IznxGfwqf9ZoP86TJEzF/EZ/Cp/wBZof8AOkyRMWPtEwEyJhJg01b/ANTLLB0jU+HkZ8NWIyD4RcBv0nr1XTunN01UtSsaIVVMGyEQJwVcOMYJ459c/WZfU1JYjVuodHUqysMqynuCJr6fBmgBHlsatW3DTvfa+lVu/FZOP0iNeWp6orT1TU65DldHqOnqW3bs6S6kVsS3qOVOfWLQt4vVtHrjz83qtcEOcgaais1pz7HaTN1u6BpmOrJVj88qraN3BCrtG0Y8vENfQdMh0hVWHyKstXn4AZdp3cebiQ6VqtfS9XpKdV8vVpupaO57bGUnbqCpzvG4cMQM+ufYekynTPiKoafSDT6K802oMeCgaujzlSrEn0OT9p32/B+iJfAtrSwkvTTqLa6HJ75QH1mY02nrprWqtQldY2qq9gINTGtS+JOn01dS6bYlYFl+std37u5wvBJ5wPQdhO7q3StVZ1Nr6Dp/Lo1qHzA8Qqd5b/ljkZPG4/WezX/Cumvt8ayzUb97ONupcLWx7+GP5f0nOs+GNJbtLeKHWsUm1L3S6yofy2MPz/rJda1fS9VOt1HRbHrVENmsBrUDwfHQcFR+x+8x/VSd/U6x/wC3PUtFuH/x8mzeD+oXP2E3rUfD2kfT16fw9tdBDV+GzJZW/fcrd855zOK+gaRdM+l8PdVaSz72Zndyc7mbvuyBzLa+OsWvl+ICqDCnQDcF4GQ/lyP2nb1nz9V6dWfyIupvx6GxVwp/Tn957+l9G0+lLmoMXs2hrLXaywqvAXJ9B7Tydf0dhu0mqpTxLNNYQyAgM2nsGHxnjI4MmtWRr20NpuvNYAX8WwZYDdtC+Qf7YnT0xr7NSjaZEt1CdP063/NZCDcilNmOckEZ9Js+v+HNJfa1ro259u8LYyV27fy+Io4bEtf0DTXWeIQ9dm0IXosaosgGArY7jiWx8dYT4d6omn0NIr099+5rt/hVqRXaG8wwDgDnjHpDWqtqetGwAkVqvn9KvDOB9B2m0aHR1aepaqV2IvZRk/cknufrPB1LoGm1FhssVgxUIxrsasWIP5Xx3Emul1Gu9L0WquTp9iGrNeksX8fzkZcgNsHJG0KM9uZazXtf0u52REu0eoHNS4r8Wtx5k9sg4mxa7ommtKEq1bVp4avS7VOK/wCjI7j6TH9S6OPAo0enq20NarWtkELUp3HOTlmJwJLpZGeVsgH3AMJMjCTB3iJgJnJM6yZFzmUGZQafV9HqfDfJGQRg47/pPRrepKyFUB83BJGOJjCYSYZceNu3naY7r3TfmqDWG2sGDKTnbuHv9MEzX+kfC9qXpZcyBayGwjFizDt6DAzNuJhJllx427rcysmmO+IOmDV6Zqd20kqysRkK69s/TuP1mpdJ+DL1vre9kVK2V/w2LMzKQQOwwOO83smEmb06Y8mWM1GL+Iz+FT/rND/nSZEmYz4iP4VP+s0P+dJkSYuc9uCYSZEwEwaa78V9c1Gmv0NGnSpn1tlleby4RSuzByvp5jOjS9e1lev0+j1dVDHVK7I+jssfZsBJ3hxkA4PM8P8A6h6PxdR0xm09mooqtvNqVVvYfDPhcEL74P7TyaLSqNfpG6bobtIqv/xFltb1Utp/6SHJ3Hv2+n6LFt29HU/iW+vReNTqa9Q/z66cuun8NUQrk1lW7sP6vrPU/Xbvm+rVNalNWiSo12NVv8PcOSwHLzVv4Zqf4XYngW7z1k27PCfcati+fGPy/WZTqmhvN/xARU5F1NIrIRiLSByE4836SW62J/iHTUpphfeGfUVb1da2C24UEsFGduc8D645ho+KNE9N1wuwmnIFm9XR0JOACpGckggfaYGvQ3fN9CY1Ptp0rByUbFT+FwGOPKc+/rMd13pGptu6wUpZg1misUbCFvCfnCk8N3zxmDXaxtuj+J9HdbVTXYxsuDMqNXYhKqCcnI4GAcH1l8SdZ+TpRlTxbbrFprqzjfY3ufb/ALiYG7X+P1fpTGh6PwtVxcuyzHhtxt/pBBAP3498l8Y9Ouurot0677tJqK71rJA8QL3GT68D+8jLbK4Oo6tU1Zsqo1FbsFdNL4i21A/zZc4YCZReoVNfZQHzbUodlweEOMHPb1E1brV9+rK/LUa2m/yL5yaNNWofzF+cMcE9p22i/T9Wvt+XstTU6etEapdy+IgGQx7LyO5kplpkdV1qt0osp1Koll4qy1TP4pzg1r/SfrOOqfEFFfj1q5N1NbMcVu9dbbSV3sBgdvWatp9BqPkunqaXDp1Euy7Hyibj5jxwv1mR0y26a3qlbUW2nUtbdW6Vlq3VlbyluwxnHMl2rI9O+IE+T0tuobN2oUkJVWzO5BIO1FBOO06ut9e26Su/SuDuvrqJZckAkhlKnkGYLT9P1Fa9OuIvrWvTvS/y9Ya+pi7kEowPByPSdmt6c/yRKV3lrtbVcRcFNpHq+1ANoPsRJdstNh/iapdqt96smnRXNS1EPSu0Ekt/Nn2gq+I9I71othzdjYSjhGJ/l3Yxn6TCa7SWm/rJFbkW6eoIQjEWMEXIX3P2i1+ks+U6UoqYmq7TMyhDlAB5iw9PrJrtl/f+szd17Sq7IbPyMEZwjmlHP8rOBtB/WPXdWppfYxZn27ytdb2sqf1MFBwJqidOtrTUaawapvFuchNOtfgXIxHmLsp2njnJ9JkeqaYLeGUaqmxaUQX6dfGS0ADyuo9j74zIzPLTYNPqUtRbK2DowyGHYiMmY/obX/LJ8wMW+bPlCErk7SVHAJHpPYTB2x8xEwkyJgJg25zKDMpJ9PJgJkTCTNvgRMBMiYSYFEwEyJgJkWM+IT+FT/q9D/nSZFjPJ1TTG5EUEDZfp7ec8rXYrkfcgT0EyUiJhJkTATJpEwkyJgJkUTCTOCYSZFEzy6/SV31NVau5HxkZKnjkEEcgzvJhJkdMXoeh0U2+MDZZaE8MWX3Pc6V/0ruPA/7zIkyJhJkZNekTATImEmBRMBMiYSZFEwkzgmEmRRMJM4JhJkUTATImEmRcEwkyJgJg0iYSZEwEyLkmUGZST6eTATImEmafAiYCZEwEyKJhJkTATIomEmRMBMiiYSZEwEyKJgJkTCTIomAmRMJMiiYCZEwkwKJgJkTCTIomAmRMJMiiYCZEwkyKJgJkTCTIomEmcEwEyKJhJkTATBpEwkyJgJkUTCTImAmRc5lBmUk+nkwEyJgJmnwImEmRMBMiiYSZEwEyKJhJkTATIomAmRMJMiiYCZEwkyKJgJkTCTAomAmRMJMiiYCZEwkyKJgJkTCTIomAmRMJMiiYCZEwEyKJhJkTATBpEwkyJgJkUTCTImAmRRMJMiYCZFzmUGZzIvppMJMiYCZp56JhJkTATIomEmRM1rrFlR16rfe1NQ0dj5GoegBxao3cMMkAmSt02ImAmaTX8Sa1fl02qfwa7C15qrbUK1pQHL2JtO0KeAxywyBmeuj4guOp2tbSy/OavTHTqh+YWqreRYTuOcBRkbcfWQmcbSTATNMp+KNQxKq9Tl/k3R/DChVuv8MqVFjE+Ug87T7id9nVNTXfqkN6OyanQUKhq24W3w9z7d5OPOf19fSR7xtRMBM1dOuatQjP4d25+oU+HXWyO76ZXZWB3H823G3HGe5nR07r+rtWvPhKbrNMA34bbRaGJUolrHjHBO0nnIEj3jbSYCZrel6pfZfpA9qIrNrq3ATC2vS+wYy3GeOOcY9Y+q9YtrttCtWooFJFLqTbqvE/oO4Y58owDyJNdppnyYCZg+mhx/EXazcfGuUcMCgROAPMR6jsB2+vGA0uu1DU6Os2vmp9LZZYWO6yu8p4ak+o87g/9EtLu3kmAmapb8SakHUN4aba/mAEY1h08M4DEB97D1PkGAe85XWN4lpNqX/8V05N9YZa8NgEgBjg8+8NL5I2gmAma/X1tzU9rXUqfDsbwNjG2hlbb58N5sHvnbOnRdSst1NCuwJru1KEptUOPAVhkKzDgk+p7S013jZCYCZrvXdfYNRmvxCujVHcVgmti7Asr49qwSPvO5urP82ELJ4LMqrsCuWym4biH3IfX8pGPWR7zbMkwkzWh1ixq3FhRnzSwCKDWFNqqSHSw7u/GcHjtOdZ1e4NqV3qCqak17FWwfhjOSwfIOBzlRgn1lpfJGwkwkzX7OsOjVKLUsAGmD+UAsbDgnO/0HsD25xOaeqX4VmC2B69U4RFKtuqPHOTnP2lpqckZwmEmYG/q1qopWyq4u9Q3VqAKg6k+YM+05xgZYTJ9P1DWUo7gBmBztZWU4JGQQSOcZ7waxzluo9BMJMiYSZOjgmEmRMBMi5zKDMoF9OJhJkTATNvPRMJMiYCZFEzqsqRjllViPVlUkfvETCTI6F1UkEgEr2JAJH2PpPNpNFXVv2Dl7LbSTy2+xizYPtk9p6CYSZHTrNKceReO3kXjnPHHHM4atSc7VJ45KjPHbmImEmR0O1fYcEnsOCe5g8NR2UDnPCgeb3+/wBYiYSYHQGtePKOCSPKOD7j6zz9R1KU1Pc67hUrPwAWwPbPaegmdOpQsjKrmtiOHUAlT9jwZLTw0dUUo72IKkG071eu2uwvxhdmSWzxjGTkd5Hqel/DG4fi7tqityx8MgEbQuQVJ7HBHPsZ4L/hxbPEZ2UO/hf8qkV1ZrbcCyZ8xPY89vaenR9KFVlTgqDWt4KpWERmtKEnGTjGz65kzO36c39V04VXVkJuVGGQ431Gxa8khSe7AYPr7ckcjqGl3tWHQMm4ny7V/D/NhsbSV9cHieMdAUC3Fh871FcqD4VSXeN4Y55G4mP+EHw7KTafl3F2Kwihx4hLHL+uCTjgfXMj+X6d/wDEdNsZ9wwWVCPDfezMMqNm3c2RyOORO6o1sA6AYI4O3Bx29Rke2Ji16EoqZPw8saznwBtIQEDI3ZzyTkET3aHTmqpay7Wbc+ZySeTnHPoOwk1jv7jvIHPA578Dn7+8G1c5wAQMZAGce32iJgJg6aEovPlHPJ4HJ+sJUZJwMnucDJ+/vETATI6E1r/Svt+UYxDtHoAMdsADH2iJgJkdCUXGNowfTAwf0nE5JgJk1I5JgJkTATIomEmRMBMC5zKDMpF9OJhJkTATNvPRMBMiYSZFEwEyJhJkUTATImEmBRMBMiYSZFEwEyJhJkWLo1xa6xGuVdlzVivwySVAUjLZ7nJnls+IFevNIyT4brhkctWbUUgr/IxDcA//AFMxVWE3bcje5c8n85xk/wBhPGemVbdvm2cAJ4j7EAYMAoz5eQPtJnWTrHVc2+F4RFgZ1YblKoFVHzn1BWxe0I6uhRH2kB6K7xuZVwHIAUk8Z5//AGd1egrVt/JfLkszFmYuFB3E9+EUfTE6B0mkAAb/ACqir+I+UVG3KF54wRI6ydS9ZDHCVM7BbiQrLj8LZkAnvneuJ66NUthbbyqhDv8AQlhuwP0Kn9Z1VaBK3NiZNh38u7sMtt3E599i/tLQaUU1hB7sxIGBuY5OPoOAPoBJrGZfbxPrrg+zKMSakLKrbKrXfBXOfP5cn07DOMzmzW2DjykpqK6WYgjcrbCCozwcP/ad6dPrCbMuVGCA1jHawO4MPZgRnMNmhrKhcuAH8TIsYM1mQdzH1OQJLrk6btc4NjDGyq6qkrjzNv8ADBbOeP8AmD9j78e4medtHWW3HOcqxG5trOoAVmHYkYHP0E7SYN4y/aJhJnBMJMm0TCTImAmRRMJMiYCZFEwkyJgJgUTCTImAmRc5nEOZSL6cTATImEmbeeiYCZEwkyKJgJkTCTAomAmRMJMiiZwP9v8AaEmEmYzls1LpqHgft3+0JUft3/XtAWgJnH4uT/drc/R7ecfT++M4kVGF4PO0fuTOosYSx95ZcXJdfkZY7Cg78459fY49pw1QyRznn6cYz7czpLn3/vAXPuf3MPi5N/5nw7K0B+mDz/0+8RqB29/MVHp6rn2nnLH3+n6Q7zx9Md+0c+PO3cyMd4rBXPIyG4OD2ZR7fWcGkYbGePEXnBzjGPTjvOiy4n6Yz2zOoufc/vMTi5L7yLvvpAXIzkNtxyecfYRLplJxyMeF5uMHdj6fWeU2t/Uf3MnvJXbxjgcZzgdvWN4+XUnYu0UBlyoIYkgKxBzgjPp9f7Ty243EL2ycH6Saxs53HPvk5xOomdePDLG/ldpEwkyJgJnUomEmRMBMC7bmTam3vtO7jHm3HH34x+085M5JgJkUTCTImAmRc5lBmUi+nmAylNvPEwGcSgXBgMpSImAylJCYDKUmhgMpSImBpSkQMBlKBEwGcykQMBlKREwGUpETAZzKTQQmcSkRMLSlAgYTOJSQmEylJoZSlB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8316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4" y="274639"/>
            <a:ext cx="8932126" cy="1143000"/>
          </a:xfrm>
        </p:spPr>
        <p:txBody>
          <a:bodyPr/>
          <a:lstStyle/>
          <a:p>
            <a:r>
              <a:rPr lang="en-US" b="1" dirty="0" smtClean="0"/>
              <a:t>CAP2 Solution</a:t>
            </a:r>
            <a:endParaRPr lang="en-US" b="1" dirty="0"/>
          </a:p>
        </p:txBody>
      </p:sp>
      <p:sp>
        <p:nvSpPr>
          <p:cNvPr id="8" name="Content Placeholder 7"/>
          <p:cNvSpPr>
            <a:spLocks noGrp="1"/>
          </p:cNvSpPr>
          <p:nvPr>
            <p:ph idx="1"/>
          </p:nvPr>
        </p:nvSpPr>
        <p:spPr>
          <a:xfrm>
            <a:off x="443345" y="3879272"/>
            <a:ext cx="8488779" cy="2978727"/>
          </a:xfrm>
        </p:spPr>
        <p:txBody>
          <a:bodyPr/>
          <a:lstStyle/>
          <a:p>
            <a:r>
              <a:rPr lang="en-US" sz="1600" b="1" dirty="0" smtClean="0">
                <a:solidFill>
                  <a:srgbClr val="0E4F69"/>
                </a:solidFill>
              </a:rPr>
              <a:t>“MCHC </a:t>
            </a:r>
            <a:r>
              <a:rPr lang="en-US" sz="1600" b="1" dirty="0">
                <a:solidFill>
                  <a:srgbClr val="0E4F69"/>
                </a:solidFill>
              </a:rPr>
              <a:t>creates strength in numbers through the data they collect. They've given me a resource to work with our Chief Nurse Executives, Medical Staff Office, Allied Health Professionals, Credentials Committee and the Governing Council of Advocate Medical Group.” </a:t>
            </a:r>
          </a:p>
          <a:p>
            <a:pPr marL="0" indent="0" algn="r">
              <a:buNone/>
            </a:pPr>
            <a:r>
              <a:rPr lang="en-US" sz="1400" i="1" dirty="0">
                <a:solidFill>
                  <a:srgbClr val="0E4F69"/>
                </a:solidFill>
              </a:rPr>
              <a:t>- Lise Hauser, APN-PA Governing Council Representative</a:t>
            </a:r>
          </a:p>
          <a:p>
            <a:pPr marL="0" indent="0" algn="r">
              <a:buNone/>
            </a:pPr>
            <a:r>
              <a:rPr lang="en-US" sz="1400" i="1" dirty="0">
                <a:solidFill>
                  <a:srgbClr val="0E4F69"/>
                </a:solidFill>
              </a:rPr>
              <a:t>Advocate Medical </a:t>
            </a:r>
            <a:r>
              <a:rPr lang="en-US" sz="1400" i="1" dirty="0" smtClean="0">
                <a:solidFill>
                  <a:srgbClr val="0E4F69"/>
                </a:solidFill>
              </a:rPr>
              <a:t>Group</a:t>
            </a:r>
          </a:p>
          <a:p>
            <a:pPr marL="0" indent="0" algn="r">
              <a:buNone/>
            </a:pPr>
            <a:endParaRPr lang="en-US" sz="1050" b="1" i="1" dirty="0" smtClean="0"/>
          </a:p>
          <a:p>
            <a:r>
              <a:rPr lang="en-US" sz="1600" b="1" dirty="0" smtClean="0">
                <a:solidFill>
                  <a:srgbClr val="0E4F69"/>
                </a:solidFill>
              </a:rPr>
              <a:t>“My organization is changing its medical staff bylaws...due to what we learned from the MCHC Database.”</a:t>
            </a:r>
          </a:p>
          <a:p>
            <a:pPr marL="0" indent="0" algn="r">
              <a:buNone/>
            </a:pPr>
            <a:r>
              <a:rPr lang="en-US" sz="1400" i="1" dirty="0" smtClean="0">
                <a:solidFill>
                  <a:srgbClr val="0E4F69"/>
                </a:solidFill>
              </a:rPr>
              <a:t>- </a:t>
            </a:r>
            <a:r>
              <a:rPr lang="en-US" sz="1400" i="1" dirty="0">
                <a:solidFill>
                  <a:srgbClr val="0E4F69"/>
                </a:solidFill>
              </a:rPr>
              <a:t>Michele Rubin, APN Executive Council Chair</a:t>
            </a:r>
          </a:p>
          <a:p>
            <a:pPr marL="0" indent="0" algn="r">
              <a:buNone/>
            </a:pPr>
            <a:r>
              <a:rPr lang="en-US" sz="1400" i="1" dirty="0">
                <a:solidFill>
                  <a:srgbClr val="0E4F69"/>
                </a:solidFill>
              </a:rPr>
              <a:t>University of Chicago Medical Center</a:t>
            </a:r>
          </a:p>
        </p:txBody>
      </p:sp>
      <p:graphicFrame>
        <p:nvGraphicFramePr>
          <p:cNvPr id="6" name="Chart 5"/>
          <p:cNvGraphicFramePr>
            <a:graphicFrameLocks/>
          </p:cNvGraphicFramePr>
          <p:nvPr>
            <p:extLst>
              <p:ext uri="{D42A27DB-BD31-4B8C-83A1-F6EECF244321}">
                <p14:modId xmlns:p14="http://schemas.microsoft.com/office/powerpoint/2010/main" val="1965218736"/>
              </p:ext>
            </p:extLst>
          </p:nvPr>
        </p:nvGraphicFramePr>
        <p:xfrm>
          <a:off x="1034474" y="905163"/>
          <a:ext cx="6382326" cy="2881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9912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956" y="4385217"/>
            <a:ext cx="3297044" cy="2472783"/>
          </a:xfrm>
          <a:prstGeom prst="rect">
            <a:avLst/>
          </a:prstGeom>
        </p:spPr>
      </p:pic>
      <p:pic>
        <p:nvPicPr>
          <p:cNvPr id="1026" name="Picture 2" descr="http://www.pdnseek.com/portals/0/PDN_joint_commisssion.png"/>
          <p:cNvPicPr>
            <a:picLocks noChangeAspect="1" noChangeArrowheads="1"/>
          </p:cNvPicPr>
          <p:nvPr/>
        </p:nvPicPr>
        <p:blipFill rotWithShape="1">
          <a:blip r:embed="rId4">
            <a:extLst>
              <a:ext uri="{28A0092B-C50C-407E-A947-70E740481C1C}">
                <a14:useLocalDpi xmlns:a14="http://schemas.microsoft.com/office/drawing/2010/main" val="0"/>
              </a:ext>
            </a:extLst>
          </a:blip>
          <a:srcRect t="20055" b="26710"/>
          <a:stretch/>
        </p:blipFill>
        <p:spPr bwMode="auto">
          <a:xfrm>
            <a:off x="1349299" y="4385217"/>
            <a:ext cx="4330390" cy="1290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CAP2 Case Study </a:t>
            </a:r>
            <a:endParaRPr lang="en-US" b="1" dirty="0"/>
          </a:p>
        </p:txBody>
      </p:sp>
      <p:sp>
        <p:nvSpPr>
          <p:cNvPr id="3" name="Content Placeholder 2"/>
          <p:cNvSpPr>
            <a:spLocks noGrp="1"/>
          </p:cNvSpPr>
          <p:nvPr>
            <p:ph idx="1"/>
          </p:nvPr>
        </p:nvSpPr>
        <p:spPr>
          <a:xfrm>
            <a:off x="390293" y="1217342"/>
            <a:ext cx="8753707" cy="4525963"/>
          </a:xfrm>
        </p:spPr>
        <p:txBody>
          <a:bodyPr/>
          <a:lstStyle/>
          <a:p>
            <a:r>
              <a:rPr lang="en-US" b="1" dirty="0">
                <a:solidFill>
                  <a:srgbClr val="0E4F69"/>
                </a:solidFill>
              </a:rPr>
              <a:t>Challenge: </a:t>
            </a:r>
            <a:r>
              <a:rPr lang="en-US" b="1" dirty="0" smtClean="0">
                <a:solidFill>
                  <a:srgbClr val="0E4F69"/>
                </a:solidFill>
              </a:rPr>
              <a:t/>
            </a:r>
            <a:br>
              <a:rPr lang="en-US" b="1" dirty="0" smtClean="0">
                <a:solidFill>
                  <a:srgbClr val="0E4F69"/>
                </a:solidFill>
              </a:rPr>
            </a:br>
            <a:r>
              <a:rPr lang="en-US" sz="2600" dirty="0" smtClean="0"/>
              <a:t>Organization </a:t>
            </a:r>
            <a:r>
              <a:rPr lang="en-US" sz="2600" dirty="0"/>
              <a:t>received </a:t>
            </a:r>
            <a:r>
              <a:rPr lang="en-US" sz="2600" dirty="0" smtClean="0"/>
              <a:t>a finding during </a:t>
            </a:r>
            <a:r>
              <a:rPr lang="en-US" sz="2600" dirty="0"/>
              <a:t>Joint Commission survey regarding effectiveness of their OPPE/FPPE for APRNs and </a:t>
            </a:r>
            <a:r>
              <a:rPr lang="en-US" sz="2600" dirty="0" smtClean="0"/>
              <a:t>PAs required to develop a written </a:t>
            </a:r>
            <a:r>
              <a:rPr lang="en-US" sz="2600" dirty="0"/>
              <a:t>action plan within 45 days</a:t>
            </a:r>
            <a:r>
              <a:rPr lang="en-US" sz="2600" dirty="0" smtClean="0"/>
              <a:t>. </a:t>
            </a:r>
            <a:r>
              <a:rPr lang="en-US" sz="2800" dirty="0" smtClean="0"/>
              <a:t/>
            </a:r>
            <a:br>
              <a:rPr lang="en-US" sz="2800" dirty="0" smtClean="0"/>
            </a:br>
            <a:r>
              <a:rPr lang="en-US" sz="2200" dirty="0" smtClean="0"/>
              <a:t/>
            </a:r>
            <a:br>
              <a:rPr lang="en-US" sz="2200" dirty="0" smtClean="0"/>
            </a:br>
            <a:r>
              <a:rPr lang="en-US" sz="2800" dirty="0" smtClean="0"/>
              <a:t>Joint </a:t>
            </a:r>
            <a:r>
              <a:rPr lang="en-US" sz="2800" dirty="0"/>
              <a:t>Commission suggested they call us.</a:t>
            </a:r>
          </a:p>
        </p:txBody>
      </p:sp>
    </p:spTree>
    <p:extLst>
      <p:ext uri="{BB962C8B-B14F-4D97-AF65-F5344CB8AC3E}">
        <p14:creationId xmlns:p14="http://schemas.microsoft.com/office/powerpoint/2010/main" val="36387100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675"/>
          <a:stretch/>
        </p:blipFill>
        <p:spPr>
          <a:xfrm>
            <a:off x="802888" y="563954"/>
            <a:ext cx="7783552" cy="5736952"/>
          </a:xfrm>
          <a:prstGeom prst="rect">
            <a:avLst/>
          </a:prstGeom>
        </p:spPr>
      </p:pic>
      <p:sp>
        <p:nvSpPr>
          <p:cNvPr id="7" name="Rectangle 6"/>
          <p:cNvSpPr/>
          <p:nvPr/>
        </p:nvSpPr>
        <p:spPr bwMode="auto">
          <a:xfrm>
            <a:off x="4125951" y="814039"/>
            <a:ext cx="1449659" cy="802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8" charset="-128"/>
            </a:endParaRPr>
          </a:p>
        </p:txBody>
      </p:sp>
      <p:sp>
        <p:nvSpPr>
          <p:cNvPr id="2" name="Title 1"/>
          <p:cNvSpPr>
            <a:spLocks noGrp="1"/>
          </p:cNvSpPr>
          <p:nvPr>
            <p:ph type="title"/>
          </p:nvPr>
        </p:nvSpPr>
        <p:spPr>
          <a:xfrm>
            <a:off x="457200" y="252336"/>
            <a:ext cx="8229600" cy="1143000"/>
          </a:xfrm>
        </p:spPr>
        <p:txBody>
          <a:bodyPr/>
          <a:lstStyle/>
          <a:p>
            <a:r>
              <a:rPr lang="en-US" b="1" dirty="0" smtClean="0"/>
              <a:t>CAP2 Solution</a:t>
            </a:r>
            <a:endParaRPr lang="en-US" b="1" dirty="0"/>
          </a:p>
        </p:txBody>
      </p:sp>
    </p:spTree>
    <p:extLst>
      <p:ext uri="{BB962C8B-B14F-4D97-AF65-F5344CB8AC3E}">
        <p14:creationId xmlns:p14="http://schemas.microsoft.com/office/powerpoint/2010/main" val="20033346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602"/>
          <a:stretch/>
        </p:blipFill>
        <p:spPr>
          <a:xfrm>
            <a:off x="338136" y="519773"/>
            <a:ext cx="8467725" cy="4855344"/>
          </a:xfrm>
          <a:prstGeom prst="rect">
            <a:avLst/>
          </a:prstGeom>
        </p:spPr>
      </p:pic>
      <p:sp>
        <p:nvSpPr>
          <p:cNvPr id="4" name="Title 3"/>
          <p:cNvSpPr>
            <a:spLocks noGrp="1"/>
          </p:cNvSpPr>
          <p:nvPr>
            <p:ph type="title"/>
          </p:nvPr>
        </p:nvSpPr>
        <p:spPr>
          <a:xfrm>
            <a:off x="953312" y="5119150"/>
            <a:ext cx="8190687" cy="1362075"/>
          </a:xfrm>
        </p:spPr>
        <p:txBody>
          <a:bodyPr/>
          <a:lstStyle/>
          <a:p>
            <a:r>
              <a:rPr lang="en-US" sz="4400" dirty="0" smtClean="0"/>
              <a:t>Cap2 Emerging Trends</a:t>
            </a:r>
            <a:endParaRPr lang="en-US" sz="4400" dirty="0"/>
          </a:p>
        </p:txBody>
      </p:sp>
    </p:spTree>
    <p:extLst>
      <p:ext uri="{BB962C8B-B14F-4D97-AF65-F5344CB8AC3E}">
        <p14:creationId xmlns:p14="http://schemas.microsoft.com/office/powerpoint/2010/main" val="300697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202350105"/>
              </p:ext>
            </p:extLst>
          </p:nvPr>
        </p:nvGraphicFramePr>
        <p:xfrm>
          <a:off x="842500" y="2184935"/>
          <a:ext cx="7254783" cy="372919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Title 1"/>
          <p:cNvSpPr>
            <a:spLocks noGrp="1"/>
          </p:cNvSpPr>
          <p:nvPr>
            <p:ph type="title"/>
          </p:nvPr>
        </p:nvSpPr>
        <p:spPr bwMode="auto">
          <a:xfrm>
            <a:off x="0" y="454625"/>
            <a:ext cx="9144000" cy="102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rgbClr val="0E4F69"/>
                </a:solidFill>
                <a:latin typeface="Arial" pitchFamily="34" charset="0"/>
                <a:cs typeface="Arial" pitchFamily="34" charset="0"/>
              </a:rPr>
              <a:t>Emerging Trend: </a:t>
            </a:r>
            <a:r>
              <a:rPr lang="en-US" altLang="en-US" sz="3600" b="1" dirty="0" smtClean="0">
                <a:solidFill>
                  <a:schemeClr val="tx1"/>
                </a:solidFill>
                <a:latin typeface="Arial" pitchFamily="34" charset="0"/>
                <a:cs typeface="Arial" pitchFamily="34" charset="0"/>
              </a:rPr>
              <a:t>APRN</a:t>
            </a:r>
            <a:r>
              <a:rPr lang="en-US" altLang="en-US" sz="3600" dirty="0" smtClean="0">
                <a:solidFill>
                  <a:schemeClr val="tx1"/>
                </a:solidFill>
                <a:latin typeface="Arial" pitchFamily="34" charset="0"/>
                <a:cs typeface="Arial" pitchFamily="34" charset="0"/>
              </a:rPr>
              <a:t>/</a:t>
            </a:r>
            <a:r>
              <a:rPr lang="en-US" altLang="en-US" sz="3600" b="1" dirty="0" smtClean="0">
                <a:solidFill>
                  <a:schemeClr val="tx1"/>
                </a:solidFill>
                <a:latin typeface="Arial" pitchFamily="34" charset="0"/>
                <a:cs typeface="Arial" pitchFamily="34" charset="0"/>
              </a:rPr>
              <a:t>PA Coordinator</a:t>
            </a:r>
          </a:p>
        </p:txBody>
      </p:sp>
      <p:sp>
        <p:nvSpPr>
          <p:cNvPr id="25604" name="TextBox 4"/>
          <p:cNvSpPr txBox="1">
            <a:spLocks noChangeArrowheads="1"/>
          </p:cNvSpPr>
          <p:nvPr/>
        </p:nvSpPr>
        <p:spPr bwMode="auto">
          <a:xfrm>
            <a:off x="558265" y="1089025"/>
            <a:ext cx="80274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dirty="0"/>
              <a:t>40% of </a:t>
            </a:r>
            <a:r>
              <a:rPr lang="en-US" altLang="en-US" dirty="0" smtClean="0"/>
              <a:t>academic medical centers have </a:t>
            </a:r>
            <a:r>
              <a:rPr lang="en-US" altLang="en-US" dirty="0"/>
              <a:t>an identified leader </a:t>
            </a:r>
            <a:r>
              <a:rPr lang="en-US" altLang="en-US" dirty="0" smtClean="0"/>
              <a:t>who </a:t>
            </a:r>
            <a:r>
              <a:rPr lang="en-US" altLang="en-US" dirty="0"/>
              <a:t>coordinates APRN/PAs; we are also seeing </a:t>
            </a:r>
            <a:r>
              <a:rPr lang="en-US" altLang="en-US" dirty="0" smtClean="0"/>
              <a:t/>
            </a:r>
            <a:br>
              <a:rPr lang="en-US" altLang="en-US" dirty="0" smtClean="0"/>
            </a:br>
            <a:r>
              <a:rPr lang="en-US" altLang="en-US" dirty="0" smtClean="0"/>
              <a:t>this </a:t>
            </a:r>
            <a:r>
              <a:rPr lang="en-US" altLang="en-US" dirty="0"/>
              <a:t>role emerge in healthcare </a:t>
            </a:r>
            <a:r>
              <a:rPr lang="en-US" altLang="en-US" dirty="0" smtClean="0"/>
              <a:t>systems.</a:t>
            </a:r>
            <a:endParaRPr lang="en-US" altLang="en-US" dirty="0"/>
          </a:p>
        </p:txBody>
      </p:sp>
      <p:graphicFrame>
        <p:nvGraphicFramePr>
          <p:cNvPr id="10" name="Chart 9"/>
          <p:cNvGraphicFramePr>
            <a:graphicFrameLocks/>
          </p:cNvGraphicFramePr>
          <p:nvPr>
            <p:extLst>
              <p:ext uri="{D42A27DB-BD31-4B8C-83A1-F6EECF244321}">
                <p14:modId xmlns:p14="http://schemas.microsoft.com/office/powerpoint/2010/main" val="2480743273"/>
              </p:ext>
            </p:extLst>
          </p:nvPr>
        </p:nvGraphicFramePr>
        <p:xfrm>
          <a:off x="3314947" y="2213812"/>
          <a:ext cx="4572000" cy="3674950"/>
        </p:xfrm>
        <a:graphic>
          <a:graphicData uri="http://schemas.openxmlformats.org/drawingml/2006/chart">
            <c:chart xmlns:c="http://schemas.openxmlformats.org/drawingml/2006/chart" xmlns:r="http://schemas.openxmlformats.org/officeDocument/2006/relationships" r:id="rId4"/>
          </a:graphicData>
        </a:graphic>
      </p:graphicFrame>
      <p:sp>
        <p:nvSpPr>
          <p:cNvPr id="25606" name="Text Box 11"/>
          <p:cNvSpPr txBox="1">
            <a:spLocks noChangeArrowheads="1"/>
          </p:cNvSpPr>
          <p:nvPr/>
        </p:nvSpPr>
        <p:spPr bwMode="auto">
          <a:xfrm>
            <a:off x="5485330" y="2377281"/>
            <a:ext cx="2470150" cy="979487"/>
          </a:xfrm>
          <a:prstGeom prst="rect">
            <a:avLst/>
          </a:prstGeom>
          <a:solidFill>
            <a:srgbClr val="FFFFFF"/>
          </a:solidFill>
          <a:ln w="9525">
            <a:solidFill>
              <a:srgbClr val="000000"/>
            </a:solidFill>
            <a:miter lim="800000"/>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dirty="0">
                <a:solidFill>
                  <a:srgbClr val="000000"/>
                </a:solidFill>
              </a:rPr>
              <a:t>        Illinois </a:t>
            </a:r>
            <a:r>
              <a:rPr lang="en-US" altLang="en-US" sz="1200" dirty="0" smtClean="0">
                <a:solidFill>
                  <a:srgbClr val="000000"/>
                </a:solidFill>
              </a:rPr>
              <a:t>2013</a:t>
            </a:r>
            <a:r>
              <a:rPr lang="en-US" altLang="en-US" sz="1200" dirty="0">
                <a:solidFill>
                  <a:srgbClr val="000000"/>
                </a:solidFill>
              </a:rPr>
              <a:t/>
            </a:r>
            <a:br>
              <a:rPr lang="en-US" altLang="en-US" sz="1200" dirty="0">
                <a:solidFill>
                  <a:srgbClr val="000000"/>
                </a:solidFill>
              </a:rPr>
            </a:br>
            <a:endParaRPr lang="en-US" altLang="en-US" sz="1200" dirty="0">
              <a:solidFill>
                <a:srgbClr val="000000"/>
              </a:solidFill>
            </a:endParaRPr>
          </a:p>
          <a:p>
            <a:r>
              <a:rPr lang="en-US" altLang="en-US" sz="1200" dirty="0">
                <a:solidFill>
                  <a:srgbClr val="000000"/>
                </a:solidFill>
              </a:rPr>
              <a:t>        Academic  Medical Centers</a:t>
            </a:r>
            <a:endParaRPr lang="en-US" altLang="en-US" dirty="0">
              <a:solidFill>
                <a:srgbClr val="000000"/>
              </a:solidFill>
            </a:endParaRPr>
          </a:p>
        </p:txBody>
      </p:sp>
      <p:sp>
        <p:nvSpPr>
          <p:cNvPr id="25607" name="Rectangle 11"/>
          <p:cNvSpPr>
            <a:spLocks noChangeArrowheads="1"/>
          </p:cNvSpPr>
          <p:nvPr/>
        </p:nvSpPr>
        <p:spPr bwMode="auto">
          <a:xfrm>
            <a:off x="5640905" y="2604293"/>
            <a:ext cx="161925" cy="152400"/>
          </a:xfrm>
          <a:prstGeom prst="rect">
            <a:avLst/>
          </a:prstGeom>
          <a:solidFill>
            <a:schemeClr val="tx2"/>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000000"/>
              </a:solidFill>
            </a:endParaRPr>
          </a:p>
        </p:txBody>
      </p:sp>
      <p:sp>
        <p:nvSpPr>
          <p:cNvPr id="13" name="Rectangle 12"/>
          <p:cNvSpPr/>
          <p:nvPr/>
        </p:nvSpPr>
        <p:spPr bwMode="auto">
          <a:xfrm>
            <a:off x="5636143" y="2985293"/>
            <a:ext cx="161925" cy="1524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solidFill>
                <a:prstClr val="black"/>
              </a:solidFill>
              <a:ea typeface="ＭＳ Ｐゴシック" charset="-128"/>
            </a:endParaRPr>
          </a:p>
        </p:txBody>
      </p:sp>
    </p:spTree>
    <p:extLst>
      <p:ext uri="{BB962C8B-B14F-4D97-AF65-F5344CB8AC3E}">
        <p14:creationId xmlns:p14="http://schemas.microsoft.com/office/powerpoint/2010/main" val="37986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IOM Recommendations</a:t>
            </a:r>
            <a:endParaRPr lang="en-US" b="1" dirty="0"/>
          </a:p>
        </p:txBody>
      </p:sp>
      <p:sp>
        <p:nvSpPr>
          <p:cNvPr id="3" name="Content Placeholder 2"/>
          <p:cNvSpPr>
            <a:spLocks noGrp="1"/>
          </p:cNvSpPr>
          <p:nvPr>
            <p:ph idx="1"/>
          </p:nvPr>
        </p:nvSpPr>
        <p:spPr>
          <a:xfrm>
            <a:off x="457200" y="1357162"/>
            <a:ext cx="8229600" cy="4769001"/>
          </a:xfrm>
        </p:spPr>
        <p:txBody>
          <a:bodyPr/>
          <a:lstStyle/>
          <a:p>
            <a:pPr marL="514350" indent="-514350">
              <a:buFont typeface="+mj-lt"/>
              <a:buAutoNum type="arabicPeriod"/>
            </a:pPr>
            <a:r>
              <a:rPr lang="en-US" sz="2200" b="1" dirty="0" smtClean="0">
                <a:solidFill>
                  <a:srgbClr val="0E4F69"/>
                </a:solidFill>
              </a:rPr>
              <a:t>Remove </a:t>
            </a:r>
            <a:r>
              <a:rPr lang="en-US" sz="2200" b="1" dirty="0">
                <a:solidFill>
                  <a:srgbClr val="0E4F69"/>
                </a:solidFill>
              </a:rPr>
              <a:t>scope-of-practice barriers. </a:t>
            </a:r>
            <a:r>
              <a:rPr lang="en-US" sz="2200" b="1" dirty="0" smtClean="0">
                <a:solidFill>
                  <a:srgbClr val="0E4F69"/>
                </a:solidFill>
              </a:rPr>
              <a:t/>
            </a:r>
            <a:br>
              <a:rPr lang="en-US" sz="2200" b="1" dirty="0" smtClean="0">
                <a:solidFill>
                  <a:srgbClr val="0E4F69"/>
                </a:solidFill>
              </a:rPr>
            </a:br>
            <a:r>
              <a:rPr lang="en-US" sz="2000" b="1" i="1" dirty="0" smtClean="0">
                <a:solidFill>
                  <a:srgbClr val="0E4F69"/>
                </a:solidFill>
              </a:rPr>
              <a:t>Advanced </a:t>
            </a:r>
            <a:r>
              <a:rPr lang="en-US" sz="2000" b="1" i="1" dirty="0">
                <a:solidFill>
                  <a:srgbClr val="0E4F69"/>
                </a:solidFill>
              </a:rPr>
              <a:t>practice registered </a:t>
            </a:r>
            <a:r>
              <a:rPr lang="en-US" sz="2000" b="1" i="1" dirty="0" smtClean="0">
                <a:solidFill>
                  <a:srgbClr val="0E4F69"/>
                </a:solidFill>
              </a:rPr>
              <a:t>nurses </a:t>
            </a:r>
            <a:r>
              <a:rPr lang="en-US" sz="2000" b="1" i="1" dirty="0">
                <a:solidFill>
                  <a:srgbClr val="0E4F69"/>
                </a:solidFill>
              </a:rPr>
              <a:t>should be able to </a:t>
            </a:r>
            <a:r>
              <a:rPr lang="en-US" sz="2000" b="1" i="1" dirty="0" smtClean="0">
                <a:solidFill>
                  <a:srgbClr val="0E4F69"/>
                </a:solidFill>
              </a:rPr>
              <a:t/>
            </a:r>
            <a:br>
              <a:rPr lang="en-US" sz="2000" b="1" i="1" dirty="0" smtClean="0">
                <a:solidFill>
                  <a:srgbClr val="0E4F69"/>
                </a:solidFill>
              </a:rPr>
            </a:br>
            <a:r>
              <a:rPr lang="en-US" sz="2000" b="1" i="1" dirty="0" smtClean="0">
                <a:solidFill>
                  <a:srgbClr val="0E4F69"/>
                </a:solidFill>
              </a:rPr>
              <a:t>practice </a:t>
            </a:r>
            <a:r>
              <a:rPr lang="en-US" sz="2000" b="1" i="1" dirty="0">
                <a:solidFill>
                  <a:srgbClr val="0E4F69"/>
                </a:solidFill>
              </a:rPr>
              <a:t>to the full extent of their education and training</a:t>
            </a:r>
            <a:endParaRPr lang="en-US" sz="2000" b="1" i="1" dirty="0" smtClean="0">
              <a:solidFill>
                <a:srgbClr val="0E4F69"/>
              </a:solidFill>
            </a:endParaRPr>
          </a:p>
          <a:p>
            <a:pPr marL="514350" indent="-514350">
              <a:buFont typeface="+mj-lt"/>
              <a:buAutoNum type="arabicPeriod"/>
            </a:pPr>
            <a:r>
              <a:rPr lang="en-US" sz="2200" dirty="0" smtClean="0"/>
              <a:t>Expand opportunities for nurses to lead and diffuse collaborative improvement efforts</a:t>
            </a:r>
          </a:p>
          <a:p>
            <a:pPr marL="514350" indent="-514350">
              <a:buFont typeface="+mj-lt"/>
              <a:buAutoNum type="arabicPeriod"/>
            </a:pPr>
            <a:r>
              <a:rPr lang="en-US" sz="2200" dirty="0" smtClean="0"/>
              <a:t>Implement nurse residency programs</a:t>
            </a:r>
          </a:p>
          <a:p>
            <a:pPr marL="514350" indent="-514350">
              <a:buFont typeface="+mj-lt"/>
              <a:buAutoNum type="arabicPeriod"/>
            </a:pPr>
            <a:r>
              <a:rPr lang="en-US" sz="2200" dirty="0" smtClean="0"/>
              <a:t>Increase the proportion of nurses with a baccalaureate degree to 80 percent by 2020</a:t>
            </a:r>
          </a:p>
          <a:p>
            <a:pPr marL="514350" indent="-514350">
              <a:buFont typeface="+mj-lt"/>
              <a:buAutoNum type="arabicPeriod"/>
            </a:pPr>
            <a:r>
              <a:rPr lang="en-US" sz="2200" dirty="0" smtClean="0"/>
              <a:t>Double the number of nurses with a doctorate by 2020</a:t>
            </a:r>
          </a:p>
          <a:p>
            <a:pPr marL="514350" indent="-514350">
              <a:buFont typeface="+mj-lt"/>
              <a:buAutoNum type="arabicPeriod"/>
            </a:pPr>
            <a:r>
              <a:rPr lang="en-US" sz="2200" dirty="0" smtClean="0"/>
              <a:t>Ensure that nurses engage in lifelong learning </a:t>
            </a:r>
          </a:p>
          <a:p>
            <a:pPr marL="514350" indent="-514350">
              <a:buFont typeface="+mj-lt"/>
              <a:buAutoNum type="arabicPeriod"/>
            </a:pPr>
            <a:r>
              <a:rPr lang="en-US" sz="2200" dirty="0" smtClean="0"/>
              <a:t>Prepare and enable nurse to lead change to advance health</a:t>
            </a:r>
          </a:p>
          <a:p>
            <a:pPr marL="514350" indent="-514350">
              <a:buFont typeface="+mj-lt"/>
              <a:buAutoNum type="arabicPeriod"/>
            </a:pPr>
            <a:r>
              <a:rPr lang="en-US" sz="2200" dirty="0" smtClean="0"/>
              <a:t>Build an infrastructure for the collective and analysis of interprofessional health care workforce data </a:t>
            </a:r>
          </a:p>
          <a:p>
            <a:endParaRPr lang="en-US" dirty="0"/>
          </a:p>
        </p:txBody>
      </p:sp>
      <p:sp>
        <p:nvSpPr>
          <p:cNvPr id="4" name="TextBox 3"/>
          <p:cNvSpPr txBox="1"/>
          <p:nvPr/>
        </p:nvSpPr>
        <p:spPr>
          <a:xfrm>
            <a:off x="4908882" y="6273225"/>
            <a:ext cx="4235118" cy="584775"/>
          </a:xfrm>
          <a:prstGeom prst="rect">
            <a:avLst/>
          </a:prstGeom>
          <a:noFill/>
        </p:spPr>
        <p:txBody>
          <a:bodyPr wrap="square" rtlCol="0">
            <a:spAutoFit/>
          </a:bodyPr>
          <a:lstStyle/>
          <a:p>
            <a:r>
              <a:rPr lang="en-US" sz="800" dirty="0" smtClean="0"/>
              <a:t>The Future of Nursing Leading Change, Advancing Health Report Recommendations. Institute of Medicine of the National Academies. Retrieved </a:t>
            </a:r>
            <a:r>
              <a:rPr lang="en-US" sz="800" dirty="0"/>
              <a:t>from: http://www.iom.edu/~/media/Files/Report%20Files/2010/The-Future-of-Nursing/Future%20of%20Nursing%202010%20Recommendations.pdf</a:t>
            </a:r>
          </a:p>
        </p:txBody>
      </p:sp>
    </p:spTree>
    <p:extLst>
      <p:ext uri="{BB962C8B-B14F-4D97-AF65-F5344CB8AC3E}">
        <p14:creationId xmlns:p14="http://schemas.microsoft.com/office/powerpoint/2010/main" val="2688229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772211902"/>
              </p:ext>
            </p:extLst>
          </p:nvPr>
        </p:nvGraphicFramePr>
        <p:xfrm>
          <a:off x="848402" y="2238852"/>
          <a:ext cx="7267856" cy="3696259"/>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Title 1"/>
          <p:cNvSpPr>
            <a:spLocks noGrp="1"/>
          </p:cNvSpPr>
          <p:nvPr>
            <p:ph type="title"/>
          </p:nvPr>
        </p:nvSpPr>
        <p:spPr bwMode="auto">
          <a:xfrm>
            <a:off x="0" y="427038"/>
            <a:ext cx="9144000" cy="102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tx1"/>
                </a:solidFill>
                <a:latin typeface="Arial" pitchFamily="34" charset="0"/>
                <a:cs typeface="Arial" pitchFamily="34" charset="0"/>
              </a:rPr>
              <a:t>Interdisciplinary Teams</a:t>
            </a:r>
          </a:p>
        </p:txBody>
      </p:sp>
      <p:graphicFrame>
        <p:nvGraphicFramePr>
          <p:cNvPr id="11" name="Chart 10"/>
          <p:cNvGraphicFramePr>
            <a:graphicFrameLocks/>
          </p:cNvGraphicFramePr>
          <p:nvPr>
            <p:extLst>
              <p:ext uri="{D42A27DB-BD31-4B8C-83A1-F6EECF244321}">
                <p14:modId xmlns:p14="http://schemas.microsoft.com/office/powerpoint/2010/main" val="663785087"/>
              </p:ext>
            </p:extLst>
          </p:nvPr>
        </p:nvGraphicFramePr>
        <p:xfrm>
          <a:off x="2429799" y="2958892"/>
          <a:ext cx="6194438" cy="2778965"/>
        </p:xfrm>
        <a:graphic>
          <a:graphicData uri="http://schemas.openxmlformats.org/drawingml/2006/chart">
            <c:chart xmlns:c="http://schemas.openxmlformats.org/drawingml/2006/chart" xmlns:r="http://schemas.openxmlformats.org/officeDocument/2006/relationships" r:id="rId4"/>
          </a:graphicData>
        </a:graphic>
      </p:graphicFrame>
      <p:sp>
        <p:nvSpPr>
          <p:cNvPr id="26630" name="Text Box 11"/>
          <p:cNvSpPr txBox="1">
            <a:spLocks noChangeArrowheads="1"/>
          </p:cNvSpPr>
          <p:nvPr/>
        </p:nvSpPr>
        <p:spPr bwMode="auto">
          <a:xfrm>
            <a:off x="1432460" y="2425566"/>
            <a:ext cx="2468563" cy="826102"/>
          </a:xfrm>
          <a:prstGeom prst="rect">
            <a:avLst/>
          </a:prstGeom>
          <a:solidFill>
            <a:srgbClr val="FFFFFF"/>
          </a:solidFill>
          <a:ln w="9525">
            <a:solidFill>
              <a:srgbClr val="000000"/>
            </a:solidFill>
            <a:miter lim="800000"/>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200" dirty="0">
                <a:solidFill>
                  <a:srgbClr val="000000"/>
                </a:solidFill>
              </a:rPr>
              <a:t>        Illinois </a:t>
            </a:r>
            <a:r>
              <a:rPr lang="en-US" altLang="en-US" sz="1200" dirty="0" smtClean="0">
                <a:solidFill>
                  <a:srgbClr val="000000"/>
                </a:solidFill>
              </a:rPr>
              <a:t>2013</a:t>
            </a:r>
            <a:r>
              <a:rPr lang="en-US" altLang="en-US" sz="1200" dirty="0">
                <a:solidFill>
                  <a:srgbClr val="000000"/>
                </a:solidFill>
              </a:rPr>
              <a:t/>
            </a:r>
            <a:br>
              <a:rPr lang="en-US" altLang="en-US" sz="1200" dirty="0">
                <a:solidFill>
                  <a:srgbClr val="000000"/>
                </a:solidFill>
              </a:rPr>
            </a:br>
            <a:endParaRPr lang="en-US" altLang="en-US" sz="1200" dirty="0">
              <a:solidFill>
                <a:srgbClr val="000000"/>
              </a:solidFill>
            </a:endParaRPr>
          </a:p>
          <a:p>
            <a:r>
              <a:rPr lang="en-US" altLang="en-US" sz="1200" dirty="0">
                <a:solidFill>
                  <a:srgbClr val="000000"/>
                </a:solidFill>
              </a:rPr>
              <a:t>        Academic  Medical Centers</a:t>
            </a:r>
            <a:endParaRPr lang="en-US" altLang="en-US" dirty="0">
              <a:solidFill>
                <a:srgbClr val="000000"/>
              </a:solidFill>
            </a:endParaRPr>
          </a:p>
        </p:txBody>
      </p:sp>
      <p:sp>
        <p:nvSpPr>
          <p:cNvPr id="26631" name="Rectangle 12"/>
          <p:cNvSpPr>
            <a:spLocks noChangeArrowheads="1"/>
          </p:cNvSpPr>
          <p:nvPr/>
        </p:nvSpPr>
        <p:spPr bwMode="auto">
          <a:xfrm>
            <a:off x="1529298" y="2589864"/>
            <a:ext cx="161925" cy="152400"/>
          </a:xfrm>
          <a:prstGeom prst="rect">
            <a:avLst/>
          </a:prstGeom>
          <a:solidFill>
            <a:schemeClr val="tx2"/>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000000"/>
              </a:solidFill>
            </a:endParaRPr>
          </a:p>
        </p:txBody>
      </p:sp>
      <p:sp>
        <p:nvSpPr>
          <p:cNvPr id="14" name="Rectangle 13"/>
          <p:cNvSpPr/>
          <p:nvPr/>
        </p:nvSpPr>
        <p:spPr bwMode="auto">
          <a:xfrm>
            <a:off x="1529298" y="2957981"/>
            <a:ext cx="161925" cy="15240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a:lstStyle>
          <a:p>
            <a:pPr>
              <a:defRPr/>
            </a:pPr>
            <a:endParaRPr lang="en-US">
              <a:solidFill>
                <a:prstClr val="black"/>
              </a:solidFill>
              <a:ea typeface="ＭＳ Ｐゴシック" charset="-128"/>
            </a:endParaRPr>
          </a:p>
        </p:txBody>
      </p:sp>
      <p:sp>
        <p:nvSpPr>
          <p:cNvPr id="26633" name="TextBox 1"/>
          <p:cNvSpPr txBox="1">
            <a:spLocks noChangeArrowheads="1"/>
          </p:cNvSpPr>
          <p:nvPr/>
        </p:nvSpPr>
        <p:spPr bwMode="auto">
          <a:xfrm>
            <a:off x="0" y="120105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dirty="0"/>
              <a:t>57% of </a:t>
            </a:r>
            <a:r>
              <a:rPr lang="en-US" altLang="en-US" dirty="0" smtClean="0"/>
              <a:t>academic medical center participants </a:t>
            </a:r>
            <a:r>
              <a:rPr lang="en-US" altLang="en-US" dirty="0"/>
              <a:t>include APRNs and PAs on </a:t>
            </a:r>
            <a:r>
              <a:rPr lang="en-US" altLang="en-US" dirty="0" smtClean="0"/>
              <a:t>their </a:t>
            </a:r>
            <a:r>
              <a:rPr lang="en-US" altLang="en-US" dirty="0"/>
              <a:t>hospitalist team and 70% on their intensivist team. </a:t>
            </a:r>
          </a:p>
        </p:txBody>
      </p:sp>
    </p:spTree>
    <p:extLst>
      <p:ext uri="{BB962C8B-B14F-4D97-AF65-F5344CB8AC3E}">
        <p14:creationId xmlns:p14="http://schemas.microsoft.com/office/powerpoint/2010/main" val="966170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0" y="447883"/>
            <a:ext cx="9144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tx1"/>
                </a:solidFill>
              </a:rPr>
              <a:t>APRN/PA Competency Review - Approaches</a:t>
            </a:r>
          </a:p>
        </p:txBody>
      </p:sp>
      <p:graphicFrame>
        <p:nvGraphicFramePr>
          <p:cNvPr id="5" name="Chart 4"/>
          <p:cNvGraphicFramePr>
            <a:graphicFrameLocks/>
          </p:cNvGraphicFramePr>
          <p:nvPr>
            <p:extLst>
              <p:ext uri="{D42A27DB-BD31-4B8C-83A1-F6EECF244321}">
                <p14:modId xmlns:p14="http://schemas.microsoft.com/office/powerpoint/2010/main" val="2505533599"/>
              </p:ext>
            </p:extLst>
          </p:nvPr>
        </p:nvGraphicFramePr>
        <p:xfrm>
          <a:off x="510362" y="1418372"/>
          <a:ext cx="8250866" cy="4699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8475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882350459"/>
              </p:ext>
            </p:extLst>
          </p:nvPr>
        </p:nvGraphicFramePr>
        <p:xfrm>
          <a:off x="259883" y="1616707"/>
          <a:ext cx="8315228" cy="4672123"/>
        </p:xfrm>
        <a:graphic>
          <a:graphicData uri="http://schemas.openxmlformats.org/drawingml/2006/chart">
            <c:chart xmlns:c="http://schemas.openxmlformats.org/drawingml/2006/chart" xmlns:r="http://schemas.openxmlformats.org/officeDocument/2006/relationships" r:id="rId3"/>
          </a:graphicData>
        </a:graphic>
      </p:graphicFrame>
      <p:sp>
        <p:nvSpPr>
          <p:cNvPr id="40963" name="Title 1"/>
          <p:cNvSpPr>
            <a:spLocks noGrp="1"/>
          </p:cNvSpPr>
          <p:nvPr>
            <p:ph type="title"/>
          </p:nvPr>
        </p:nvSpPr>
        <p:spPr bwMode="auto">
          <a:xfrm>
            <a:off x="0" y="423512"/>
            <a:ext cx="9144000" cy="994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tx1"/>
                </a:solidFill>
              </a:rPr>
              <a:t>Role of the Chief Nursing Officer </a:t>
            </a:r>
            <a:br>
              <a:rPr lang="en-US" altLang="en-US" sz="3600" b="1" dirty="0" smtClean="0">
                <a:solidFill>
                  <a:schemeClr val="tx1"/>
                </a:solidFill>
              </a:rPr>
            </a:br>
            <a:r>
              <a:rPr lang="en-US" altLang="en-US" sz="3600" b="1" dirty="0" smtClean="0">
                <a:solidFill>
                  <a:schemeClr val="tx1"/>
                </a:solidFill>
              </a:rPr>
              <a:t>in the credentialing of APRN</a:t>
            </a:r>
          </a:p>
        </p:txBody>
      </p:sp>
      <p:sp>
        <p:nvSpPr>
          <p:cNvPr id="6" name="Rectangle 5"/>
          <p:cNvSpPr/>
          <p:nvPr/>
        </p:nvSpPr>
        <p:spPr bwMode="auto">
          <a:xfrm>
            <a:off x="875898" y="3977641"/>
            <a:ext cx="5832910" cy="462013"/>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Tree>
    <p:extLst>
      <p:ext uri="{BB962C8B-B14F-4D97-AF65-F5344CB8AC3E}">
        <p14:creationId xmlns:p14="http://schemas.microsoft.com/office/powerpoint/2010/main" val="467606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itle 1"/>
          <p:cNvSpPr>
            <a:spLocks noGrp="1"/>
          </p:cNvSpPr>
          <p:nvPr>
            <p:ph type="title"/>
          </p:nvPr>
        </p:nvSpPr>
        <p:spPr bwMode="auto">
          <a:xfrm>
            <a:off x="0" y="313139"/>
            <a:ext cx="9144000" cy="6975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chemeClr val="tx1"/>
                </a:solidFill>
              </a:rPr>
              <a:t>CAP2 Support for Transition to Practice </a:t>
            </a:r>
          </a:p>
        </p:txBody>
      </p:sp>
      <p:sp>
        <p:nvSpPr>
          <p:cNvPr id="2" name="Content Placeholder 1"/>
          <p:cNvSpPr>
            <a:spLocks noGrp="1"/>
          </p:cNvSpPr>
          <p:nvPr>
            <p:ph idx="1"/>
          </p:nvPr>
        </p:nvSpPr>
        <p:spPr>
          <a:xfrm>
            <a:off x="457199" y="1600200"/>
            <a:ext cx="8417293" cy="4525963"/>
          </a:xfrm>
        </p:spPr>
        <p:txBody>
          <a:bodyPr/>
          <a:lstStyle/>
          <a:p>
            <a:pPr marL="0" indent="0">
              <a:buNone/>
            </a:pPr>
            <a:r>
              <a:rPr lang="en-US" sz="2800" b="1" dirty="0" smtClean="0">
                <a:solidFill>
                  <a:srgbClr val="0E4F69"/>
                </a:solidFill>
              </a:rPr>
              <a:t>Goal: </a:t>
            </a:r>
            <a:r>
              <a:rPr lang="en-US" sz="2800" dirty="0" smtClean="0">
                <a:solidFill>
                  <a:srgbClr val="0E4F69"/>
                </a:solidFill>
              </a:rPr>
              <a:t>To provide a model and supporting resources to structure onboarding new APRNs and PAs </a:t>
            </a:r>
          </a:p>
          <a:p>
            <a:pPr marL="0" indent="0">
              <a:buNone/>
            </a:pPr>
            <a:endParaRPr lang="en-US" dirty="0" smtClean="0"/>
          </a:p>
          <a:p>
            <a:pPr marL="0" indent="0">
              <a:buNone/>
            </a:pPr>
            <a:r>
              <a:rPr lang="en-US" sz="2800" dirty="0" smtClean="0"/>
              <a:t>Current Resources: </a:t>
            </a:r>
          </a:p>
          <a:p>
            <a:pPr marL="857250" lvl="1" indent="-457200">
              <a:buFont typeface="Arial" panose="020B0604020202020204" pitchFamily="34" charset="0"/>
              <a:buChar char="•"/>
            </a:pPr>
            <a:r>
              <a:rPr lang="en-US" sz="2600" dirty="0" smtClean="0"/>
              <a:t>Orientation materials in the toolkits </a:t>
            </a:r>
          </a:p>
          <a:p>
            <a:pPr marL="857250" lvl="1" indent="-457200">
              <a:buFont typeface="Arial" panose="020B0604020202020204" pitchFamily="34" charset="0"/>
              <a:buChar char="•"/>
            </a:pPr>
            <a:r>
              <a:rPr lang="en-US" sz="2600" dirty="0" smtClean="0"/>
              <a:t>National workgroup - developing recommendations for a model and key resources </a:t>
            </a:r>
            <a:endParaRPr lang="en-US" sz="2600" dirty="0"/>
          </a:p>
          <a:p>
            <a:pPr marL="0" indent="0">
              <a:buNone/>
            </a:pPr>
            <a:endParaRPr lang="en-US" dirty="0"/>
          </a:p>
        </p:txBody>
      </p:sp>
    </p:spTree>
    <p:extLst>
      <p:ext uri="{BB962C8B-B14F-4D97-AF65-F5344CB8AC3E}">
        <p14:creationId xmlns:p14="http://schemas.microsoft.com/office/powerpoint/2010/main" val="105964327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957362"/>
            <a:ext cx="4572000" cy="3429000"/>
          </a:xfrm>
          <a:prstGeom prst="rect">
            <a:avLst/>
          </a:prstGeom>
        </p:spPr>
      </p:pic>
      <p:sp>
        <p:nvSpPr>
          <p:cNvPr id="1024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600" b="1" dirty="0" smtClean="0"/>
              <a:t>Structure </a:t>
            </a:r>
            <a:r>
              <a:rPr lang="en-US" sz="3600" b="1" dirty="0"/>
              <a:t>of </a:t>
            </a:r>
            <a:r>
              <a:rPr lang="en-US" sz="3600" b="1" dirty="0" smtClean="0"/>
              <a:t>Transition </a:t>
            </a:r>
            <a:r>
              <a:rPr lang="en-US" sz="3600" b="1" dirty="0"/>
              <a:t>to Practice </a:t>
            </a:r>
            <a:r>
              <a:rPr lang="en-US" sz="3600" b="1" dirty="0" smtClean="0"/>
              <a:t>Resources in CAP2</a:t>
            </a:r>
            <a:endParaRPr lang="en-US" sz="3600" b="1" dirty="0"/>
          </a:p>
        </p:txBody>
      </p:sp>
      <p:sp>
        <p:nvSpPr>
          <p:cNvPr id="2" name="Content Placeholder 1"/>
          <p:cNvSpPr>
            <a:spLocks noGrp="1"/>
          </p:cNvSpPr>
          <p:nvPr>
            <p:ph idx="1"/>
          </p:nvPr>
        </p:nvSpPr>
        <p:spPr>
          <a:xfrm>
            <a:off x="457199" y="1626669"/>
            <a:ext cx="8465419" cy="4499494"/>
          </a:xfrm>
        </p:spPr>
        <p:txBody>
          <a:bodyPr/>
          <a:lstStyle/>
          <a:p>
            <a:r>
              <a:rPr lang="en-US" sz="2800" dirty="0" smtClean="0"/>
              <a:t>Each component has an overview, recommendations based on national </a:t>
            </a:r>
            <a:br>
              <a:rPr lang="en-US" sz="2800" dirty="0" smtClean="0"/>
            </a:br>
            <a:r>
              <a:rPr lang="en-US" sz="2800" dirty="0" smtClean="0"/>
              <a:t>practice, and associated resources </a:t>
            </a:r>
          </a:p>
          <a:p>
            <a:pPr lvl="1"/>
            <a:r>
              <a:rPr lang="en-US" dirty="0" smtClean="0"/>
              <a:t>Model/Structure </a:t>
            </a:r>
          </a:p>
          <a:p>
            <a:pPr lvl="1"/>
            <a:r>
              <a:rPr lang="en-US" dirty="0" smtClean="0"/>
              <a:t>Professional Role </a:t>
            </a:r>
          </a:p>
          <a:p>
            <a:pPr lvl="1"/>
            <a:r>
              <a:rPr lang="en-US" dirty="0" smtClean="0"/>
              <a:t>Clinical Competencies</a:t>
            </a:r>
          </a:p>
          <a:p>
            <a:pPr lvl="1"/>
            <a:r>
              <a:rPr lang="en-US" dirty="0" smtClean="0"/>
              <a:t>Economics </a:t>
            </a:r>
          </a:p>
          <a:p>
            <a:endParaRPr lang="en-US" dirty="0"/>
          </a:p>
        </p:txBody>
      </p:sp>
    </p:spTree>
    <p:extLst>
      <p:ext uri="{BB962C8B-B14F-4D97-AF65-F5344CB8AC3E}">
        <p14:creationId xmlns:p14="http://schemas.microsoft.com/office/powerpoint/2010/main" val="426412926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4666"/>
          <a:stretch/>
        </p:blipFill>
        <p:spPr>
          <a:xfrm>
            <a:off x="5257800" y="4394892"/>
            <a:ext cx="3886200" cy="2458292"/>
          </a:xfrm>
          <a:prstGeom prst="rect">
            <a:avLst/>
          </a:prstGeom>
        </p:spPr>
      </p:pic>
      <p:sp>
        <p:nvSpPr>
          <p:cNvPr id="2" name="Title 1"/>
          <p:cNvSpPr>
            <a:spLocks noGrp="1"/>
          </p:cNvSpPr>
          <p:nvPr>
            <p:ph type="title"/>
          </p:nvPr>
        </p:nvSpPr>
        <p:spPr>
          <a:xfrm>
            <a:off x="0" y="274638"/>
            <a:ext cx="9144000" cy="1143000"/>
          </a:xfrm>
        </p:spPr>
        <p:txBody>
          <a:bodyPr/>
          <a:lstStyle/>
          <a:p>
            <a:r>
              <a:rPr lang="en-US" b="1" dirty="0" smtClean="0"/>
              <a:t>Ambulatory Survey</a:t>
            </a:r>
            <a:br>
              <a:rPr lang="en-US" b="1" dirty="0" smtClean="0"/>
            </a:br>
            <a:r>
              <a:rPr lang="en-US" sz="3200" b="1" i="1" dirty="0" smtClean="0">
                <a:solidFill>
                  <a:srgbClr val="0E4F69"/>
                </a:solidFill>
              </a:rPr>
              <a:t>Coming November 2014</a:t>
            </a:r>
            <a:endParaRPr lang="en-US" sz="3200" b="1" i="1" dirty="0">
              <a:solidFill>
                <a:srgbClr val="0E4F69"/>
              </a:solidFill>
            </a:endParaRPr>
          </a:p>
        </p:txBody>
      </p:sp>
      <p:sp>
        <p:nvSpPr>
          <p:cNvPr id="3" name="Content Placeholder 2"/>
          <p:cNvSpPr>
            <a:spLocks noGrp="1"/>
          </p:cNvSpPr>
          <p:nvPr>
            <p:ph idx="1"/>
          </p:nvPr>
        </p:nvSpPr>
        <p:spPr/>
        <p:txBody>
          <a:bodyPr/>
          <a:lstStyle/>
          <a:p>
            <a:r>
              <a:rPr lang="en-US" sz="2600" dirty="0" smtClean="0"/>
              <a:t>Models of Care </a:t>
            </a:r>
            <a:br>
              <a:rPr lang="en-US" sz="2600" dirty="0" smtClean="0"/>
            </a:br>
            <a:r>
              <a:rPr lang="en-US" sz="2600" i="1" dirty="0" smtClean="0"/>
              <a:t>(primary care; medical and surgical specialties)</a:t>
            </a:r>
            <a:br>
              <a:rPr lang="en-US" sz="2600" i="1" dirty="0" smtClean="0"/>
            </a:br>
            <a:endParaRPr lang="en-US" sz="2600" i="1" dirty="0" smtClean="0"/>
          </a:p>
          <a:p>
            <a:endParaRPr lang="en-US" sz="2600" dirty="0" smtClean="0"/>
          </a:p>
          <a:p>
            <a:pPr marL="0" indent="0">
              <a:buNone/>
            </a:pPr>
            <a:endParaRPr lang="en-US" sz="2600" dirty="0"/>
          </a:p>
          <a:p>
            <a:pPr>
              <a:spcBef>
                <a:spcPts val="1800"/>
              </a:spcBef>
            </a:pPr>
            <a:r>
              <a:rPr lang="en-US" sz="2600" dirty="0" smtClean="0"/>
              <a:t>Advance Practice Leader</a:t>
            </a:r>
          </a:p>
          <a:p>
            <a:r>
              <a:rPr lang="en-US" sz="2600" dirty="0" smtClean="0"/>
              <a:t>Onboarding/Orientation</a:t>
            </a:r>
          </a:p>
          <a:p>
            <a:r>
              <a:rPr lang="en-US" sz="2600" dirty="0" smtClean="0"/>
              <a:t>Governance and committee involvement</a:t>
            </a:r>
          </a:p>
          <a:p>
            <a:r>
              <a:rPr lang="en-US" sz="2600" dirty="0" smtClean="0"/>
              <a:t>Other practice settings</a:t>
            </a:r>
          </a:p>
          <a:p>
            <a:endParaRPr lang="en-US" dirty="0" smtClean="0"/>
          </a:p>
        </p:txBody>
      </p:sp>
      <p:sp>
        <p:nvSpPr>
          <p:cNvPr id="4" name="TextBox 3"/>
          <p:cNvSpPr txBox="1"/>
          <p:nvPr/>
        </p:nvSpPr>
        <p:spPr>
          <a:xfrm>
            <a:off x="927958" y="2477728"/>
            <a:ext cx="7803087" cy="1431161"/>
          </a:xfrm>
          <a:prstGeom prst="rect">
            <a:avLst/>
          </a:prstGeom>
          <a:noFill/>
        </p:spPr>
        <p:txBody>
          <a:bodyPr wrap="square" numCol="2" rtlCol="0">
            <a:spAutoFit/>
          </a:bodyPr>
          <a:lstStyle/>
          <a:p>
            <a:pPr marL="403225" lvl="1" indent="-285750">
              <a:spcAft>
                <a:spcPts val="600"/>
              </a:spcAft>
              <a:buFont typeface="Arial" panose="020B0604020202020204" pitchFamily="34" charset="0"/>
              <a:buChar char="−"/>
            </a:pPr>
            <a:r>
              <a:rPr lang="en-US" dirty="0"/>
              <a:t>Patient type</a:t>
            </a:r>
          </a:p>
          <a:p>
            <a:pPr marL="403225" lvl="1" indent="-285750">
              <a:spcAft>
                <a:spcPts val="600"/>
              </a:spcAft>
              <a:buFont typeface="Arial" panose="020B0604020202020204" pitchFamily="34" charset="0"/>
              <a:buChar char="−"/>
            </a:pPr>
            <a:r>
              <a:rPr lang="en-US" dirty="0"/>
              <a:t>Panel size/case load</a:t>
            </a:r>
          </a:p>
          <a:p>
            <a:pPr marL="403225" lvl="1" indent="-285750">
              <a:spcAft>
                <a:spcPts val="600"/>
              </a:spcAft>
              <a:buFont typeface="Arial" panose="020B0604020202020204" pitchFamily="34" charset="0"/>
              <a:buChar char="−"/>
            </a:pPr>
            <a:r>
              <a:rPr lang="en-US" dirty="0"/>
              <a:t>Productivity expectations</a:t>
            </a:r>
          </a:p>
          <a:p>
            <a:pPr marL="403225" lvl="1" indent="-285750">
              <a:spcAft>
                <a:spcPts val="600"/>
              </a:spcAft>
              <a:buFont typeface="Arial" panose="020B0604020202020204" pitchFamily="34" charset="0"/>
              <a:buChar char="−"/>
            </a:pPr>
            <a:r>
              <a:rPr lang="en-US" dirty="0"/>
              <a:t>Compensation practices</a:t>
            </a:r>
          </a:p>
          <a:p>
            <a:pPr marL="403225" lvl="1" indent="-285750">
              <a:spcAft>
                <a:spcPts val="600"/>
              </a:spcAft>
              <a:buFont typeface="Arial" panose="020B0604020202020204" pitchFamily="34" charset="0"/>
              <a:buChar char="−"/>
            </a:pPr>
            <a:r>
              <a:rPr lang="en-US" dirty="0"/>
              <a:t>Reporting structures</a:t>
            </a:r>
          </a:p>
          <a:p>
            <a:pPr marL="403225" lvl="1" indent="-285750">
              <a:spcAft>
                <a:spcPts val="600"/>
              </a:spcAft>
              <a:buFont typeface="Arial" panose="020B0604020202020204" pitchFamily="34" charset="0"/>
              <a:buChar char="−"/>
            </a:pPr>
            <a:r>
              <a:rPr lang="en-US" dirty="0"/>
              <a:t>Billing practices </a:t>
            </a:r>
          </a:p>
        </p:txBody>
      </p:sp>
    </p:spTree>
    <p:extLst>
      <p:ext uri="{BB962C8B-B14F-4D97-AF65-F5344CB8AC3E}">
        <p14:creationId xmlns:p14="http://schemas.microsoft.com/office/powerpoint/2010/main" val="39073793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4675256"/>
            <a:ext cx="8534400" cy="1200329"/>
          </a:xfrm>
          <a:prstGeom prst="rect">
            <a:avLst/>
          </a:prstGeom>
          <a:solidFill>
            <a:schemeClr val="tx1"/>
          </a:solidFill>
          <a:ln>
            <a:solidFill>
              <a:schemeClr val="tx1"/>
            </a:solidFill>
          </a:ln>
        </p:spPr>
        <p:txBody>
          <a:bodyPr wrap="square" anchor="ctr">
            <a:spAutoFit/>
          </a:bodyPr>
          <a:lstStyle/>
          <a:p>
            <a:pPr lvl="0" algn="ctr">
              <a:spcBef>
                <a:spcPts val="0"/>
              </a:spcBef>
              <a:spcAft>
                <a:spcPts val="0"/>
              </a:spcAft>
            </a:pPr>
            <a:endParaRPr lang="en-US" sz="2600" b="1" dirty="0" smtClean="0">
              <a:solidFill>
                <a:schemeClr val="bg1"/>
              </a:solidFill>
            </a:endParaRPr>
          </a:p>
          <a:p>
            <a:pPr lvl="0" algn="ctr">
              <a:spcBef>
                <a:spcPts val="0"/>
              </a:spcBef>
              <a:spcAft>
                <a:spcPts val="1200"/>
              </a:spcAft>
            </a:pPr>
            <a:r>
              <a:rPr lang="en-US" sz="2600" b="1" dirty="0" smtClean="0">
                <a:solidFill>
                  <a:schemeClr val="bg1"/>
                </a:solidFill>
              </a:rPr>
              <a:t>Result:</a:t>
            </a:r>
            <a:r>
              <a:rPr lang="en-US" sz="2600" dirty="0" smtClean="0">
                <a:solidFill>
                  <a:schemeClr val="bg1"/>
                </a:solidFill>
              </a:rPr>
              <a:t> </a:t>
            </a:r>
            <a:r>
              <a:rPr lang="en-US" sz="2200" dirty="0">
                <a:solidFill>
                  <a:schemeClr val="bg1"/>
                </a:solidFill>
              </a:rPr>
              <a:t>High quality, cost-effective care for </a:t>
            </a:r>
            <a:r>
              <a:rPr lang="en-US" sz="2200" dirty="0" smtClean="0">
                <a:solidFill>
                  <a:schemeClr val="bg1"/>
                </a:solidFill>
              </a:rPr>
              <a:t>all </a:t>
            </a:r>
            <a:r>
              <a:rPr lang="en-US" sz="2200" dirty="0">
                <a:solidFill>
                  <a:schemeClr val="bg1"/>
                </a:solidFill>
              </a:rPr>
              <a:t>patient populations</a:t>
            </a:r>
            <a:r>
              <a:rPr lang="en-US" sz="2200" dirty="0" smtClean="0">
                <a:solidFill>
                  <a:schemeClr val="bg1"/>
                </a:solidFill>
              </a:rPr>
              <a:t>.</a:t>
            </a:r>
          </a:p>
          <a:p>
            <a:pPr lvl="0" algn="ctr">
              <a:spcBef>
                <a:spcPts val="0"/>
              </a:spcBef>
              <a:spcAft>
                <a:spcPts val="0"/>
              </a:spcAft>
            </a:pPr>
            <a:endParaRPr lang="en-US" sz="1000" dirty="0">
              <a:solidFill>
                <a:schemeClr val="bg1"/>
              </a:solidFill>
            </a:endParaRPr>
          </a:p>
        </p:txBody>
      </p:sp>
      <p:sp>
        <p:nvSpPr>
          <p:cNvPr id="23554" name="Title 2"/>
          <p:cNvSpPr>
            <a:spLocks noGrp="1"/>
          </p:cNvSpPr>
          <p:nvPr>
            <p:ph type="title"/>
          </p:nvPr>
        </p:nvSpPr>
        <p:spPr bwMode="auto">
          <a:xfrm>
            <a:off x="533400" y="304800"/>
            <a:ext cx="8229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rPr>
              <a:t>Closing Thoughts</a:t>
            </a:r>
            <a:r>
              <a:rPr lang="en-US" altLang="en-US" dirty="0" smtClean="0"/>
              <a:t/>
            </a:r>
            <a:br>
              <a:rPr lang="en-US" altLang="en-US" dirty="0" smtClean="0"/>
            </a:br>
            <a:endParaRPr lang="en-US" altLang="en-US" dirty="0" smtClean="0"/>
          </a:p>
        </p:txBody>
      </p:sp>
      <p:sp>
        <p:nvSpPr>
          <p:cNvPr id="23555" name="Content Placeholder 3"/>
          <p:cNvSpPr>
            <a:spLocks noGrp="1"/>
          </p:cNvSpPr>
          <p:nvPr>
            <p:ph idx="1"/>
          </p:nvPr>
        </p:nvSpPr>
        <p:spPr bwMode="auto">
          <a:xfrm>
            <a:off x="304800" y="1752600"/>
            <a:ext cx="8534400" cy="3048000"/>
          </a:xfrm>
          <a:solidFill>
            <a:srgbClr val="26697C"/>
          </a:solidFill>
          <a:ln w="9525">
            <a:solidFill>
              <a:srgbClr val="000000"/>
            </a:solidFill>
            <a:miter lim="800000"/>
            <a:headEnd/>
            <a:tailEnd/>
          </a:ln>
          <a:extLst/>
        </p:spPr>
        <p:txBody>
          <a:bodyPr vert="horz" wrap="square" lIns="91440" tIns="45720" rIns="91440" bIns="45720" numCol="1" anchor="ctr" anchorCtr="0" compatLnSpc="1">
            <a:prstTxWarp prst="textNoShape">
              <a:avLst/>
            </a:prstTxWarp>
          </a:bodyPr>
          <a:lstStyle/>
          <a:p>
            <a:pPr marL="0" indent="0" algn="ctr">
              <a:buNone/>
            </a:pPr>
            <a:r>
              <a:rPr lang="en-US" altLang="en-US" sz="2800" b="1" u="sng" dirty="0" smtClean="0">
                <a:solidFill>
                  <a:schemeClr val="bg1"/>
                </a:solidFill>
              </a:rPr>
              <a:t>Strategic Action Plan</a:t>
            </a:r>
          </a:p>
          <a:p>
            <a:pPr marL="747713" indent="-463550">
              <a:spcBef>
                <a:spcPts val="1200"/>
              </a:spcBef>
              <a:buFont typeface="+mj-lt"/>
              <a:buAutoNum type="arabicPeriod"/>
            </a:pPr>
            <a:r>
              <a:rPr lang="en-US" altLang="en-US" sz="2600" b="1" dirty="0" smtClean="0">
                <a:solidFill>
                  <a:schemeClr val="bg1"/>
                </a:solidFill>
              </a:rPr>
              <a:t>Assess:</a:t>
            </a:r>
            <a:r>
              <a:rPr lang="en-US" altLang="en-US" sz="2600" dirty="0" smtClean="0">
                <a:solidFill>
                  <a:schemeClr val="bg1"/>
                </a:solidFill>
              </a:rPr>
              <a:t> </a:t>
            </a:r>
            <a:r>
              <a:rPr lang="en-US" altLang="en-US" sz="2200" dirty="0" smtClean="0">
                <a:solidFill>
                  <a:schemeClr val="bg1"/>
                </a:solidFill>
              </a:rPr>
              <a:t>Utilization of APRN/PAs</a:t>
            </a:r>
          </a:p>
          <a:p>
            <a:pPr marL="747713" indent="-463550">
              <a:spcBef>
                <a:spcPts val="1200"/>
              </a:spcBef>
              <a:buFont typeface="+mj-lt"/>
              <a:buAutoNum type="arabicPeriod"/>
            </a:pPr>
            <a:r>
              <a:rPr lang="en-US" altLang="en-US" sz="2600" b="1" dirty="0" smtClean="0">
                <a:solidFill>
                  <a:schemeClr val="bg1"/>
                </a:solidFill>
              </a:rPr>
              <a:t>Manage: </a:t>
            </a:r>
            <a:r>
              <a:rPr lang="en-US" altLang="en-US" sz="2200" dirty="0" smtClean="0">
                <a:solidFill>
                  <a:schemeClr val="bg1"/>
                </a:solidFill>
              </a:rPr>
              <a:t>Infrastructure to support APRN/PA practice</a:t>
            </a:r>
          </a:p>
          <a:p>
            <a:pPr marL="747713" indent="-463550">
              <a:spcBef>
                <a:spcPts val="1200"/>
              </a:spcBef>
              <a:buFont typeface="+mj-lt"/>
              <a:buAutoNum type="arabicPeriod"/>
            </a:pPr>
            <a:r>
              <a:rPr lang="en-US" altLang="en-US" sz="2600" b="1" dirty="0" smtClean="0">
                <a:solidFill>
                  <a:schemeClr val="bg1"/>
                </a:solidFill>
              </a:rPr>
              <a:t>Optimize: </a:t>
            </a:r>
            <a:r>
              <a:rPr lang="en-US" altLang="en-US" sz="2200" dirty="0" smtClean="0">
                <a:solidFill>
                  <a:schemeClr val="bg1"/>
                </a:solidFill>
              </a:rPr>
              <a:t>All APRN/PA activities at medical level of care</a:t>
            </a:r>
            <a:r>
              <a:rPr lang="en-US" altLang="en-US" sz="2200" b="1" dirty="0" smtClean="0">
                <a:solidFill>
                  <a:schemeClr val="bg1"/>
                </a:solidFill>
              </a:rPr>
              <a:t> </a:t>
            </a:r>
            <a:r>
              <a:rPr lang="en-US" altLang="en-US" sz="2200" dirty="0" smtClean="0">
                <a:solidFill>
                  <a:schemeClr val="bg1"/>
                </a:solidFill>
              </a:rPr>
              <a:t>  </a:t>
            </a:r>
            <a:r>
              <a:rPr lang="en-US" altLang="en-US" sz="2200" b="1" dirty="0" smtClean="0">
                <a:solidFill>
                  <a:schemeClr val="bg1"/>
                </a:solidFill>
              </a:rPr>
              <a:t> </a:t>
            </a:r>
          </a:p>
          <a:p>
            <a:pPr marL="747713" indent="-463550">
              <a:spcBef>
                <a:spcPts val="1200"/>
              </a:spcBef>
              <a:buFont typeface="+mj-lt"/>
              <a:buAutoNum type="arabicPeriod"/>
            </a:pPr>
            <a:r>
              <a:rPr lang="en-US" altLang="en-US" sz="2600" b="1" dirty="0" smtClean="0">
                <a:solidFill>
                  <a:schemeClr val="bg1"/>
                </a:solidFill>
              </a:rPr>
              <a:t>Standardize: </a:t>
            </a:r>
            <a:r>
              <a:rPr lang="en-US" altLang="en-US" sz="2200" dirty="0" smtClean="0">
                <a:solidFill>
                  <a:schemeClr val="bg1"/>
                </a:solidFill>
              </a:rPr>
              <a:t>Best practices for APRN/PAs</a:t>
            </a:r>
            <a:endParaRPr lang="en-US" altLang="en-US" sz="2200" dirty="0">
              <a:solidFill>
                <a:schemeClr val="bg1"/>
              </a:solidFill>
            </a:endParaRPr>
          </a:p>
        </p:txBody>
      </p:sp>
      <p:sp>
        <p:nvSpPr>
          <p:cNvPr id="8" name="Rectangle 7"/>
          <p:cNvSpPr/>
          <p:nvPr/>
        </p:nvSpPr>
        <p:spPr>
          <a:xfrm>
            <a:off x="0" y="1108964"/>
            <a:ext cx="9144000" cy="492443"/>
          </a:xfrm>
          <a:prstGeom prst="rect">
            <a:avLst/>
          </a:prstGeom>
          <a:noFill/>
          <a:ln>
            <a:noFill/>
          </a:ln>
        </p:spPr>
        <p:txBody>
          <a:bodyPr wrap="square">
            <a:spAutoFit/>
          </a:bodyPr>
          <a:lstStyle/>
          <a:p>
            <a:pPr lvl="0" algn="ctr"/>
            <a:r>
              <a:rPr lang="en-US" sz="2600" b="1" dirty="0"/>
              <a:t>Goal:</a:t>
            </a:r>
            <a:r>
              <a:rPr lang="en-US" sz="2600" dirty="0"/>
              <a:t> </a:t>
            </a:r>
            <a:r>
              <a:rPr lang="en-US" sz="2600" dirty="0" smtClean="0"/>
              <a:t>Top of license for all </a:t>
            </a:r>
            <a:r>
              <a:rPr lang="en-US" sz="2600" dirty="0"/>
              <a:t>care team </a:t>
            </a:r>
            <a:r>
              <a:rPr lang="en-US" sz="2600" dirty="0" smtClean="0"/>
              <a:t>members.</a:t>
            </a:r>
            <a:endParaRPr lang="en-US" sz="2600" dirty="0"/>
          </a:p>
        </p:txBody>
      </p:sp>
    </p:spTree>
    <p:extLst>
      <p:ext uri="{BB962C8B-B14F-4D97-AF65-F5344CB8AC3E}">
        <p14:creationId xmlns:p14="http://schemas.microsoft.com/office/powerpoint/2010/main" val="1568104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1" y="274638"/>
            <a:ext cx="8511309" cy="1143000"/>
          </a:xfrm>
        </p:spPr>
        <p:txBody>
          <a:bodyPr/>
          <a:lstStyle/>
          <a:p>
            <a:r>
              <a:rPr lang="en-US" b="1" dirty="0" smtClean="0"/>
              <a:t>State Action Coalition Partners</a:t>
            </a:r>
            <a:endParaRPr lang="en-US" b="1" dirty="0"/>
          </a:p>
        </p:txBody>
      </p:sp>
      <p:sp>
        <p:nvSpPr>
          <p:cNvPr id="3" name="Content Placeholder 2"/>
          <p:cNvSpPr>
            <a:spLocks noGrp="1"/>
          </p:cNvSpPr>
          <p:nvPr>
            <p:ph idx="1"/>
          </p:nvPr>
        </p:nvSpPr>
        <p:spPr>
          <a:xfrm>
            <a:off x="552696" y="1173480"/>
            <a:ext cx="8229600" cy="4525963"/>
          </a:xfrm>
        </p:spPr>
        <p:txBody>
          <a:bodyPr/>
          <a:lstStyle/>
          <a:p>
            <a:r>
              <a:rPr lang="en-US" sz="2800" dirty="0" smtClean="0"/>
              <a:t>Ongoing discussions with State Action Coalitions</a:t>
            </a:r>
          </a:p>
          <a:p>
            <a:pPr lvl="1"/>
            <a:r>
              <a:rPr lang="en-US" sz="2600" dirty="0" smtClean="0"/>
              <a:t>Illinois</a:t>
            </a:r>
          </a:p>
          <a:p>
            <a:pPr lvl="1"/>
            <a:r>
              <a:rPr lang="en-US" sz="2600" dirty="0" smtClean="0"/>
              <a:t>Texas</a:t>
            </a:r>
          </a:p>
          <a:p>
            <a:pPr lvl="1"/>
            <a:r>
              <a:rPr lang="en-US" sz="2400" dirty="0"/>
              <a:t>NWONE in partnership with Washington and Oregon State Action </a:t>
            </a:r>
            <a:r>
              <a:rPr lang="en-US" sz="2400" dirty="0" smtClean="0"/>
              <a:t>coalitions</a:t>
            </a:r>
          </a:p>
          <a:p>
            <a:pPr lvl="1"/>
            <a:r>
              <a:rPr lang="en-US" sz="2600" dirty="0" smtClean="0"/>
              <a:t>Idaho</a:t>
            </a:r>
          </a:p>
          <a:p>
            <a:pPr lvl="1"/>
            <a:r>
              <a:rPr lang="en-US" sz="2600" dirty="0" smtClean="0"/>
              <a:t>California </a:t>
            </a:r>
          </a:p>
          <a:p>
            <a:r>
              <a:rPr lang="en-US" sz="2800" dirty="0" smtClean="0"/>
              <a:t>Opportunity for Coalitions to partner with CAP2 for a potential revenue share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3721" y="4899895"/>
            <a:ext cx="1878576" cy="1878576"/>
          </a:xfrm>
          <a:prstGeom prst="rect">
            <a:avLst/>
          </a:prstGeom>
        </p:spPr>
      </p:pic>
    </p:spTree>
    <p:extLst>
      <p:ext uri="{BB962C8B-B14F-4D97-AF65-F5344CB8AC3E}">
        <p14:creationId xmlns:p14="http://schemas.microsoft.com/office/powerpoint/2010/main" val="35257116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2800" dirty="0" smtClean="0"/>
              <a:t>Molly Harper </a:t>
            </a:r>
          </a:p>
          <a:p>
            <a:pPr marL="0" indent="0" algn="ctr">
              <a:buNone/>
            </a:pPr>
            <a:r>
              <a:rPr lang="en-US" sz="2800" dirty="0" smtClean="0"/>
              <a:t>mharper@mchc.com</a:t>
            </a:r>
            <a:endParaRPr lang="en-US" sz="2800" dirty="0"/>
          </a:p>
        </p:txBody>
      </p:sp>
    </p:spTree>
    <p:extLst>
      <p:ext uri="{BB962C8B-B14F-4D97-AF65-F5344CB8AC3E}">
        <p14:creationId xmlns:p14="http://schemas.microsoft.com/office/powerpoint/2010/main" val="4100788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Content Placeholder 2"/>
          <p:cNvSpPr>
            <a:spLocks noGrp="1"/>
          </p:cNvSpPr>
          <p:nvPr>
            <p:ph idx="1"/>
          </p:nvPr>
        </p:nvSpPr>
        <p:spPr>
          <a:xfrm>
            <a:off x="930661" y="5660997"/>
            <a:ext cx="7933503" cy="1411923"/>
          </a:xfrm>
        </p:spPr>
        <p:txBody>
          <a:bodyPr>
            <a:normAutofit/>
          </a:bodyPr>
          <a:lstStyle/>
          <a:p>
            <a:pPr marL="0" indent="0" algn="ctr">
              <a:buNone/>
            </a:pPr>
            <a:r>
              <a:rPr lang="en-US" sz="1800" dirty="0" smtClean="0"/>
              <a:t>You </a:t>
            </a:r>
            <a:r>
              <a:rPr lang="en-US" sz="1800" dirty="0"/>
              <a:t>can find the recording and </a:t>
            </a:r>
            <a:r>
              <a:rPr lang="en-US" sz="1800" dirty="0" smtClean="0"/>
              <a:t>additional </a:t>
            </a:r>
            <a:r>
              <a:rPr lang="en-US" sz="1800" dirty="0"/>
              <a:t>webinar resources by going </a:t>
            </a:r>
            <a:r>
              <a:rPr lang="en-US" sz="1800" dirty="0" smtClean="0"/>
              <a:t>to: </a:t>
            </a:r>
            <a:r>
              <a:rPr lang="en-US" sz="1800" u="sng" dirty="0" smtClean="0"/>
              <a:t>www.campaignforaction.org/webinars</a:t>
            </a:r>
            <a:r>
              <a:rPr lang="en-US" sz="1800" dirty="0"/>
              <a:t>. </a:t>
            </a:r>
          </a:p>
          <a:p>
            <a:pPr marL="0" indent="0">
              <a:buNone/>
            </a:pPr>
            <a:endParaRPr lang="en-US" dirty="0"/>
          </a:p>
        </p:txBody>
      </p:sp>
      <p:pic>
        <p:nvPicPr>
          <p:cNvPr id="5" name="Content Placeholder 2" descr="C:\Documents and Settings\MPheulpin\Local Settings\Temporary Internet Files\Content.IE5\TIGW0HK7\MC9004315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470494" y="1161640"/>
            <a:ext cx="2614994" cy="2614994"/>
          </a:xfrm>
          <a:prstGeom prst="rect">
            <a:avLst/>
          </a:prstGeom>
        </p:spPr>
      </p:pic>
      <p:sp>
        <p:nvSpPr>
          <p:cNvPr id="6" name="Rectangle 6"/>
          <p:cNvSpPr>
            <a:spLocks noChangeArrowheads="1"/>
          </p:cNvSpPr>
          <p:nvPr/>
        </p:nvSpPr>
        <p:spPr bwMode="auto">
          <a:xfrm>
            <a:off x="457200" y="3976881"/>
            <a:ext cx="8406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eaLnBrk="1" fontAlgn="auto" hangingPunct="1">
              <a:spcBef>
                <a:spcPts val="0"/>
              </a:spcBef>
              <a:spcAft>
                <a:spcPts val="0"/>
              </a:spcAft>
            </a:pPr>
            <a:r>
              <a:rPr lang="en-US" b="1" dirty="0" smtClean="0">
                <a:solidFill>
                  <a:srgbClr val="0065A4"/>
                </a:solidFill>
                <a:cs typeface="Arial" pitchFamily="34" charset="0"/>
              </a:rPr>
              <a:t>Press *1 on your telephone key pad to ask a question  </a:t>
            </a:r>
          </a:p>
          <a:p>
            <a:pPr algn="ctr" defTabSz="457200" eaLnBrk="1" fontAlgn="auto" hangingPunct="1">
              <a:spcBef>
                <a:spcPts val="0"/>
              </a:spcBef>
              <a:spcAft>
                <a:spcPts val="0"/>
              </a:spcAft>
            </a:pPr>
            <a:r>
              <a:rPr lang="en-US" b="1" dirty="0" smtClean="0">
                <a:solidFill>
                  <a:srgbClr val="0065A4"/>
                </a:solidFill>
                <a:cs typeface="Arial" pitchFamily="34" charset="0"/>
              </a:rPr>
              <a:t>OR</a:t>
            </a:r>
          </a:p>
          <a:p>
            <a:pPr algn="ctr" defTabSz="457200" eaLnBrk="1" fontAlgn="auto" hangingPunct="1">
              <a:spcBef>
                <a:spcPts val="0"/>
              </a:spcBef>
              <a:spcAft>
                <a:spcPts val="0"/>
              </a:spcAft>
            </a:pPr>
            <a:r>
              <a:rPr lang="en-US" b="1" dirty="0" smtClean="0">
                <a:solidFill>
                  <a:srgbClr val="0065A4"/>
                </a:solidFill>
                <a:cs typeface="Arial" pitchFamily="34" charset="0"/>
              </a:rPr>
              <a:t>Use the “chat” feature to send “everyone” a question</a:t>
            </a:r>
            <a:r>
              <a:rPr lang="en-US" sz="2000" dirty="0" smtClean="0">
                <a:solidFill>
                  <a:srgbClr val="0065A4"/>
                </a:solidFill>
                <a:cs typeface="Arial" pitchFamily="34" charset="0"/>
              </a:rPr>
              <a:t>.  </a:t>
            </a:r>
          </a:p>
        </p:txBody>
      </p:sp>
    </p:spTree>
    <p:extLst>
      <p:ext uri="{BB962C8B-B14F-4D97-AF65-F5344CB8AC3E}">
        <p14:creationId xmlns:p14="http://schemas.microsoft.com/office/powerpoint/2010/main" val="2163924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State Action Coalitions </a:t>
            </a:r>
            <a:endParaRPr lang="en-US" b="1" dirty="0"/>
          </a:p>
        </p:txBody>
      </p:sp>
      <p:sp>
        <p:nvSpPr>
          <p:cNvPr id="3" name="Content Placeholder 2"/>
          <p:cNvSpPr>
            <a:spLocks noGrp="1"/>
          </p:cNvSpPr>
          <p:nvPr>
            <p:ph idx="1"/>
          </p:nvPr>
        </p:nvSpPr>
        <p:spPr>
          <a:xfrm>
            <a:off x="484909" y="1212273"/>
            <a:ext cx="8229600" cy="4525963"/>
          </a:xfrm>
        </p:spPr>
        <p:txBody>
          <a:bodyPr/>
          <a:lstStyle/>
          <a:p>
            <a:r>
              <a:rPr lang="en-US" sz="2600" dirty="0" smtClean="0"/>
              <a:t>The driving </a:t>
            </a:r>
            <a:r>
              <a:rPr lang="en-US" sz="2600" dirty="0"/>
              <a:t>force of the </a:t>
            </a:r>
            <a:r>
              <a:rPr lang="en-US" sz="2600" dirty="0" smtClean="0"/>
              <a:t>Campaign for Action </a:t>
            </a:r>
            <a:r>
              <a:rPr lang="en-US" sz="2600" dirty="0"/>
              <a:t>at the </a:t>
            </a:r>
            <a:r>
              <a:rPr lang="en-US" sz="2600" b="1" dirty="0">
                <a:solidFill>
                  <a:srgbClr val="0E4F69"/>
                </a:solidFill>
              </a:rPr>
              <a:t>local</a:t>
            </a:r>
            <a:r>
              <a:rPr lang="en-US" sz="2600" dirty="0">
                <a:solidFill>
                  <a:srgbClr val="0E4F69"/>
                </a:solidFill>
              </a:rPr>
              <a:t> </a:t>
            </a:r>
            <a:r>
              <a:rPr lang="en-US" sz="2600" b="1" dirty="0">
                <a:solidFill>
                  <a:srgbClr val="0E4F69"/>
                </a:solidFill>
              </a:rPr>
              <a:t>and state levels</a:t>
            </a:r>
            <a:r>
              <a:rPr lang="en-US" sz="2600" dirty="0"/>
              <a:t>, forming a strong, connected grassroots network of diverse stakeholders working to transform health </a:t>
            </a:r>
            <a:r>
              <a:rPr lang="en-US" sz="2600" dirty="0" smtClean="0"/>
              <a:t>care </a:t>
            </a:r>
            <a:r>
              <a:rPr lang="en-US" sz="2600" dirty="0"/>
              <a:t>through nursing</a:t>
            </a:r>
            <a:r>
              <a:rPr lang="en-US" sz="2600" dirty="0" smtClean="0"/>
              <a:t>.</a:t>
            </a:r>
          </a:p>
          <a:p>
            <a:endParaRPr lang="en-US" sz="2600" dirty="0" smtClean="0"/>
          </a:p>
          <a:p>
            <a:pPr marL="0" indent="0" algn="ctr">
              <a:buNone/>
            </a:pPr>
            <a:r>
              <a:rPr lang="en-US" sz="4400" b="1" dirty="0" smtClean="0">
                <a:latin typeface="+mj-lt"/>
              </a:rPr>
              <a:t>Center for Advancing Provider Practices (CAP2)</a:t>
            </a:r>
          </a:p>
          <a:p>
            <a:pPr>
              <a:buFont typeface="Arial" panose="020B0604020202020204" pitchFamily="34" charset="0"/>
              <a:buChar char="•"/>
            </a:pPr>
            <a:r>
              <a:rPr lang="en-US" sz="2600" dirty="0" smtClean="0"/>
              <a:t>One of a kind resource to drive change at the </a:t>
            </a:r>
            <a:r>
              <a:rPr lang="en-US" sz="2600" b="1" dirty="0">
                <a:solidFill>
                  <a:srgbClr val="0E4F69"/>
                </a:solidFill>
              </a:rPr>
              <a:t>organization level </a:t>
            </a:r>
            <a:r>
              <a:rPr lang="en-US" sz="2600" dirty="0" smtClean="0"/>
              <a:t>to support APRN practice to the full extent of their education and license. </a:t>
            </a:r>
            <a:endParaRPr lang="en-US" sz="2600" dirty="0"/>
          </a:p>
        </p:txBody>
      </p:sp>
    </p:spTree>
    <p:extLst>
      <p:ext uri="{BB962C8B-B14F-4D97-AF65-F5344CB8AC3E}">
        <p14:creationId xmlns:p14="http://schemas.microsoft.com/office/powerpoint/2010/main" val="27695023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bSite.jpg"/>
          <p:cNvPicPr>
            <a:picLocks noChangeAspect="1"/>
          </p:cNvPicPr>
          <p:nvPr/>
        </p:nvPicPr>
        <p:blipFill rotWithShape="1">
          <a:blip r:embed="rId3">
            <a:extLst>
              <a:ext uri="{28A0092B-C50C-407E-A947-70E740481C1C}">
                <a14:useLocalDpi xmlns:a14="http://schemas.microsoft.com/office/drawing/2010/main" val="0"/>
              </a:ext>
            </a:extLst>
          </a:blip>
          <a:srcRect t="5736" r="1635" b="30576"/>
          <a:stretch/>
        </p:blipFill>
        <p:spPr>
          <a:xfrm>
            <a:off x="523587" y="1823058"/>
            <a:ext cx="8123973" cy="3917499"/>
          </a:xfrm>
          <a:prstGeom prst="rect">
            <a:avLst/>
          </a:prstGeom>
        </p:spPr>
      </p:pic>
      <p:sp>
        <p:nvSpPr>
          <p:cNvPr id="10" name="Rectangle 9"/>
          <p:cNvSpPr/>
          <p:nvPr/>
        </p:nvSpPr>
        <p:spPr>
          <a:xfrm>
            <a:off x="483606" y="976976"/>
            <a:ext cx="8162935" cy="846082"/>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1" name="Rectangle 10"/>
          <p:cNvSpPr/>
          <p:nvPr/>
        </p:nvSpPr>
        <p:spPr>
          <a:xfrm>
            <a:off x="514516" y="5424715"/>
            <a:ext cx="8123973" cy="965982"/>
          </a:xfrm>
          <a:prstGeom prst="rect">
            <a:avLst/>
          </a:prstGeom>
          <a:solidFill>
            <a:srgbClr val="0065A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9" name="Content Placeholder 2"/>
          <p:cNvSpPr txBox="1">
            <a:spLocks/>
          </p:cNvSpPr>
          <p:nvPr/>
        </p:nvSpPr>
        <p:spPr>
          <a:xfrm>
            <a:off x="944336" y="5740557"/>
            <a:ext cx="8203026" cy="6588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65A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0065A4"/>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rgbClr val="0065A4"/>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0065A4"/>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65A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0"/>
              </a:spcAft>
              <a:buFont typeface="Arial"/>
              <a:buNone/>
              <a:defRPr/>
            </a:pPr>
            <a:r>
              <a:rPr lang="en-US" sz="1600" dirty="0" smtClean="0">
                <a:solidFill>
                  <a:srgbClr val="FFFFFF"/>
                </a:solidFill>
              </a:rPr>
              <a:t>http://facebook.com/campaignforaction		 www.twitter.com/campaign4action</a:t>
            </a:r>
            <a:endParaRPr lang="en-US" sz="1600" dirty="0">
              <a:solidFill>
                <a:srgbClr val="FFFFFF"/>
              </a:solidFill>
            </a:endParaRPr>
          </a:p>
          <a:p>
            <a:pPr marL="0" indent="0" fontAlgn="auto">
              <a:spcBef>
                <a:spcPts val="0"/>
              </a:spcBef>
              <a:spcAft>
                <a:spcPts val="0"/>
              </a:spcAft>
              <a:buFont typeface="Arial"/>
              <a:buNone/>
              <a:defRPr/>
            </a:pPr>
            <a:endParaRPr lang="en-US" sz="1600" dirty="0" smtClean="0"/>
          </a:p>
          <a:p>
            <a:pPr marL="0" indent="0" fontAlgn="auto">
              <a:lnSpc>
                <a:spcPct val="60000"/>
              </a:lnSpc>
              <a:spcAft>
                <a:spcPts val="0"/>
              </a:spcAft>
              <a:buFont typeface="Arial"/>
              <a:buNone/>
              <a:defRPr/>
            </a:pPr>
            <a:endParaRPr lang="en-US" dirty="0" smtClean="0"/>
          </a:p>
          <a:p>
            <a:pPr marL="0" indent="0" fontAlgn="auto">
              <a:spcAft>
                <a:spcPts val="0"/>
              </a:spcAft>
              <a:buFont typeface="Arial"/>
              <a:buNone/>
            </a:pPr>
            <a:endParaRPr lang="en-US" dirty="0"/>
          </a:p>
        </p:txBody>
      </p:sp>
      <p:sp>
        <p:nvSpPr>
          <p:cNvPr id="2" name="Title 1"/>
          <p:cNvSpPr>
            <a:spLocks noGrp="1"/>
          </p:cNvSpPr>
          <p:nvPr>
            <p:ph type="title"/>
          </p:nvPr>
        </p:nvSpPr>
        <p:spPr>
          <a:xfrm>
            <a:off x="750474" y="318454"/>
            <a:ext cx="7936326" cy="655213"/>
          </a:xfrm>
        </p:spPr>
        <p:txBody>
          <a:bodyPr>
            <a:normAutofit/>
          </a:bodyPr>
          <a:lstStyle/>
          <a:p>
            <a:r>
              <a:rPr lang="en-US" dirty="0"/>
              <a:t>Campaign </a:t>
            </a:r>
            <a:r>
              <a:rPr lang="en-US" dirty="0" smtClean="0"/>
              <a:t>Resources</a:t>
            </a:r>
            <a:endParaRPr lang="en-US" dirty="0"/>
          </a:p>
        </p:txBody>
      </p:sp>
      <p:pic>
        <p:nvPicPr>
          <p:cNvPr id="7" name="Picture 6" descr="f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975" y="5740557"/>
            <a:ext cx="361043" cy="361043"/>
          </a:xfrm>
          <a:prstGeom prst="rect">
            <a:avLst/>
          </a:prstGeom>
        </p:spPr>
      </p:pic>
      <p:sp>
        <p:nvSpPr>
          <p:cNvPr id="3" name="Content Placeholder 2"/>
          <p:cNvSpPr>
            <a:spLocks noGrp="1"/>
          </p:cNvSpPr>
          <p:nvPr>
            <p:ph idx="1"/>
          </p:nvPr>
        </p:nvSpPr>
        <p:spPr>
          <a:xfrm>
            <a:off x="1170540" y="976976"/>
            <a:ext cx="6839857" cy="645954"/>
          </a:xfrm>
        </p:spPr>
        <p:txBody>
          <a:bodyPr>
            <a:normAutofit fontScale="25000" lnSpcReduction="20000"/>
          </a:bodyPr>
          <a:lstStyle/>
          <a:p>
            <a:pPr marL="0" indent="0" algn="ctr">
              <a:spcBef>
                <a:spcPts val="0"/>
              </a:spcBef>
              <a:buNone/>
              <a:defRPr/>
            </a:pPr>
            <a:r>
              <a:rPr lang="en-US" sz="9600" dirty="0" smtClean="0">
                <a:solidFill>
                  <a:schemeClr val="bg1"/>
                </a:solidFill>
              </a:rPr>
              <a:t>Visit </a:t>
            </a:r>
            <a:r>
              <a:rPr lang="en-US" sz="9600" dirty="0">
                <a:solidFill>
                  <a:schemeClr val="bg1"/>
                </a:solidFill>
              </a:rPr>
              <a:t>us on the </a:t>
            </a:r>
            <a:r>
              <a:rPr lang="en-US" sz="9600" dirty="0" smtClean="0">
                <a:solidFill>
                  <a:schemeClr val="bg1"/>
                </a:solidFill>
              </a:rPr>
              <a:t>web at www.campaignforaction.org</a:t>
            </a:r>
            <a:endParaRPr lang="en-US" sz="9600" dirty="0">
              <a:solidFill>
                <a:schemeClr val="bg1"/>
              </a:solidFill>
            </a:endParaRPr>
          </a:p>
          <a:p>
            <a:pPr marL="0" indent="0">
              <a:lnSpc>
                <a:spcPct val="80000"/>
              </a:lnSpc>
              <a:buNone/>
              <a:defRPr/>
            </a:pPr>
            <a:endParaRPr lang="en-US" dirty="0"/>
          </a:p>
          <a:p>
            <a:pPr marL="0" indent="0">
              <a:lnSpc>
                <a:spcPct val="80000"/>
              </a:lnSpc>
              <a:buNone/>
              <a:defRPr/>
            </a:pPr>
            <a:r>
              <a:rPr lang="en-US" dirty="0" smtClean="0"/>
              <a:t>			</a:t>
            </a:r>
            <a:endParaRPr lang="en-US" dirty="0"/>
          </a:p>
          <a:p>
            <a:pPr>
              <a:lnSpc>
                <a:spcPct val="60000"/>
              </a:lnSpc>
              <a:defRPr/>
            </a:pPr>
            <a:endParaRPr lang="en-US" dirty="0"/>
          </a:p>
          <a:p>
            <a:endParaRPr lang="en-US" dirty="0"/>
          </a:p>
        </p:txBody>
      </p:sp>
      <p:pic>
        <p:nvPicPr>
          <p:cNvPr id="4" name="Picture 3" descr="twitter-bird-dark-bg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8361" y="5602672"/>
            <a:ext cx="664708" cy="664708"/>
          </a:xfrm>
          <a:prstGeom prst="rect">
            <a:avLst/>
          </a:prstGeom>
        </p:spPr>
      </p:pic>
    </p:spTree>
    <p:extLst>
      <p:ext uri="{BB962C8B-B14F-4D97-AF65-F5344CB8AC3E}">
        <p14:creationId xmlns:p14="http://schemas.microsoft.com/office/powerpoint/2010/main" val="3905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3" y="274638"/>
            <a:ext cx="8922619" cy="1143000"/>
          </a:xfrm>
        </p:spPr>
        <p:txBody>
          <a:bodyPr/>
          <a:lstStyle/>
          <a:p>
            <a:r>
              <a:rPr lang="en-US" b="1" dirty="0" smtClean="0"/>
              <a:t>CAP2 History</a:t>
            </a:r>
            <a:endParaRPr lang="en-US" b="1" dirty="0"/>
          </a:p>
        </p:txBody>
      </p:sp>
      <p:sp>
        <p:nvSpPr>
          <p:cNvPr id="10" name="Right Arrow 9"/>
          <p:cNvSpPr/>
          <p:nvPr/>
        </p:nvSpPr>
        <p:spPr bwMode="auto">
          <a:xfrm rot="16200000">
            <a:off x="3093204" y="4007098"/>
            <a:ext cx="3385609" cy="758770"/>
          </a:xfrm>
          <a:prstGeom prst="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8" charset="-128"/>
            </a:endParaRPr>
          </a:p>
        </p:txBody>
      </p:sp>
      <p:sp>
        <p:nvSpPr>
          <p:cNvPr id="12" name="Right Arrow 11"/>
          <p:cNvSpPr/>
          <p:nvPr/>
        </p:nvSpPr>
        <p:spPr bwMode="auto">
          <a:xfrm rot="20510004">
            <a:off x="1505540" y="4478940"/>
            <a:ext cx="6428575" cy="702059"/>
          </a:xfrm>
          <a:prstGeom prst="rightArrow">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28" charset="-128"/>
            </a:endParaRPr>
          </a:p>
        </p:txBody>
      </p:sp>
      <p:cxnSp>
        <p:nvCxnSpPr>
          <p:cNvPr id="13" name="Straight Connector 12"/>
          <p:cNvCxnSpPr/>
          <p:nvPr/>
        </p:nvCxnSpPr>
        <p:spPr bwMode="auto">
          <a:xfrm>
            <a:off x="1572041" y="2636004"/>
            <a:ext cx="0" cy="345829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H="1">
            <a:off x="1583329" y="6060429"/>
            <a:ext cx="6558846" cy="338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p:cNvSpPr txBox="1"/>
          <p:nvPr/>
        </p:nvSpPr>
        <p:spPr>
          <a:xfrm>
            <a:off x="2475153" y="6077363"/>
            <a:ext cx="5408188" cy="461665"/>
          </a:xfrm>
          <a:prstGeom prst="rect">
            <a:avLst/>
          </a:prstGeom>
          <a:noFill/>
        </p:spPr>
        <p:txBody>
          <a:bodyPr wrap="square" rtlCol="0">
            <a:spAutoFit/>
          </a:bodyPr>
          <a:lstStyle/>
          <a:p>
            <a:r>
              <a:rPr lang="en-US" dirty="0" smtClean="0"/>
              <a:t>Patients Entering Health System</a:t>
            </a:r>
            <a:endParaRPr lang="en-US" dirty="0"/>
          </a:p>
        </p:txBody>
      </p:sp>
      <p:sp>
        <p:nvSpPr>
          <p:cNvPr id="21" name="TextBox 20"/>
          <p:cNvSpPr txBox="1"/>
          <p:nvPr/>
        </p:nvSpPr>
        <p:spPr>
          <a:xfrm>
            <a:off x="878196" y="2505371"/>
            <a:ext cx="553998" cy="3660285"/>
          </a:xfrm>
          <a:prstGeom prst="rect">
            <a:avLst/>
          </a:prstGeom>
          <a:noFill/>
        </p:spPr>
        <p:txBody>
          <a:bodyPr vert="vert270" wrap="square" rtlCol="0">
            <a:spAutoFit/>
          </a:bodyPr>
          <a:lstStyle/>
          <a:p>
            <a:r>
              <a:rPr lang="en-US" dirty="0" smtClean="0"/>
              <a:t>Evolving  Models of Care</a:t>
            </a:r>
            <a:endParaRPr lang="en-US" dirty="0"/>
          </a:p>
        </p:txBody>
      </p:sp>
      <p:sp>
        <p:nvSpPr>
          <p:cNvPr id="28" name="Pentagon 4"/>
          <p:cNvSpPr/>
          <p:nvPr/>
        </p:nvSpPr>
        <p:spPr>
          <a:xfrm>
            <a:off x="267118" y="1244202"/>
            <a:ext cx="1449587" cy="644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en-US" sz="1500" kern="1200" dirty="0" smtClean="0"/>
              <a:t>November 2009- First survey completed</a:t>
            </a:r>
            <a:endParaRPr lang="en-US" sz="1500" kern="1200" dirty="0"/>
          </a:p>
        </p:txBody>
      </p:sp>
      <p:graphicFrame>
        <p:nvGraphicFramePr>
          <p:cNvPr id="25" name="Diagram 24"/>
          <p:cNvGraphicFramePr/>
          <p:nvPr>
            <p:extLst>
              <p:ext uri="{D42A27DB-BD31-4B8C-83A1-F6EECF244321}">
                <p14:modId xmlns:p14="http://schemas.microsoft.com/office/powerpoint/2010/main" val="4244910700"/>
              </p:ext>
            </p:extLst>
          </p:nvPr>
        </p:nvGraphicFramePr>
        <p:xfrm>
          <a:off x="1" y="1002690"/>
          <a:ext cx="9052877" cy="149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12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
                                            <p:graphicEl>
                                              <a:dgm id="{BE8A4F9C-5112-41A9-AE6A-ECADF65CB741}"/>
                                            </p:graphicEl>
                                          </p:spTgt>
                                        </p:tgtEl>
                                        <p:attrNameLst>
                                          <p:attrName>style.visibility</p:attrName>
                                        </p:attrNameLst>
                                      </p:cBhvr>
                                      <p:to>
                                        <p:strVal val="visible"/>
                                      </p:to>
                                    </p:set>
                                    <p:anim calcmode="lin" valueType="num">
                                      <p:cBhvr additive="base">
                                        <p:cTn id="7" dur="500" fill="hold"/>
                                        <p:tgtEl>
                                          <p:spTgt spid="25">
                                            <p:graphicEl>
                                              <a:dgm id="{BE8A4F9C-5112-41A9-AE6A-ECADF65CB741}"/>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
                                            <p:graphicEl>
                                              <a:dgm id="{BE8A4F9C-5112-41A9-AE6A-ECADF65CB741}"/>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
                                            <p:graphicEl>
                                              <a:dgm id="{83C1EB3B-3A28-4875-B309-1619B7662811}"/>
                                            </p:graphicEl>
                                          </p:spTgt>
                                        </p:tgtEl>
                                        <p:attrNameLst>
                                          <p:attrName>style.visibility</p:attrName>
                                        </p:attrNameLst>
                                      </p:cBhvr>
                                      <p:to>
                                        <p:strVal val="visible"/>
                                      </p:to>
                                    </p:set>
                                    <p:anim calcmode="lin" valueType="num">
                                      <p:cBhvr additive="base">
                                        <p:cTn id="13" dur="500" fill="hold"/>
                                        <p:tgtEl>
                                          <p:spTgt spid="25">
                                            <p:graphicEl>
                                              <a:dgm id="{83C1EB3B-3A28-4875-B309-1619B7662811}"/>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
                                            <p:graphicEl>
                                              <a:dgm id="{83C1EB3B-3A28-4875-B309-1619B7662811}"/>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5">
                                            <p:graphicEl>
                                              <a:dgm id="{80878C80-E9E8-479A-98C4-2D13123C9BC0}"/>
                                            </p:graphicEl>
                                          </p:spTgt>
                                        </p:tgtEl>
                                        <p:attrNameLst>
                                          <p:attrName>style.visibility</p:attrName>
                                        </p:attrNameLst>
                                      </p:cBhvr>
                                      <p:to>
                                        <p:strVal val="visible"/>
                                      </p:to>
                                    </p:set>
                                    <p:anim calcmode="lin" valueType="num">
                                      <p:cBhvr additive="base">
                                        <p:cTn id="17" dur="500" fill="hold"/>
                                        <p:tgtEl>
                                          <p:spTgt spid="25">
                                            <p:graphicEl>
                                              <a:dgm id="{80878C80-E9E8-479A-98C4-2D13123C9BC0}"/>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
                                            <p:graphicEl>
                                              <a:dgm id="{80878C80-E9E8-479A-98C4-2D13123C9BC0}"/>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5">
                                            <p:graphicEl>
                                              <a:dgm id="{D0C72577-DFCA-46CC-B751-F1F1D9B3F591}"/>
                                            </p:graphicEl>
                                          </p:spTgt>
                                        </p:tgtEl>
                                        <p:attrNameLst>
                                          <p:attrName>style.visibility</p:attrName>
                                        </p:attrNameLst>
                                      </p:cBhvr>
                                      <p:to>
                                        <p:strVal val="visible"/>
                                      </p:to>
                                    </p:set>
                                    <p:anim calcmode="lin" valueType="num">
                                      <p:cBhvr additive="base">
                                        <p:cTn id="23" dur="500" fill="hold"/>
                                        <p:tgtEl>
                                          <p:spTgt spid="25">
                                            <p:graphicEl>
                                              <a:dgm id="{D0C72577-DFCA-46CC-B751-F1F1D9B3F591}"/>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5">
                                            <p:graphicEl>
                                              <a:dgm id="{D0C72577-DFCA-46CC-B751-F1F1D9B3F591}"/>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
                                            <p:graphicEl>
                                              <a:dgm id="{EE7C34A6-D4CD-454F-8B8F-845B8187CFCB}"/>
                                            </p:graphicEl>
                                          </p:spTgt>
                                        </p:tgtEl>
                                        <p:attrNameLst>
                                          <p:attrName>style.visibility</p:attrName>
                                        </p:attrNameLst>
                                      </p:cBhvr>
                                      <p:to>
                                        <p:strVal val="visible"/>
                                      </p:to>
                                    </p:set>
                                    <p:anim calcmode="lin" valueType="num">
                                      <p:cBhvr additive="base">
                                        <p:cTn id="27" dur="500" fill="hold"/>
                                        <p:tgtEl>
                                          <p:spTgt spid="25">
                                            <p:graphicEl>
                                              <a:dgm id="{EE7C34A6-D4CD-454F-8B8F-845B8187CFCB}"/>
                                            </p:graphic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
                                            <p:graphicEl>
                                              <a:dgm id="{EE7C34A6-D4CD-454F-8B8F-845B8187CFCB}"/>
                                            </p:graphic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5">
                                            <p:graphicEl>
                                              <a:dgm id="{A4D2782F-90A0-4282-ABF1-028D70C668FC}"/>
                                            </p:graphicEl>
                                          </p:spTgt>
                                        </p:tgtEl>
                                        <p:attrNameLst>
                                          <p:attrName>style.visibility</p:attrName>
                                        </p:attrNameLst>
                                      </p:cBhvr>
                                      <p:to>
                                        <p:strVal val="visible"/>
                                      </p:to>
                                    </p:set>
                                    <p:anim calcmode="lin" valueType="num">
                                      <p:cBhvr additive="base">
                                        <p:cTn id="33" dur="500" fill="hold"/>
                                        <p:tgtEl>
                                          <p:spTgt spid="25">
                                            <p:graphicEl>
                                              <a:dgm id="{A4D2782F-90A0-4282-ABF1-028D70C668FC}"/>
                                            </p:graphic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5">
                                            <p:graphicEl>
                                              <a:dgm id="{A4D2782F-90A0-4282-ABF1-028D70C668FC}"/>
                                            </p:graphic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5">
                                            <p:graphicEl>
                                              <a:dgm id="{563DE830-2A8A-4B2E-A8BD-09DA38AFD93C}"/>
                                            </p:graphicEl>
                                          </p:spTgt>
                                        </p:tgtEl>
                                        <p:attrNameLst>
                                          <p:attrName>style.visibility</p:attrName>
                                        </p:attrNameLst>
                                      </p:cBhvr>
                                      <p:to>
                                        <p:strVal val="visible"/>
                                      </p:to>
                                    </p:set>
                                    <p:anim calcmode="lin" valueType="num">
                                      <p:cBhvr additive="base">
                                        <p:cTn id="37" dur="500" fill="hold"/>
                                        <p:tgtEl>
                                          <p:spTgt spid="25">
                                            <p:graphicEl>
                                              <a:dgm id="{563DE830-2A8A-4B2E-A8BD-09DA38AFD93C}"/>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
                                            <p:graphicEl>
                                              <a:dgm id="{563DE830-2A8A-4B2E-A8BD-09DA38AFD93C}"/>
                                            </p:graphic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5">
                                            <p:graphicEl>
                                              <a:dgm id="{06A178E5-0D48-476A-BEF2-8D7CB155F319}"/>
                                            </p:graphicEl>
                                          </p:spTgt>
                                        </p:tgtEl>
                                        <p:attrNameLst>
                                          <p:attrName>style.visibility</p:attrName>
                                        </p:attrNameLst>
                                      </p:cBhvr>
                                      <p:to>
                                        <p:strVal val="visible"/>
                                      </p:to>
                                    </p:set>
                                    <p:anim calcmode="lin" valueType="num">
                                      <p:cBhvr additive="base">
                                        <p:cTn id="43" dur="500" fill="hold"/>
                                        <p:tgtEl>
                                          <p:spTgt spid="25">
                                            <p:graphicEl>
                                              <a:dgm id="{06A178E5-0D48-476A-BEF2-8D7CB155F319}"/>
                                            </p:graphic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
                                            <p:graphicEl>
                                              <a:dgm id="{06A178E5-0D48-476A-BEF2-8D7CB155F319}"/>
                                            </p:graphic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5">
                                            <p:graphicEl>
                                              <a:dgm id="{4BC3A3B3-91A3-40DC-B422-65082AD40111}"/>
                                            </p:graphicEl>
                                          </p:spTgt>
                                        </p:tgtEl>
                                        <p:attrNameLst>
                                          <p:attrName>style.visibility</p:attrName>
                                        </p:attrNameLst>
                                      </p:cBhvr>
                                      <p:to>
                                        <p:strVal val="visible"/>
                                      </p:to>
                                    </p:set>
                                    <p:anim calcmode="lin" valueType="num">
                                      <p:cBhvr additive="base">
                                        <p:cTn id="47" dur="500" fill="hold"/>
                                        <p:tgtEl>
                                          <p:spTgt spid="25">
                                            <p:graphicEl>
                                              <a:dgm id="{4BC3A3B3-91A3-40DC-B422-65082AD40111}"/>
                                            </p:graphic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5">
                                            <p:graphicEl>
                                              <a:dgm id="{4BC3A3B3-91A3-40DC-B422-65082AD40111}"/>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Introducing CAP2</a:t>
            </a:r>
            <a:endParaRPr lang="en-US" b="1" dirty="0"/>
          </a:p>
        </p:txBody>
      </p:sp>
      <p:pic>
        <p:nvPicPr>
          <p:cNvPr id="1026"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5624" r="2251" b="44821"/>
          <a:stretch/>
        </p:blipFill>
        <p:spPr bwMode="auto">
          <a:xfrm>
            <a:off x="-1" y="1009660"/>
            <a:ext cx="9153525" cy="326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a:spLocks noGrp="1"/>
          </p:cNvSpPr>
          <p:nvPr>
            <p:ph idx="1"/>
          </p:nvPr>
        </p:nvSpPr>
        <p:spPr bwMode="auto">
          <a:xfrm>
            <a:off x="452438" y="4244741"/>
            <a:ext cx="8701086" cy="1330869"/>
          </a:xfrm>
          <a:solidFill>
            <a:schemeClr val="bg1"/>
          </a:solidFill>
          <a:extLst/>
        </p:spPr>
        <p:txBody>
          <a:bodyPr vert="horz" wrap="square" lIns="91440" tIns="45720" rIns="91440" bIns="45720" numCol="1" anchor="t" anchorCtr="0" compatLnSpc="1">
            <a:prstTxWarp prst="textNoShape">
              <a:avLst/>
            </a:prstTxWarp>
          </a:bodyPr>
          <a:lstStyle/>
          <a:p>
            <a:pPr marL="0" indent="0">
              <a:buNone/>
            </a:pPr>
            <a:r>
              <a:rPr lang="en-US" sz="2600" b="1" dirty="0"/>
              <a:t>Goal:</a:t>
            </a:r>
            <a:r>
              <a:rPr lang="en-US" sz="2600" dirty="0"/>
              <a:t> Top of license for all care team members.</a:t>
            </a:r>
          </a:p>
          <a:p>
            <a:pPr marL="971550" indent="-346075">
              <a:spcBef>
                <a:spcPts val="300"/>
              </a:spcBef>
              <a:buFont typeface="+mj-lt"/>
              <a:buAutoNum type="arabicPeriod"/>
            </a:pPr>
            <a:r>
              <a:rPr lang="en-US" altLang="en-US" sz="2200" b="1" dirty="0">
                <a:solidFill>
                  <a:srgbClr val="0E4F69"/>
                </a:solidFill>
              </a:rPr>
              <a:t>Assess:</a:t>
            </a:r>
            <a:r>
              <a:rPr lang="en-US" altLang="en-US" sz="2200" dirty="0">
                <a:solidFill>
                  <a:srgbClr val="0E4F69"/>
                </a:solidFill>
              </a:rPr>
              <a:t> Utilization of APRN/PAs</a:t>
            </a:r>
          </a:p>
          <a:p>
            <a:pPr marL="971550" indent="-346075">
              <a:spcBef>
                <a:spcPts val="300"/>
              </a:spcBef>
              <a:buFont typeface="+mj-lt"/>
              <a:buAutoNum type="arabicPeriod"/>
            </a:pPr>
            <a:r>
              <a:rPr lang="en-US" altLang="en-US" sz="2200" b="1" dirty="0">
                <a:solidFill>
                  <a:srgbClr val="0E4F69"/>
                </a:solidFill>
              </a:rPr>
              <a:t>Manage: </a:t>
            </a:r>
            <a:r>
              <a:rPr lang="en-US" altLang="en-US" sz="2200" dirty="0">
                <a:solidFill>
                  <a:srgbClr val="0E4F69"/>
                </a:solidFill>
              </a:rPr>
              <a:t>Infrastructure to support APRN/PA practice</a:t>
            </a:r>
          </a:p>
          <a:p>
            <a:pPr marL="971550" indent="-346075">
              <a:spcBef>
                <a:spcPts val="300"/>
              </a:spcBef>
              <a:buFont typeface="+mj-lt"/>
              <a:buAutoNum type="arabicPeriod"/>
            </a:pPr>
            <a:r>
              <a:rPr lang="en-US" altLang="en-US" sz="2200" b="1" dirty="0">
                <a:solidFill>
                  <a:srgbClr val="0E4F69"/>
                </a:solidFill>
              </a:rPr>
              <a:t>Optimize: </a:t>
            </a:r>
            <a:r>
              <a:rPr lang="en-US" altLang="en-US" sz="2200" dirty="0">
                <a:solidFill>
                  <a:srgbClr val="0E4F69"/>
                </a:solidFill>
              </a:rPr>
              <a:t>All APRN/PA activities at medical level of care</a:t>
            </a:r>
            <a:r>
              <a:rPr lang="en-US" altLang="en-US" sz="2200" b="1" dirty="0">
                <a:solidFill>
                  <a:srgbClr val="0E4F69"/>
                </a:solidFill>
              </a:rPr>
              <a:t> </a:t>
            </a:r>
            <a:r>
              <a:rPr lang="en-US" altLang="en-US" sz="2200" dirty="0">
                <a:solidFill>
                  <a:srgbClr val="0E4F69"/>
                </a:solidFill>
              </a:rPr>
              <a:t>  </a:t>
            </a:r>
            <a:r>
              <a:rPr lang="en-US" altLang="en-US" sz="2200" b="1" dirty="0">
                <a:solidFill>
                  <a:srgbClr val="0E4F69"/>
                </a:solidFill>
              </a:rPr>
              <a:t> </a:t>
            </a:r>
          </a:p>
          <a:p>
            <a:pPr marL="971550" indent="-346075">
              <a:spcBef>
                <a:spcPts val="300"/>
              </a:spcBef>
              <a:buFont typeface="+mj-lt"/>
              <a:buAutoNum type="arabicPeriod"/>
            </a:pPr>
            <a:r>
              <a:rPr lang="en-US" altLang="en-US" sz="2200" b="1" dirty="0">
                <a:solidFill>
                  <a:srgbClr val="0E4F69"/>
                </a:solidFill>
              </a:rPr>
              <a:t>Standardize: </a:t>
            </a:r>
            <a:r>
              <a:rPr lang="en-US" altLang="en-US" sz="2200" dirty="0">
                <a:solidFill>
                  <a:srgbClr val="0E4F69"/>
                </a:solidFill>
              </a:rPr>
              <a:t>Best practices for APRN/PAs</a:t>
            </a:r>
          </a:p>
        </p:txBody>
      </p:sp>
    </p:spTree>
    <p:extLst>
      <p:ext uri="{BB962C8B-B14F-4D97-AF65-F5344CB8AC3E}">
        <p14:creationId xmlns:p14="http://schemas.microsoft.com/office/powerpoint/2010/main" val="3227493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bwMode="auto">
          <a:xfrm>
            <a:off x="452438" y="1250950"/>
            <a:ext cx="8250237" cy="48974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300"/>
              </a:spcBef>
              <a:spcAft>
                <a:spcPts val="300"/>
              </a:spcAft>
              <a:defRPr/>
            </a:pPr>
            <a:r>
              <a:rPr lang="fr-FR" altLang="en-US" sz="2800" dirty="0" smtClean="0"/>
              <a:t>Data represents:  </a:t>
            </a:r>
          </a:p>
          <a:p>
            <a:pPr lvl="1">
              <a:spcBef>
                <a:spcPts val="300"/>
              </a:spcBef>
              <a:spcAft>
                <a:spcPts val="300"/>
              </a:spcAft>
              <a:buFont typeface="Arial" panose="020B0604020202020204" pitchFamily="34" charset="0"/>
              <a:buChar char="−"/>
              <a:defRPr/>
            </a:pPr>
            <a:r>
              <a:rPr lang="fr-FR" altLang="en-US" sz="2600" dirty="0" smtClean="0"/>
              <a:t>125 organizations </a:t>
            </a:r>
            <a:r>
              <a:rPr lang="en-US" sz="2600" i="1" dirty="0"/>
              <a:t>(hospitals, healthcare </a:t>
            </a:r>
            <a:r>
              <a:rPr lang="en-US" sz="2600" i="1" dirty="0" smtClean="0"/>
              <a:t/>
            </a:r>
            <a:br>
              <a:rPr lang="en-US" sz="2600" i="1" dirty="0" smtClean="0"/>
            </a:br>
            <a:r>
              <a:rPr lang="en-US" sz="2600" i="1" dirty="0" smtClean="0"/>
              <a:t>systems</a:t>
            </a:r>
            <a:r>
              <a:rPr lang="en-US" sz="2600" i="1" dirty="0"/>
              <a:t>, </a:t>
            </a:r>
            <a:r>
              <a:rPr lang="en-US" sz="2600" i="1" dirty="0" smtClean="0"/>
              <a:t>academic medical centers)</a:t>
            </a:r>
            <a:endParaRPr lang="fr-FR" altLang="en-US" sz="2600" i="1" dirty="0" smtClean="0"/>
          </a:p>
          <a:p>
            <a:pPr lvl="1">
              <a:spcBef>
                <a:spcPts val="300"/>
              </a:spcBef>
              <a:spcAft>
                <a:spcPts val="300"/>
              </a:spcAft>
              <a:buFont typeface="Arial" panose="020B0604020202020204" pitchFamily="34" charset="0"/>
              <a:buChar char="−"/>
              <a:defRPr/>
            </a:pPr>
            <a:r>
              <a:rPr lang="fr-FR" altLang="en-US" sz="2600" dirty="0" smtClean="0"/>
              <a:t>Over 19,000 </a:t>
            </a:r>
            <a:r>
              <a:rPr lang="en-US" altLang="en-US" sz="2600" dirty="0"/>
              <a:t>APRNs and PAs</a:t>
            </a:r>
          </a:p>
          <a:p>
            <a:pPr lvl="1">
              <a:spcBef>
                <a:spcPts val="300"/>
              </a:spcBef>
              <a:spcAft>
                <a:spcPts val="300"/>
              </a:spcAft>
              <a:buFont typeface="Arial" panose="020B0604020202020204" pitchFamily="34" charset="0"/>
              <a:buChar char="−"/>
              <a:defRPr/>
            </a:pPr>
            <a:r>
              <a:rPr lang="fr-FR" altLang="en-US" sz="2600" dirty="0" smtClean="0"/>
              <a:t>25 different states</a:t>
            </a:r>
          </a:p>
          <a:p>
            <a:pPr lvl="1">
              <a:spcBef>
                <a:spcPts val="300"/>
              </a:spcBef>
              <a:spcAft>
                <a:spcPts val="300"/>
              </a:spcAft>
              <a:buFont typeface="Arial" panose="020B0604020202020204" pitchFamily="34" charset="0"/>
              <a:buChar char="−"/>
              <a:defRPr/>
            </a:pPr>
            <a:r>
              <a:rPr lang="fr-FR" altLang="en-US" sz="2600" dirty="0" smtClean="0"/>
              <a:t>50 different specialty areas</a:t>
            </a:r>
          </a:p>
          <a:p>
            <a:pPr lvl="1">
              <a:spcBef>
                <a:spcPts val="300"/>
              </a:spcBef>
              <a:spcAft>
                <a:spcPts val="300"/>
              </a:spcAft>
              <a:buFont typeface="Arial" panose="020B0604020202020204" pitchFamily="34" charset="0"/>
              <a:buChar char="−"/>
              <a:defRPr/>
            </a:pPr>
            <a:r>
              <a:rPr lang="en-US" altLang="en-US" sz="2600" dirty="0" smtClean="0"/>
              <a:t>And growing</a:t>
            </a:r>
          </a:p>
        </p:txBody>
      </p:sp>
      <p:sp>
        <p:nvSpPr>
          <p:cNvPr id="10245" name="Title 1"/>
          <p:cNvSpPr>
            <a:spLocks noGrp="1"/>
          </p:cNvSpPr>
          <p:nvPr>
            <p:ph type="title"/>
          </p:nvPr>
        </p:nvSpPr>
        <p:spPr bwMode="auto">
          <a:xfrm>
            <a:off x="0" y="291830"/>
            <a:ext cx="9144000" cy="886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smtClean="0">
                <a:solidFill>
                  <a:schemeClr val="tx1"/>
                </a:solidFill>
              </a:rPr>
              <a:t>CAP2 Database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3040" y="3710381"/>
            <a:ext cx="4828478" cy="302495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 calcmode="lin" valueType="num">
                                      <p:cBhvr additive="base">
                                        <p:cTn id="28"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7171">
                                            <p:txEl>
                                              <p:pRg st="5" end="5"/>
                                            </p:txEl>
                                          </p:spTgt>
                                        </p:tgtEl>
                                        <p:attrNameLst>
                                          <p:attrName>style.visibility</p:attrName>
                                        </p:attrNameLst>
                                      </p:cBhvr>
                                      <p:to>
                                        <p:strVal val="visible"/>
                                      </p:to>
                                    </p:set>
                                    <p:anim calcmode="lin" valueType="num">
                                      <p:cBhvr additive="base">
                                        <p:cTn id="34"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6" presetClass="emph" presetSubtype="0" fill="hold" nodeType="afterEffect">
                                  <p:stCondLst>
                                    <p:cond delay="0"/>
                                  </p:stCondLst>
                                  <p:childTnLst>
                                    <p:animEffect transition="out" filter="fade">
                                      <p:cBhvr>
                                        <p:cTn id="38" dur="500" tmFilter="0, 0; .2, .5; .8, .5; 1, 0"/>
                                        <p:tgtEl>
                                          <p:spTgt spid="7171">
                                            <p:txEl>
                                              <p:pRg st="5" end="5"/>
                                            </p:txEl>
                                          </p:spTgt>
                                        </p:tgtEl>
                                      </p:cBhvr>
                                    </p:animEffect>
                                    <p:animScale>
                                      <p:cBhvr>
                                        <p:cTn id="39" dur="250" autoRev="1" fill="hold"/>
                                        <p:tgtEl>
                                          <p:spTgt spid="7171">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14616"/>
          <a:stretch/>
        </p:blipFill>
        <p:spPr>
          <a:xfrm>
            <a:off x="4595169" y="144963"/>
            <a:ext cx="4548832" cy="507380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318979" y="509499"/>
            <a:ext cx="4163642" cy="5486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6505" y="245327"/>
            <a:ext cx="2584295" cy="6137408"/>
          </a:xfrm>
          <a:prstGeom prst="rect">
            <a:avLst/>
          </a:prstGeom>
        </p:spPr>
      </p:pic>
      <p:sp>
        <p:nvSpPr>
          <p:cNvPr id="3" name="Content Placeholder 2"/>
          <p:cNvSpPr>
            <a:spLocks noGrp="1"/>
          </p:cNvSpPr>
          <p:nvPr>
            <p:ph idx="1"/>
          </p:nvPr>
        </p:nvSpPr>
        <p:spPr>
          <a:xfrm>
            <a:off x="468353" y="1841840"/>
            <a:ext cx="8675647" cy="3989356"/>
          </a:xfrm>
        </p:spPr>
        <p:txBody>
          <a:bodyPr/>
          <a:lstStyle/>
          <a:p>
            <a:r>
              <a:rPr lang="en-US" sz="2600" dirty="0" smtClean="0"/>
              <a:t>Organizational Assessments</a:t>
            </a:r>
          </a:p>
          <a:p>
            <a:r>
              <a:rPr lang="en-US" sz="2600" dirty="0" smtClean="0"/>
              <a:t>Benchmarking reports</a:t>
            </a:r>
          </a:p>
          <a:p>
            <a:pPr lvl="1"/>
            <a:r>
              <a:rPr lang="en-US" sz="2200" dirty="0" smtClean="0"/>
              <a:t>organization, system, state, </a:t>
            </a:r>
            <a:br>
              <a:rPr lang="en-US" sz="2200" dirty="0" smtClean="0"/>
            </a:br>
            <a:r>
              <a:rPr lang="en-US" sz="2200" dirty="0" smtClean="0"/>
              <a:t>national, and defined compare groups</a:t>
            </a:r>
          </a:p>
          <a:p>
            <a:r>
              <a:rPr lang="en-US" sz="2600" dirty="0" smtClean="0"/>
              <a:t>Multiple resources and toolkits</a:t>
            </a:r>
          </a:p>
          <a:p>
            <a:r>
              <a:rPr lang="en-US" sz="2600" dirty="0" smtClean="0"/>
              <a:t>National workgroups</a:t>
            </a:r>
          </a:p>
          <a:p>
            <a:r>
              <a:rPr lang="en-US" sz="2600" dirty="0" smtClean="0"/>
              <a:t>National listserv updates</a:t>
            </a:r>
          </a:p>
          <a:p>
            <a:r>
              <a:rPr lang="en-US" sz="2600" b="1" i="1" dirty="0" smtClean="0">
                <a:solidFill>
                  <a:srgbClr val="0E4F69"/>
                </a:solidFill>
              </a:rPr>
              <a:t>Ambulatory assessment and reports </a:t>
            </a:r>
            <a:br>
              <a:rPr lang="en-US" sz="2600" b="1" i="1" dirty="0" smtClean="0">
                <a:solidFill>
                  <a:srgbClr val="0E4F69"/>
                </a:solidFill>
              </a:rPr>
            </a:br>
            <a:r>
              <a:rPr lang="en-US" sz="2600" i="1" dirty="0" smtClean="0">
                <a:solidFill>
                  <a:srgbClr val="0E4F69"/>
                </a:solidFill>
              </a:rPr>
              <a:t>(November 2014)</a:t>
            </a:r>
          </a:p>
        </p:txBody>
      </p:sp>
      <p:sp>
        <p:nvSpPr>
          <p:cNvPr id="2" name="Title 1"/>
          <p:cNvSpPr>
            <a:spLocks noGrp="1"/>
          </p:cNvSpPr>
          <p:nvPr>
            <p:ph type="title"/>
          </p:nvPr>
        </p:nvSpPr>
        <p:spPr>
          <a:xfrm>
            <a:off x="675622" y="646053"/>
            <a:ext cx="4560849" cy="1049648"/>
          </a:xfrm>
        </p:spPr>
        <p:txBody>
          <a:bodyPr/>
          <a:lstStyle/>
          <a:p>
            <a:r>
              <a:rPr lang="en-US" b="1" dirty="0" smtClean="0"/>
              <a:t>CAP2 Solutions</a:t>
            </a:r>
            <a:endParaRPr lang="en-US" b="1" dirty="0"/>
          </a:p>
        </p:txBody>
      </p:sp>
    </p:spTree>
    <p:extLst>
      <p:ext uri="{BB962C8B-B14F-4D97-AF65-F5344CB8AC3E}">
        <p14:creationId xmlns:p14="http://schemas.microsoft.com/office/powerpoint/2010/main" val="2272369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CAP2 Colors">
      <a:dk1>
        <a:srgbClr val="000000"/>
      </a:dk1>
      <a:lt1>
        <a:srgbClr val="FFFFFF"/>
      </a:lt1>
      <a:dk2>
        <a:srgbClr val="0E4F69"/>
      </a:dk2>
      <a:lt2>
        <a:srgbClr val="959798"/>
      </a:lt2>
      <a:accent1>
        <a:srgbClr val="FF4C00"/>
      </a:accent1>
      <a:accent2>
        <a:srgbClr val="F47D30"/>
      </a:accent2>
      <a:accent3>
        <a:srgbClr val="FFFFFF"/>
      </a:accent3>
      <a:accent4>
        <a:srgbClr val="000000"/>
      </a:accent4>
      <a:accent5>
        <a:srgbClr val="0E4F69"/>
      </a:accent5>
      <a:accent6>
        <a:srgbClr val="959798"/>
      </a:accent6>
      <a:hlink>
        <a:srgbClr val="FF4C00"/>
      </a:hlink>
      <a:folHlink>
        <a:srgbClr val="F47D3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P2 Webinar Overview- Hospital Association Meeting">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Capital.thmx</Template>
  <TotalTime>3537</TotalTime>
  <Words>3574</Words>
  <Application>Microsoft Office PowerPoint</Application>
  <PresentationFormat>On-screen Show (4:3)</PresentationFormat>
  <Paragraphs>1622</Paragraphs>
  <Slides>50</Slides>
  <Notes>50</Notes>
  <HiddenSlides>0</HiddenSlides>
  <MMClips>0</MMClips>
  <ScaleCrop>false</ScaleCrop>
  <HeadingPairs>
    <vt:vector size="4" baseType="variant">
      <vt:variant>
        <vt:lpstr>Theme</vt:lpstr>
      </vt:variant>
      <vt:variant>
        <vt:i4>5</vt:i4>
      </vt:variant>
      <vt:variant>
        <vt:lpstr>Slide Titles</vt:lpstr>
      </vt:variant>
      <vt:variant>
        <vt:i4>50</vt:i4>
      </vt:variant>
    </vt:vector>
  </HeadingPairs>
  <TitlesOfParts>
    <vt:vector size="55" baseType="lpstr">
      <vt:lpstr>Blank Presentation</vt:lpstr>
      <vt:lpstr>1_Blank Presentation</vt:lpstr>
      <vt:lpstr>CAP2 Webinar Overview- Hospital Association Meeting</vt:lpstr>
      <vt:lpstr>Office Theme</vt:lpstr>
      <vt:lpstr>1_Office Theme</vt:lpstr>
      <vt:lpstr>PowerPoint Presentation</vt:lpstr>
      <vt:lpstr>PowerPoint Presentation</vt:lpstr>
      <vt:lpstr>TITLE OF PRESENTATION LORUM IPSUM DOLOR</vt:lpstr>
      <vt:lpstr>IOM Recommendations</vt:lpstr>
      <vt:lpstr>State Action Coalitions </vt:lpstr>
      <vt:lpstr>CAP2 History</vt:lpstr>
      <vt:lpstr>Introducing CAP2</vt:lpstr>
      <vt:lpstr>CAP2 Database</vt:lpstr>
      <vt:lpstr>CAP2 Solutions</vt:lpstr>
      <vt:lpstr>PowerPoint Presentation</vt:lpstr>
      <vt:lpstr>PowerPoint Presentation</vt:lpstr>
      <vt:lpstr>PowerPoint Presentation</vt:lpstr>
      <vt:lpstr>Identify Variation – Specialty Privileges</vt:lpstr>
      <vt:lpstr>Remember…</vt:lpstr>
      <vt:lpstr>RN Activities Not Requiring Privileges</vt:lpstr>
      <vt:lpstr>CAP2 Solution</vt:lpstr>
      <vt:lpstr>CAP2 Available Resources</vt:lpstr>
      <vt:lpstr>CAP2 DEMONSTRATION</vt:lpstr>
      <vt:lpstr>CAP2 CASE STUDIES</vt:lpstr>
      <vt:lpstr>CAP2 Case Study </vt:lpstr>
      <vt:lpstr>CAP2 Solution</vt:lpstr>
      <vt:lpstr>CAP2 Case Study </vt:lpstr>
      <vt:lpstr>CAP2 Solution</vt:lpstr>
      <vt:lpstr>CAP2 Case Study </vt:lpstr>
      <vt:lpstr>CAP2 Solution</vt:lpstr>
      <vt:lpstr>CAP2 Resources</vt:lpstr>
      <vt:lpstr>CAP2 Case Study </vt:lpstr>
      <vt:lpstr>CAP2 Solution</vt:lpstr>
      <vt:lpstr>CAP2 Case Study </vt:lpstr>
      <vt:lpstr>CAP2 Solution</vt:lpstr>
      <vt:lpstr>CAP2 Case Study </vt:lpstr>
      <vt:lpstr>PowerPoint Presentation</vt:lpstr>
      <vt:lpstr>Another CAP2 Solution</vt:lpstr>
      <vt:lpstr>CAP2 Case Study </vt:lpstr>
      <vt:lpstr>CAP2 Solution</vt:lpstr>
      <vt:lpstr>CAP2 Case Study </vt:lpstr>
      <vt:lpstr>CAP2 Solution</vt:lpstr>
      <vt:lpstr>Cap2 Emerging Trends</vt:lpstr>
      <vt:lpstr>Emerging Trend: APRN/PA Coordinator</vt:lpstr>
      <vt:lpstr>Interdisciplinary Teams</vt:lpstr>
      <vt:lpstr>APRN/PA Competency Review - Approaches</vt:lpstr>
      <vt:lpstr>Role of the Chief Nursing Officer  in the credentialing of APRN</vt:lpstr>
      <vt:lpstr>CAP2 Support for Transition to Practice </vt:lpstr>
      <vt:lpstr>Structure of Transition to Practice Resources in CAP2</vt:lpstr>
      <vt:lpstr>Ambulatory Survey Coming November 2014</vt:lpstr>
      <vt:lpstr>Closing Thoughts </vt:lpstr>
      <vt:lpstr>State Action Coalition Partners</vt:lpstr>
      <vt:lpstr>Questions</vt:lpstr>
      <vt:lpstr>Questions or Comments?</vt:lpstr>
      <vt:lpstr>Campaign Resources</vt:lpstr>
    </vt:vector>
  </TitlesOfParts>
  <Company>Aaron Wood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LORUM IPSUM DOLOR</dc:title>
  <dc:creator>Aaron Wood</dc:creator>
  <cp:lastModifiedBy>MPheulpin</cp:lastModifiedBy>
  <cp:revision>464</cp:revision>
  <cp:lastPrinted>2014-07-31T20:32:21Z</cp:lastPrinted>
  <dcterms:created xsi:type="dcterms:W3CDTF">2011-03-31T15:00:30Z</dcterms:created>
  <dcterms:modified xsi:type="dcterms:W3CDTF">2014-08-11T18:34:36Z</dcterms:modified>
</cp:coreProperties>
</file>