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5940" y="-43180"/>
            <a:ext cx="8072119" cy="7575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5919" y="1800732"/>
            <a:ext cx="8392160" cy="43059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How </a:t>
            </a:r>
            <a:r>
              <a:rPr dirty="0" spc="-10"/>
              <a:t>Closely </a:t>
            </a:r>
            <a:r>
              <a:rPr dirty="0" spc="-5"/>
              <a:t>Do New </a:t>
            </a:r>
            <a:r>
              <a:rPr dirty="0" spc="-50"/>
              <a:t>York’s </a:t>
            </a:r>
            <a:r>
              <a:rPr dirty="0" spc="-5"/>
              <a:t>RN Graduates Reflect the  </a:t>
            </a:r>
            <a:r>
              <a:rPr dirty="0" spc="-10"/>
              <a:t>State’s</a:t>
            </a:r>
            <a:r>
              <a:rPr dirty="0" spc="-5"/>
              <a:t> Diversity?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4540" y="780415"/>
            <a:ext cx="7600315" cy="7569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Arial"/>
                <a:cs typeface="Arial"/>
              </a:rPr>
              <a:t>This chart </a:t>
            </a:r>
            <a:r>
              <a:rPr dirty="0" sz="1600" spc="-10">
                <a:latin typeface="Arial"/>
                <a:cs typeface="Arial"/>
              </a:rPr>
              <a:t>compares </a:t>
            </a:r>
            <a:r>
              <a:rPr dirty="0" sz="1600" spc="-5">
                <a:latin typeface="Arial"/>
                <a:cs typeface="Arial"/>
              </a:rPr>
              <a:t>the racial </a:t>
            </a:r>
            <a:r>
              <a:rPr dirty="0" sz="1600" spc="-10">
                <a:latin typeface="Arial"/>
                <a:cs typeface="Arial"/>
              </a:rPr>
              <a:t>and </a:t>
            </a:r>
            <a:r>
              <a:rPr dirty="0" sz="1600" spc="-5">
                <a:latin typeface="Arial"/>
                <a:cs typeface="Arial"/>
              </a:rPr>
              <a:t>ethnic composition of </a:t>
            </a:r>
            <a:r>
              <a:rPr dirty="0" sz="1600" spc="-10">
                <a:latin typeface="Arial"/>
                <a:cs typeface="Arial"/>
              </a:rPr>
              <a:t>New </a:t>
            </a:r>
            <a:r>
              <a:rPr dirty="0" sz="1600" spc="-35">
                <a:latin typeface="Arial"/>
                <a:cs typeface="Arial"/>
              </a:rPr>
              <a:t>York’s </a:t>
            </a:r>
            <a:r>
              <a:rPr dirty="0" sz="1600" spc="-5">
                <a:latin typeface="Arial"/>
                <a:cs typeface="Arial"/>
              </a:rPr>
              <a:t>general  population </a:t>
            </a:r>
            <a:r>
              <a:rPr dirty="0" sz="1600" spc="-10">
                <a:latin typeface="Arial"/>
                <a:cs typeface="Arial"/>
              </a:rPr>
              <a:t>with </a:t>
            </a:r>
            <a:r>
              <a:rPr dirty="0" sz="1600" spc="-5">
                <a:latin typeface="Arial"/>
                <a:cs typeface="Arial"/>
              </a:rPr>
              <a:t>that of its RN graduates of pre-licensure nursing education programs  from </a:t>
            </a:r>
            <a:r>
              <a:rPr dirty="0" sz="1600" spc="-35">
                <a:latin typeface="Arial"/>
                <a:cs typeface="Arial"/>
              </a:rPr>
              <a:t>2011 </a:t>
            </a:r>
            <a:r>
              <a:rPr dirty="0" sz="1600" spc="-5">
                <a:latin typeface="Arial"/>
                <a:cs typeface="Arial"/>
              </a:rPr>
              <a:t>to</a:t>
            </a:r>
            <a:r>
              <a:rPr dirty="0" sz="1600" spc="80">
                <a:latin typeface="Arial"/>
                <a:cs typeface="Arial"/>
              </a:rPr>
              <a:t> </a:t>
            </a:r>
            <a:r>
              <a:rPr dirty="0" sz="1600" spc="-5">
                <a:latin typeface="Arial"/>
                <a:cs typeface="Arial"/>
              </a:rPr>
              <a:t>2018.</a:t>
            </a:r>
            <a:endParaRPr sz="1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736975" y="6356096"/>
            <a:ext cx="498348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 i="1">
                <a:latin typeface="Arial"/>
                <a:cs typeface="Arial"/>
              </a:rPr>
              <a:t>Non-U.S. residents and unknown ethnicities excluded, </a:t>
            </a:r>
            <a:r>
              <a:rPr dirty="0" sz="1000" i="1">
                <a:latin typeface="Arial"/>
                <a:cs typeface="Arial"/>
              </a:rPr>
              <a:t>so </a:t>
            </a:r>
            <a:r>
              <a:rPr dirty="0" sz="1000" spc="-5" i="1">
                <a:latin typeface="Arial"/>
                <a:cs typeface="Arial"/>
              </a:rPr>
              <a:t>percentages may not total</a:t>
            </a:r>
            <a:r>
              <a:rPr dirty="0" sz="1000" spc="-30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100.</a:t>
            </a:r>
            <a:endParaRPr sz="1000">
              <a:latin typeface="Arial"/>
              <a:cs typeface="Arial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382270" y="1800732"/>
          <a:ext cx="8385809" cy="43059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3225"/>
                <a:gridCol w="1673225"/>
                <a:gridCol w="1673225"/>
                <a:gridCol w="1673225"/>
                <a:gridCol w="1673225"/>
              </a:tblGrid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4F81B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2011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0800"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2018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080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502284" marR="320675" indent="-175260">
                        <a:lnSpc>
                          <a:spcPct val="114500"/>
                        </a:lnSpc>
                        <a:spcBef>
                          <a:spcPts val="210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Nursing</a:t>
                      </a:r>
                      <a:r>
                        <a:rPr dirty="0" sz="1100" spc="-7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school 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graduates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6670"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General</a:t>
                      </a:r>
                      <a:r>
                        <a:rPr dirty="0" sz="1100" spc="-4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population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502920" marR="320040" indent="-175260">
                        <a:lnSpc>
                          <a:spcPct val="114500"/>
                        </a:lnSpc>
                        <a:spcBef>
                          <a:spcPts val="210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Nursing</a:t>
                      </a:r>
                      <a:r>
                        <a:rPr dirty="0" sz="1100" spc="-7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school 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graduates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667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General</a:t>
                      </a:r>
                      <a:r>
                        <a:rPr dirty="0" sz="1100" spc="-4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population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White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3754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60.2%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57.9%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58.0%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55.4%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Black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100" spc="-4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African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American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143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3754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16.4%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14.6%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13.6%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14.5%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Asian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564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7.2%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7.7%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8.4%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8.8%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Hispanic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100" spc="-4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Latino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564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6.6%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18.0%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10.3%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19.2%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 spc="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Two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 more</a:t>
                      </a:r>
                      <a:r>
                        <a:rPr dirty="0" sz="1100" spc="-9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races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56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1.0%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1.9%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1.8%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6986">
                <a:tc>
                  <a:txBody>
                    <a:bodyPr/>
                    <a:lstStyle/>
                    <a:p>
                      <a:pPr marL="130175" marR="122555" indent="85090">
                        <a:lnSpc>
                          <a:spcPct val="114500"/>
                        </a:lnSpc>
                        <a:spcBef>
                          <a:spcPts val="21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Native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Hawaiian or  other Pacific</a:t>
                      </a:r>
                      <a:r>
                        <a:rPr dirty="0" sz="1100" spc="-13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Islander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73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56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0.7%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0.0%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0.05%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 marL="339090" marR="197485" indent="-134620">
                        <a:lnSpc>
                          <a:spcPct val="114700"/>
                        </a:lnSpc>
                        <a:spcBef>
                          <a:spcPts val="21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American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Indian</a:t>
                      </a:r>
                      <a:r>
                        <a:rPr dirty="0" sz="1100" spc="-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  </a:t>
                      </a: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Alaskan</a:t>
                      </a:r>
                      <a:r>
                        <a:rPr dirty="0" sz="1100" spc="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Native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73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564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Aidan McCallion</dc:creator>
  <dc:title>How Closely Do Alabama’s RN Graduates Reflect the State’s Diversity?</dc:title>
  <dcterms:created xsi:type="dcterms:W3CDTF">2020-01-30T21:00:35Z</dcterms:created>
  <dcterms:modified xsi:type="dcterms:W3CDTF">2020-01-30T21:00:35Z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2020-01-30T00:00:00Z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2020-01-30T00:00:00Z</vt:filetime>
  </property>
</Properties>
</file>