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5940" y="-43180"/>
            <a:ext cx="8072119" cy="7575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8300" y="1644142"/>
            <a:ext cx="8407400" cy="43059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pc="-5"/>
              <a:t>How Closely Do </a:t>
            </a:r>
            <a:r>
              <a:rPr dirty="0"/>
              <a:t>South </a:t>
            </a:r>
            <a:r>
              <a:rPr dirty="0" spc="-10"/>
              <a:t>Dakota’s </a:t>
            </a:r>
            <a:r>
              <a:rPr dirty="0" spc="-5"/>
              <a:t>RN Graduates Reflect the  </a:t>
            </a:r>
            <a:r>
              <a:rPr dirty="0" spc="-10"/>
              <a:t>State’s</a:t>
            </a:r>
            <a:r>
              <a:rPr dirty="0" spc="-5"/>
              <a:t> Diversity?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64540" y="780415"/>
            <a:ext cx="7600315" cy="7569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dirty="0" sz="1600" spc="-5">
                <a:latin typeface="Arial"/>
                <a:cs typeface="Arial"/>
              </a:rPr>
              <a:t>This chart compares the racial and ethnic composition of South </a:t>
            </a:r>
            <a:r>
              <a:rPr dirty="0" sz="1600" spc="-10">
                <a:latin typeface="Arial"/>
                <a:cs typeface="Arial"/>
              </a:rPr>
              <a:t>Dakota’s </a:t>
            </a:r>
            <a:r>
              <a:rPr dirty="0" sz="1600" spc="-5">
                <a:latin typeface="Arial"/>
                <a:cs typeface="Arial"/>
              </a:rPr>
              <a:t>general  population </a:t>
            </a:r>
            <a:r>
              <a:rPr dirty="0" sz="1600" spc="-10">
                <a:latin typeface="Arial"/>
                <a:cs typeface="Arial"/>
              </a:rPr>
              <a:t>with </a:t>
            </a:r>
            <a:r>
              <a:rPr dirty="0" sz="1600" spc="-5">
                <a:latin typeface="Arial"/>
                <a:cs typeface="Arial"/>
              </a:rPr>
              <a:t>that of its RN graduates of pre-licensure nursing education programs  from </a:t>
            </a:r>
            <a:r>
              <a:rPr dirty="0" sz="1600" spc="-35">
                <a:latin typeface="Arial"/>
                <a:cs typeface="Arial"/>
              </a:rPr>
              <a:t>2011 </a:t>
            </a:r>
            <a:r>
              <a:rPr dirty="0" sz="1600" spc="-5">
                <a:latin typeface="Arial"/>
                <a:cs typeface="Arial"/>
              </a:rPr>
              <a:t>to</a:t>
            </a:r>
            <a:r>
              <a:rPr dirty="0" sz="1600" spc="80">
                <a:latin typeface="Arial"/>
                <a:cs typeface="Arial"/>
              </a:rPr>
              <a:t> </a:t>
            </a:r>
            <a:r>
              <a:rPr dirty="0" sz="1600" spc="-5">
                <a:latin typeface="Arial"/>
                <a:cs typeface="Arial"/>
              </a:rPr>
              <a:t>2018.</a:t>
            </a:r>
            <a:endParaRPr sz="16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736975" y="6356096"/>
            <a:ext cx="4983480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 spc="-5" i="1">
                <a:latin typeface="Arial"/>
                <a:cs typeface="Arial"/>
              </a:rPr>
              <a:t>Non-U.S. residents and unknown ethnicities excluded, </a:t>
            </a:r>
            <a:r>
              <a:rPr dirty="0" sz="1000" i="1">
                <a:latin typeface="Arial"/>
                <a:cs typeface="Arial"/>
              </a:rPr>
              <a:t>so </a:t>
            </a:r>
            <a:r>
              <a:rPr dirty="0" sz="1000" spc="-5" i="1">
                <a:latin typeface="Arial"/>
                <a:cs typeface="Arial"/>
              </a:rPr>
              <a:t>percentages may not total</a:t>
            </a:r>
            <a:r>
              <a:rPr dirty="0" sz="1000" spc="-30" i="1">
                <a:latin typeface="Arial"/>
                <a:cs typeface="Arial"/>
              </a:rPr>
              <a:t> </a:t>
            </a:r>
            <a:r>
              <a:rPr dirty="0" sz="1000" spc="-5" i="1">
                <a:latin typeface="Arial"/>
                <a:cs typeface="Arial"/>
              </a:rPr>
              <a:t>100.</a:t>
            </a:r>
            <a:endParaRPr sz="1000">
              <a:latin typeface="Arial"/>
              <a:cs typeface="Arial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374650" y="1644142"/>
          <a:ext cx="8401050" cy="43059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76400"/>
                <a:gridCol w="1676400"/>
                <a:gridCol w="1676400"/>
                <a:gridCol w="1676400"/>
                <a:gridCol w="1676400"/>
              </a:tblGrid>
              <a:tr h="47701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4F81BC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2011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1435">
                    <a:lnR w="2857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175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2018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1435">
                    <a:lnL w="2857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175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701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L="503555" marR="322580" indent="-175895">
                        <a:lnSpc>
                          <a:spcPct val="114500"/>
                        </a:lnSpc>
                        <a:spcBef>
                          <a:spcPts val="210"/>
                        </a:spcBef>
                      </a:pP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Nursing</a:t>
                      </a:r>
                      <a:r>
                        <a:rPr dirty="0" sz="1100" spc="-7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school  </a:t>
                      </a: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graduates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26670">
                    <a:lnR w="127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General</a:t>
                      </a:r>
                      <a:r>
                        <a:rPr dirty="0" sz="1100" spc="-4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population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1270">
                    <a:lnL w="12700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L="504190" marR="321945" indent="-175260">
                        <a:lnSpc>
                          <a:spcPct val="114500"/>
                        </a:lnSpc>
                        <a:spcBef>
                          <a:spcPts val="210"/>
                        </a:spcBef>
                      </a:pP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Nursing</a:t>
                      </a:r>
                      <a:r>
                        <a:rPr dirty="0" sz="1100" spc="-7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school  </a:t>
                      </a: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graduates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26670">
                    <a:lnL w="2857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 marL="635">
                        <a:lnSpc>
                          <a:spcPct val="100000"/>
                        </a:lnSpc>
                      </a:pP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General</a:t>
                      </a:r>
                      <a:r>
                        <a:rPr dirty="0" sz="1100" spc="-4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population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127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White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1905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FF"/>
                      </a:solidFill>
                      <a:prstDash val="solid"/>
                    </a:lnR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63881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91.1%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381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63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84.2%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080">
                    <a:lnL w="12700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639445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85.3%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2540">
                    <a:lnL w="2857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270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81.4%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254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CE6F1"/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340360" marR="199390" indent="-134620">
                        <a:lnSpc>
                          <a:spcPct val="114500"/>
                        </a:lnSpc>
                        <a:spcBef>
                          <a:spcPts val="215"/>
                        </a:spcBef>
                      </a:pP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American </a:t>
                      </a: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Indian</a:t>
                      </a:r>
                      <a:r>
                        <a:rPr dirty="0" sz="1100" spc="-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or  </a:t>
                      </a:r>
                      <a:r>
                        <a:rPr dirty="0" sz="11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Alaskan</a:t>
                      </a:r>
                      <a:r>
                        <a:rPr dirty="0" sz="1100" spc="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Native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27305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FF"/>
                      </a:solidFill>
                      <a:prstDash val="solid"/>
                    </a:lnR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678815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3.1%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L w="381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905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8.5%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L w="12700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679450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2.3%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2540">
                    <a:lnL w="2857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5D9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2540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8.3%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254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5D9F0"/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 spc="-1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Asian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1905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FF"/>
                      </a:solidFill>
                      <a:prstDash val="solid"/>
                    </a:lnR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678815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1.3%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L w="381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905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1.0%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L w="12700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679450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2.0%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2540">
                    <a:lnL w="2857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2540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1.7%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254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CE6F1"/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Black </a:t>
                      </a: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or</a:t>
                      </a:r>
                      <a:r>
                        <a:rPr dirty="0" sz="1100" spc="-4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African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American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1435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FF"/>
                      </a:solidFill>
                      <a:prstDash val="solid"/>
                    </a:lnR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6788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1.0%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L w="381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90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1.4%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L w="12700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679450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5.8%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3175">
                    <a:lnL w="2857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5D9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2540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2.3%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317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5D9F0"/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Hispanic </a:t>
                      </a: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or</a:t>
                      </a:r>
                      <a:r>
                        <a:rPr dirty="0" sz="1100" spc="-4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Latino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1905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FF"/>
                      </a:solidFill>
                      <a:prstDash val="solid"/>
                    </a:lnR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6788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1.0%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L w="381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90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3.0%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L w="12700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679450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2.8%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3175">
                    <a:lnL w="2857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2540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4.1%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317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CE6F1"/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 spc="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Two </a:t>
                      </a: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or more</a:t>
                      </a:r>
                      <a:r>
                        <a:rPr dirty="0" sz="1100" spc="-9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races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2540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FF"/>
                      </a:solidFill>
                      <a:prstDash val="solid"/>
                    </a:lnR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6788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0.6%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L w="381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190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1.8%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715">
                    <a:lnL w="12700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679450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1.2%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3175">
                    <a:lnL w="2857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5D9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2540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2.1%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317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5D9F0"/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131445" marR="124460" indent="85090">
                        <a:lnSpc>
                          <a:spcPct val="114500"/>
                        </a:lnSpc>
                        <a:spcBef>
                          <a:spcPts val="220"/>
                        </a:spcBef>
                      </a:pPr>
                      <a:r>
                        <a:rPr dirty="0" sz="1100" spc="-5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Native </a:t>
                      </a: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Hawaiian or  other Pacific</a:t>
                      </a:r>
                      <a:r>
                        <a:rPr dirty="0" sz="1100" spc="-13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b="1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Islander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27940">
                    <a:lnL w="12700">
                      <a:solidFill>
                        <a:srgbClr val="FFFFFF"/>
                      </a:solidFill>
                      <a:prstDash val="solid"/>
                    </a:lnL>
                    <a:lnR w="38100">
                      <a:solidFill>
                        <a:srgbClr val="FFFFFF"/>
                      </a:solidFill>
                      <a:prstDash val="solid"/>
                    </a:lnR>
                    <a:lnB w="3175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678815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0.1%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6350">
                    <a:lnL w="381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635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0.05%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6350">
                    <a:lnL w="12700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679450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0.1%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3175">
                    <a:lnL w="2857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algn="ctr" marL="2540">
                        <a:lnSpc>
                          <a:spcPct val="1000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0.1%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317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CE6F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Aidan McCallion</dc:creator>
  <dc:title>How Closely Do Alabama’s RN Graduates Reflect the State’s Diversity?</dc:title>
  <dcterms:created xsi:type="dcterms:W3CDTF">2020-01-30T21:11:18Z</dcterms:created>
  <dcterms:modified xsi:type="dcterms:W3CDTF">2020-01-30T21:11:18Z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2020-01-30T00:00:00Z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2020-01-30T00:00:00Z</vt:filetime>
  </property>
</Properties>
</file>