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908" r:id="rId6"/>
    <p:sldId id="914" r:id="rId7"/>
    <p:sldId id="919" r:id="rId8"/>
    <p:sldId id="907" r:id="rId9"/>
    <p:sldId id="417" r:id="rId10"/>
    <p:sldId id="918" r:id="rId11"/>
    <p:sldId id="91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36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828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F1146-E1DD-403E-B7E7-70292417D8C4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B21CC-8DF7-4987-BD71-ACDF982E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8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E89C97B-92C1-4828-81A1-D243317A8009}"/>
              </a:ext>
            </a:extLst>
          </p:cNvPr>
          <p:cNvSpPr/>
          <p:nvPr userDrawn="1"/>
        </p:nvSpPr>
        <p:spPr>
          <a:xfrm>
            <a:off x="0" y="1"/>
            <a:ext cx="12209251" cy="6953756"/>
          </a:xfrm>
          <a:prstGeom prst="rect">
            <a:avLst/>
          </a:prstGeom>
          <a:solidFill>
            <a:srgbClr val="023664"/>
          </a:solidFill>
          <a:ln>
            <a:solidFill>
              <a:srgbClr val="023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115EDB-F78B-4CE9-B1EF-8E63D4D7BE2E}"/>
              </a:ext>
            </a:extLst>
          </p:cNvPr>
          <p:cNvSpPr/>
          <p:nvPr userDrawn="1"/>
        </p:nvSpPr>
        <p:spPr>
          <a:xfrm>
            <a:off x="0" y="5642054"/>
            <a:ext cx="12209251" cy="1311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64A1E-075A-42E0-9190-2CF53C769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8605" y="275423"/>
            <a:ext cx="8915463" cy="2054558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D24B49-D844-411A-97B1-831B1325BC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0047" y="3461426"/>
            <a:ext cx="8694021" cy="1655762"/>
          </a:xfrm>
        </p:spPr>
        <p:txBody>
          <a:bodyPr anchor="b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Presenter: First Name Last Name</a:t>
            </a:r>
          </a:p>
          <a:p>
            <a:r>
              <a:rPr lang="en-US"/>
              <a:t>Date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B645B884-836B-4BC3-BF28-13FF281FC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569" y="5713588"/>
            <a:ext cx="8323013" cy="1142827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6E3DE81A-6589-CF4F-BEC1-5124201FEC6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31434" y="642247"/>
            <a:ext cx="2232351" cy="2230586"/>
          </a:xfrm>
          <a:prstGeom prst="ellipse">
            <a:avLst/>
          </a:prstGeom>
          <a:ln w="63500" cap="rnd">
            <a:noFill/>
          </a:ln>
          <a:effectLst>
            <a:outerShdw blurRad="190500" dist="63500" dir="2700000" sx="102000" sy="102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E0E37C-F3D6-7D43-B07D-B7DF4DE795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9429"/>
          <a:stretch/>
        </p:blipFill>
        <p:spPr>
          <a:xfrm rot="327223">
            <a:off x="2435158" y="1558199"/>
            <a:ext cx="2322207" cy="2232049"/>
          </a:xfrm>
          <a:prstGeom prst="ellipse">
            <a:avLst/>
          </a:prstGeom>
          <a:ln w="63500" cap="rnd">
            <a:noFill/>
          </a:ln>
          <a:effectLst>
            <a:outerShdw blurRad="190500" dist="63500" dir="2700000" sx="102000" sy="102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E2BE0A-4CB2-4BA0-8ED7-03F4EC402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038" y="2498557"/>
            <a:ext cx="2601142" cy="2600645"/>
          </a:xfrm>
          <a:prstGeom prst="ellipse">
            <a:avLst/>
          </a:prstGeom>
          <a:ln w="63500" cap="rnd">
            <a:noFill/>
          </a:ln>
          <a:effectLst>
            <a:outerShdw blurRad="190500" dist="63500" dir="2700000" sx="102000" sy="102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 descr="BonnierRWJFJune2011-2355.JPG">
            <a:extLst>
              <a:ext uri="{FF2B5EF4-FFF2-40B4-BE49-F238E27FC236}">
                <a16:creationId xmlns:a16="http://schemas.microsoft.com/office/drawing/2014/main" id="{9B0B6C33-E312-4BB7-9367-63662CDC13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8985" y="2808781"/>
            <a:ext cx="2599816" cy="2600645"/>
          </a:xfrm>
          <a:prstGeom prst="ellipse">
            <a:avLst/>
          </a:prstGeom>
          <a:ln w="63500" cap="rnd">
            <a:noFill/>
          </a:ln>
          <a:effectLst>
            <a:outerShdw blurRad="194171" dist="73719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18081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4E7362-BE78-45EC-9EC3-F55AB2F0D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1818" y="6356350"/>
            <a:ext cx="10205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/>
              <a:t>[Venue/Audience] [Date]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6EBE2C6-A8D1-4E31-B5F9-12B0A7BC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878" y="6356350"/>
            <a:ext cx="379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FE5B51-FEA8-439F-A5CB-10471CBA3F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91CE44-5BEE-4E2D-A9A8-CE8E83AFC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3143" y="1440611"/>
            <a:ext cx="6212297" cy="48221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C3CEAE-341A-4BD7-9973-A0AE12E14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1818" y="1440611"/>
            <a:ext cx="4030163" cy="4830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D44A5A8-C3EB-4AA9-A321-4E08FD229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54" y="136526"/>
            <a:ext cx="7296070" cy="1212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C21A5D-EF91-4E7F-AA72-86D8751E86D6}"/>
              </a:ext>
            </a:extLst>
          </p:cNvPr>
          <p:cNvSpPr/>
          <p:nvPr userDrawn="1"/>
        </p:nvSpPr>
        <p:spPr>
          <a:xfrm>
            <a:off x="-1" y="1328468"/>
            <a:ext cx="12192000" cy="45719"/>
          </a:xfrm>
          <a:prstGeom prst="rect">
            <a:avLst/>
          </a:prstGeom>
          <a:solidFill>
            <a:srgbClr val="023664"/>
          </a:solidFill>
          <a:ln>
            <a:solidFill>
              <a:srgbClr val="023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4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4E7362-BE78-45EC-9EC3-F55AB2F0D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1818" y="6356350"/>
            <a:ext cx="10205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/>
              <a:t>[Venue/Audience] [Date]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6EBE2C6-A8D1-4E31-B5F9-12B0A7BC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878" y="6356350"/>
            <a:ext cx="379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FE5B51-FEA8-439F-A5CB-10471CBA3F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C3CEAE-341A-4BD7-9973-A0AE12E14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1818" y="1440612"/>
            <a:ext cx="4030163" cy="471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E78745-18F1-4A41-A2F2-9AF1B1E2D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06" y="1440612"/>
            <a:ext cx="6314536" cy="4717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EB89F27-242B-4701-8D0F-E5B8EA2E0429}"/>
              </a:ext>
            </a:extLst>
          </p:cNvPr>
          <p:cNvSpPr txBox="1">
            <a:spLocks/>
          </p:cNvSpPr>
          <p:nvPr userDrawn="1"/>
        </p:nvSpPr>
        <p:spPr>
          <a:xfrm>
            <a:off x="2443154" y="136526"/>
            <a:ext cx="7296070" cy="1212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236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BA5C04-14B6-46DE-9828-71C724F63510}"/>
              </a:ext>
            </a:extLst>
          </p:cNvPr>
          <p:cNvSpPr/>
          <p:nvPr userDrawn="1"/>
        </p:nvSpPr>
        <p:spPr>
          <a:xfrm>
            <a:off x="-1" y="1328468"/>
            <a:ext cx="12192000" cy="45719"/>
          </a:xfrm>
          <a:prstGeom prst="rect">
            <a:avLst/>
          </a:prstGeom>
          <a:solidFill>
            <a:srgbClr val="023664"/>
          </a:solidFill>
          <a:ln>
            <a:solidFill>
              <a:srgbClr val="023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15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49427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[Venue/Audience] [Date]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2E60B9B-D511-0C45-91E3-A08F4FCA8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E89C97B-92C1-4828-81A1-D243317A8009}"/>
              </a:ext>
            </a:extLst>
          </p:cNvPr>
          <p:cNvSpPr/>
          <p:nvPr userDrawn="1"/>
        </p:nvSpPr>
        <p:spPr>
          <a:xfrm>
            <a:off x="0" y="8969"/>
            <a:ext cx="12321397" cy="6944787"/>
          </a:xfrm>
          <a:prstGeom prst="rect">
            <a:avLst/>
          </a:prstGeom>
          <a:solidFill>
            <a:srgbClr val="023664"/>
          </a:solidFill>
          <a:ln>
            <a:solidFill>
              <a:srgbClr val="023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4E2BE0A-4CB2-4BA0-8ED7-03F4EC402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2192" y="502"/>
            <a:ext cx="3416300" cy="3415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shutterstock_46389250.jpg">
            <a:extLst>
              <a:ext uri="{FF2B5EF4-FFF2-40B4-BE49-F238E27FC236}">
                <a16:creationId xmlns:a16="http://schemas.microsoft.com/office/drawing/2014/main" id="{D6E0E37C-F3D6-7D43-B07D-B7DF4DE795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3"/>
          <a:stretch/>
        </p:blipFill>
        <p:spPr>
          <a:xfrm>
            <a:off x="-2" y="-11289"/>
            <a:ext cx="3378844" cy="3200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13092BDF-3808-2549-883F-2E8F87434C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87"/>
          <a:stretch/>
        </p:blipFill>
        <p:spPr bwMode="auto">
          <a:xfrm flipH="1">
            <a:off x="8909631" y="3250911"/>
            <a:ext cx="3405110" cy="2518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 descr="BonnierRWJFJune2011-2355.JPG">
            <a:extLst>
              <a:ext uri="{FF2B5EF4-FFF2-40B4-BE49-F238E27FC236}">
                <a16:creationId xmlns:a16="http://schemas.microsoft.com/office/drawing/2014/main" id="{9B0B6C33-E312-4BB7-9367-63662CDC13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3126623"/>
            <a:ext cx="3405111" cy="2518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1B1A2CA-B810-E04B-BCFA-0AB5CBB78DFD}"/>
              </a:ext>
            </a:extLst>
          </p:cNvPr>
          <p:cNvSpPr/>
          <p:nvPr userDrawn="1"/>
        </p:nvSpPr>
        <p:spPr>
          <a:xfrm>
            <a:off x="2668575" y="-2279348"/>
            <a:ext cx="6812672" cy="10600974"/>
          </a:xfrm>
          <a:prstGeom prst="ellipse">
            <a:avLst/>
          </a:prstGeom>
          <a:solidFill>
            <a:srgbClr val="0136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64A1E-075A-42E0-9190-2CF53C769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2422" y="317896"/>
            <a:ext cx="6524978" cy="3482619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D24B49-D844-411A-97B1-831B1325BC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1756" y="3938462"/>
            <a:ext cx="6186311" cy="1311702"/>
          </a:xfrm>
        </p:spPr>
        <p:txBody>
          <a:bodyPr anchor="b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     Presenter: First Name Last Name</a:t>
            </a:r>
          </a:p>
          <a:p>
            <a:r>
              <a:rPr lang="en-US"/>
              <a:t>Date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115EDB-F78B-4CE9-B1EF-8E63D4D7BE2E}"/>
              </a:ext>
            </a:extLst>
          </p:cNvPr>
          <p:cNvSpPr/>
          <p:nvPr userDrawn="1"/>
        </p:nvSpPr>
        <p:spPr>
          <a:xfrm>
            <a:off x="0" y="5642054"/>
            <a:ext cx="12314741" cy="1311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B645B884-836B-4BC3-BF28-13FF281FC8C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569" y="5726491"/>
            <a:ext cx="8323013" cy="114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05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72689-3D1D-48A7-A340-20AD58DDA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59" y="1431984"/>
            <a:ext cx="11731925" cy="48307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3AFF5A2-7C22-45BB-9698-C89D0CA69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1818" y="6356350"/>
            <a:ext cx="10205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/>
              <a:t>[Venue/Audience] [Date]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8762260-A560-4263-B20F-53F456C56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878" y="6356350"/>
            <a:ext cx="379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FE5B51-FEA8-439F-A5CB-10471CBA3F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F50A083-DAB1-4DBA-A8D5-995CB3C43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153" y="106343"/>
            <a:ext cx="7263441" cy="12134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50699A-52C7-400C-A8FA-B29945923FED}"/>
              </a:ext>
            </a:extLst>
          </p:cNvPr>
          <p:cNvSpPr/>
          <p:nvPr userDrawn="1"/>
        </p:nvSpPr>
        <p:spPr>
          <a:xfrm>
            <a:off x="-1" y="1328468"/>
            <a:ext cx="12192000" cy="45719"/>
          </a:xfrm>
          <a:prstGeom prst="rect">
            <a:avLst/>
          </a:prstGeom>
          <a:solidFill>
            <a:srgbClr val="023664"/>
          </a:solidFill>
          <a:ln>
            <a:solidFill>
              <a:srgbClr val="023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7591061-B212-4451-9C8B-DA3A4D4E7645}"/>
              </a:ext>
            </a:extLst>
          </p:cNvPr>
          <p:cNvSpPr/>
          <p:nvPr userDrawn="1"/>
        </p:nvSpPr>
        <p:spPr>
          <a:xfrm>
            <a:off x="1121434" y="1207698"/>
            <a:ext cx="11070566" cy="621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56A28-E321-4558-8C9C-606BF7895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1818" y="2855565"/>
            <a:ext cx="106536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AA45CBF-12C9-4D53-A2F6-A39EE8E6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1818" y="6356350"/>
            <a:ext cx="10205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/>
              <a:t>[Venue/Audience] [Date]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265FD99-965A-4128-83AF-5E8F16B1D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878" y="6356350"/>
            <a:ext cx="379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FE5B51-FEA8-439F-A5CB-10471CBA3F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B86FE3F-D871-4D1E-B4E2-A3963EE1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818" y="1615949"/>
            <a:ext cx="10653624" cy="1178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1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E0FD9-A026-441D-BEDB-3364AE356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1818" y="1507855"/>
            <a:ext cx="5257800" cy="46691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F9BC1-1E17-4AAA-A10E-EBFA37185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1955" y="1507855"/>
            <a:ext cx="5253487" cy="46691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AEEB66-EC31-4CAF-8005-C7EC7D6BE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1818" y="6356350"/>
            <a:ext cx="10205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/>
              <a:t>[Venue/Audience] [Date]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2FA03EE-87D6-4DE9-B12C-3572AE896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878" y="6356350"/>
            <a:ext cx="379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FE5B51-FEA8-439F-A5CB-10471CBA3F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0887756-AF64-4E97-BCC2-FAFB9027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54" y="136526"/>
            <a:ext cx="7296070" cy="1212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CFA996-4CC9-4F3C-95EB-DF491F28FB58}"/>
              </a:ext>
            </a:extLst>
          </p:cNvPr>
          <p:cNvSpPr/>
          <p:nvPr userDrawn="1"/>
        </p:nvSpPr>
        <p:spPr>
          <a:xfrm>
            <a:off x="-1" y="1328468"/>
            <a:ext cx="12192000" cy="45719"/>
          </a:xfrm>
          <a:prstGeom prst="rect">
            <a:avLst/>
          </a:prstGeom>
          <a:solidFill>
            <a:srgbClr val="023664"/>
          </a:solidFill>
          <a:ln>
            <a:solidFill>
              <a:srgbClr val="023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6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9F37C-0D7D-4CFB-BDEB-95C3CB815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1818" y="1681163"/>
            <a:ext cx="481575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FF905-395F-4E70-81AC-17685717D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1818" y="2505075"/>
            <a:ext cx="481575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A9FE60-3D3C-4821-9396-B95C104FB3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225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6C1CD7-AD0D-47BA-B64E-DA5B5627F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5225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61215A9-6A01-4F30-805E-E4DAC6FF16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81818" y="6356350"/>
            <a:ext cx="10205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/>
              <a:t>[Venue/Audience] [Date]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8C02681-A6ED-46E2-86D7-5D94C4C285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55878" y="6356350"/>
            <a:ext cx="379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FE5B51-FEA8-439F-A5CB-10471CBA3F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2A7776A-1D7C-4EA6-BAED-61C26983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54" y="136526"/>
            <a:ext cx="7296070" cy="1212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4CB682-F97E-4B1F-AF6D-7FE860B33461}"/>
              </a:ext>
            </a:extLst>
          </p:cNvPr>
          <p:cNvSpPr/>
          <p:nvPr userDrawn="1"/>
        </p:nvSpPr>
        <p:spPr>
          <a:xfrm>
            <a:off x="-1" y="1328468"/>
            <a:ext cx="12192000" cy="45719"/>
          </a:xfrm>
          <a:prstGeom prst="rect">
            <a:avLst/>
          </a:prstGeom>
          <a:solidFill>
            <a:srgbClr val="023664"/>
          </a:solidFill>
          <a:ln>
            <a:solidFill>
              <a:srgbClr val="023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7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867F4-8694-4D6C-B917-B94D6B25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940" y="2766218"/>
            <a:ext cx="1077439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DCA807-D2D9-46D4-B717-9CFE5A9FA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1818" y="6356350"/>
            <a:ext cx="10205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/>
              <a:t>[Venue/Audience] [Date]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594763-4475-4649-A998-5E42F9893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878" y="6356350"/>
            <a:ext cx="379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FE5B51-FEA8-439F-A5CB-10471CBA3F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E4A73A-4CEE-48F9-AC72-F7CA50C8DC95}"/>
              </a:ext>
            </a:extLst>
          </p:cNvPr>
          <p:cNvSpPr/>
          <p:nvPr userDrawn="1"/>
        </p:nvSpPr>
        <p:spPr>
          <a:xfrm>
            <a:off x="0" y="1207698"/>
            <a:ext cx="12192000" cy="621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5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F72B2-4BC1-4A35-AA0B-C5440211F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1818" y="6356350"/>
            <a:ext cx="10205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/>
              <a:t>[Venue/Audience] [Date]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9A41A-ED89-4167-A97E-9DB63320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878" y="6356350"/>
            <a:ext cx="379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FE5B51-FEA8-439F-A5CB-10471CBA3F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1CCA92-0AE6-4EB6-9C4F-191C6EE04F5F}"/>
              </a:ext>
            </a:extLst>
          </p:cNvPr>
          <p:cNvSpPr/>
          <p:nvPr userDrawn="1"/>
        </p:nvSpPr>
        <p:spPr>
          <a:xfrm>
            <a:off x="0" y="1207698"/>
            <a:ext cx="12192000" cy="621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318F35-FF9B-41C2-83D4-56534F7B65EA}"/>
              </a:ext>
            </a:extLst>
          </p:cNvPr>
          <p:cNvSpPr/>
          <p:nvPr userDrawn="1"/>
        </p:nvSpPr>
        <p:spPr>
          <a:xfrm>
            <a:off x="-1" y="1328468"/>
            <a:ext cx="12192000" cy="45719"/>
          </a:xfrm>
          <a:prstGeom prst="rect">
            <a:avLst/>
          </a:prstGeom>
          <a:solidFill>
            <a:srgbClr val="023664"/>
          </a:solidFill>
          <a:ln>
            <a:solidFill>
              <a:srgbClr val="023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5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4E435-CE4F-488A-992E-EA4A0BE2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038095-A8BE-4BA0-A6B1-7A5EF9396F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[Venue/Audience] [Date]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9105-58B7-476B-92D8-A5E0A5CC664E}"/>
              </a:ext>
            </a:extLst>
          </p:cNvPr>
          <p:cNvSpPr/>
          <p:nvPr userDrawn="1"/>
        </p:nvSpPr>
        <p:spPr>
          <a:xfrm>
            <a:off x="0" y="1319842"/>
            <a:ext cx="12192000" cy="5036508"/>
          </a:xfrm>
          <a:prstGeom prst="rect">
            <a:avLst/>
          </a:prstGeom>
          <a:solidFill>
            <a:srgbClr val="023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EDEE8-8959-4EF8-8566-2008B6D3DC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E5B51-FEA8-439F-A5CB-10471CBA3F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1C888F-50B1-45B2-9C09-32E6ABDAA6A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5223" y="2199735"/>
            <a:ext cx="10860655" cy="37266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503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DB7731C-8A29-43AF-83B8-43A6CC41BE69}"/>
              </a:ext>
            </a:extLst>
          </p:cNvPr>
          <p:cNvSpPr/>
          <p:nvPr userDrawn="1"/>
        </p:nvSpPr>
        <p:spPr>
          <a:xfrm>
            <a:off x="0" y="6254151"/>
            <a:ext cx="12192000" cy="603849"/>
          </a:xfrm>
          <a:prstGeom prst="rect">
            <a:avLst/>
          </a:prstGeom>
          <a:solidFill>
            <a:srgbClr val="023664"/>
          </a:solidFill>
          <a:ln>
            <a:solidFill>
              <a:srgbClr val="023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219112-EC57-446D-81F9-B2AFE624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54" y="136526"/>
            <a:ext cx="7296070" cy="1212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2A3EE-9331-4675-B422-FB4AC6AF8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1818" y="1430667"/>
            <a:ext cx="10653624" cy="4823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18093-198C-46A1-961A-F9FF3756E2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1818" y="6356350"/>
            <a:ext cx="10205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/>
              <a:t>[Venue/Audience] [Date]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86F43-247B-4997-8BFD-08F4FD65E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878" y="6356350"/>
            <a:ext cx="379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FE5B51-FEA8-439F-A5CB-10471CBA3F6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FADF2B6F-168E-4A4E-912E-F0CBCB66AD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41" y="53170"/>
            <a:ext cx="223315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4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2366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236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236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236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236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236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campaignforaction@aarp.or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4D910E-F6CA-4062-861E-6C28F9959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8605" y="1009941"/>
            <a:ext cx="8915463" cy="205455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4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Future of Nursing: </a:t>
            </a:r>
            <a:r>
              <a:rPr lang="en-US" sz="4000" i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Campaign for Action</a:t>
            </a:r>
            <a:br>
              <a:rPr lang="en-US" sz="4000" i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May 2022 Summit </a:t>
            </a:r>
            <a:br>
              <a:rPr lang="en-US" sz="4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lang="en-US" sz="3600" i="1" dirty="0"/>
            </a:br>
            <a:r>
              <a:rPr lang="en-US" sz="3600" b="1" i="1" dirty="0"/>
              <a:t>C</a:t>
            </a:r>
            <a:r>
              <a:rPr lang="en-US" b="1" dirty="0"/>
              <a:t>ampaignforAction.org</a:t>
            </a:r>
            <a:br>
              <a:rPr lang="en-US" dirty="0"/>
            </a:br>
            <a:endParaRPr lang="en-US" sz="2800" dirty="0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B2BFD4E9-F5D2-4885-9823-FF28050B1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0047" y="3461426"/>
            <a:ext cx="8694021" cy="1655762"/>
          </a:xfrm>
        </p:spPr>
        <p:txBody>
          <a:bodyPr>
            <a:normAutofit/>
          </a:bodyPr>
          <a:lstStyle/>
          <a:p>
            <a:r>
              <a:rPr lang="en-US" dirty="0"/>
              <a:t>Action Coalition</a:t>
            </a:r>
          </a:p>
          <a:p>
            <a:r>
              <a:rPr lang="en-US" dirty="0"/>
              <a:t>Summit Package</a:t>
            </a:r>
          </a:p>
        </p:txBody>
      </p:sp>
    </p:spTree>
    <p:extLst>
      <p:ext uri="{BB962C8B-B14F-4D97-AF65-F5344CB8AC3E}">
        <p14:creationId xmlns:p14="http://schemas.microsoft.com/office/powerpoint/2010/main" val="2766991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DABD1-BE85-4A1C-B58F-E37B22429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STRATEGIC OBJECTIVES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CDC8B34-B692-384F-A306-657C6E2D8908}"/>
              </a:ext>
            </a:extLst>
          </p:cNvPr>
          <p:cNvSpPr/>
          <p:nvPr/>
        </p:nvSpPr>
        <p:spPr bwMode="auto">
          <a:xfrm>
            <a:off x="707837" y="2831536"/>
            <a:ext cx="2585114" cy="1531649"/>
          </a:xfrm>
          <a:prstGeom prst="roundRect">
            <a:avLst/>
          </a:prstGeom>
          <a:solidFill>
            <a:srgbClr val="023664">
              <a:alpha val="66000"/>
            </a:srgbClr>
          </a:solidFill>
          <a:ln w="1016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</a:rPr>
              <a:t>Celebrate the </a:t>
            </a:r>
            <a:br>
              <a:rPr lang="en-US" sz="1600" dirty="0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</a:rPr>
            </a:br>
            <a:r>
              <a:rPr lang="en-US" sz="1600" dirty="0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</a:rPr>
              <a:t>first-year anniversary of the </a:t>
            </a:r>
            <a:r>
              <a:rPr lang="en-US" sz="1600" i="1" dirty="0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</a:rPr>
              <a:t>Future of Nursing 2020-2030: Charting a Path to Health Equity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306B70A-9C1E-0E4E-8524-B75BCA5C2379}"/>
              </a:ext>
            </a:extLst>
          </p:cNvPr>
          <p:cNvSpPr/>
          <p:nvPr/>
        </p:nvSpPr>
        <p:spPr bwMode="auto">
          <a:xfrm>
            <a:off x="3444088" y="2831536"/>
            <a:ext cx="2689922" cy="1531649"/>
          </a:xfrm>
          <a:prstGeom prst="roundRect">
            <a:avLst/>
          </a:prstGeom>
          <a:solidFill>
            <a:srgbClr val="023664">
              <a:alpha val="66000"/>
            </a:srgbClr>
          </a:solidFill>
          <a:ln w="1016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</a:rPr>
              <a:t>Review progress from the field pertaining to the report recommendations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41D7CFF-B8D7-0F4F-B7A6-F8585EC37A59}"/>
              </a:ext>
            </a:extLst>
          </p:cNvPr>
          <p:cNvSpPr/>
          <p:nvPr/>
        </p:nvSpPr>
        <p:spPr bwMode="auto">
          <a:xfrm>
            <a:off x="6249558" y="2831536"/>
            <a:ext cx="2689922" cy="1531649"/>
          </a:xfrm>
          <a:prstGeom prst="roundRect">
            <a:avLst/>
          </a:prstGeom>
          <a:solidFill>
            <a:srgbClr val="023664">
              <a:alpha val="66000"/>
            </a:srgbClr>
          </a:solidFill>
          <a:ln w="1016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</a:rPr>
              <a:t>Energize Existing Stakeholders &amp; Engage New Partners</a:t>
            </a: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9FE46A96-F285-F641-84F5-E8DD5C933A80}"/>
              </a:ext>
            </a:extLst>
          </p:cNvPr>
          <p:cNvGrpSpPr>
            <a:grpSpLocks/>
          </p:cNvGrpSpPr>
          <p:nvPr/>
        </p:nvGrpSpPr>
        <p:grpSpPr bwMode="auto">
          <a:xfrm>
            <a:off x="573346" y="2518289"/>
            <a:ext cx="537965" cy="584776"/>
            <a:chOff x="1219200" y="1129546"/>
            <a:chExt cx="304800" cy="33792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03D5EDB-14FD-214D-963D-5F78627C89B9}"/>
                </a:ext>
              </a:extLst>
            </p:cNvPr>
            <p:cNvSpPr/>
            <p:nvPr/>
          </p:nvSpPr>
          <p:spPr>
            <a:xfrm>
              <a:off x="1219200" y="1161248"/>
              <a:ext cx="304800" cy="305927"/>
            </a:xfrm>
            <a:prstGeom prst="ellipse">
              <a:avLst/>
            </a:prstGeom>
            <a:solidFill>
              <a:srgbClr val="023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942A72BB-E795-884F-A230-520AB597D2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1129546"/>
              <a:ext cx="152400" cy="33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5000"/>
                <a:buChar char="•"/>
                <a:defRPr sz="2400"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1pPr>
              <a:lvl2pPr marL="742950" indent="-285750">
                <a:spcBef>
                  <a:spcPct val="20000"/>
                </a:spcBef>
                <a:buSzPct val="85000"/>
                <a:buChar char="•"/>
                <a:defRPr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2pPr>
              <a:lvl3pPr marL="1143000" indent="-228600">
                <a:spcBef>
                  <a:spcPct val="20000"/>
                </a:spcBef>
                <a:buSzPct val="85000"/>
                <a:buChar char="•"/>
                <a:defRPr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3pPr>
              <a:lvl4pPr marL="1600200" indent="-228600">
                <a:spcBef>
                  <a:spcPct val="20000"/>
                </a:spcBef>
                <a:buSzPct val="85000"/>
                <a:buChar char="•"/>
                <a:defRPr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4pPr>
              <a:lvl5pPr marL="2057400" indent="-228600">
                <a:spcBef>
                  <a:spcPct val="20000"/>
                </a:spcBef>
                <a:buSzPct val="85000"/>
                <a:buChar char="•"/>
                <a:defRPr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5000"/>
                <a:buChar char="•"/>
                <a:defRPr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5000"/>
                <a:buChar char="•"/>
                <a:defRPr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5000"/>
                <a:buChar char="•"/>
                <a:defRPr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5000"/>
                <a:buChar char="•"/>
                <a:defRPr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1" name="Group 34">
            <a:extLst>
              <a:ext uri="{FF2B5EF4-FFF2-40B4-BE49-F238E27FC236}">
                <a16:creationId xmlns:a16="http://schemas.microsoft.com/office/drawing/2014/main" id="{6984BF61-E7FA-694C-B287-DAD9197A373E}"/>
              </a:ext>
            </a:extLst>
          </p:cNvPr>
          <p:cNvGrpSpPr>
            <a:grpSpLocks/>
          </p:cNvGrpSpPr>
          <p:nvPr/>
        </p:nvGrpSpPr>
        <p:grpSpPr bwMode="auto">
          <a:xfrm>
            <a:off x="3292952" y="2494816"/>
            <a:ext cx="537965" cy="584776"/>
            <a:chOff x="1219200" y="1129546"/>
            <a:chExt cx="304800" cy="33792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BC4A3DE-182D-104F-BF34-4470B525DFBB}"/>
                </a:ext>
              </a:extLst>
            </p:cNvPr>
            <p:cNvSpPr/>
            <p:nvPr/>
          </p:nvSpPr>
          <p:spPr>
            <a:xfrm>
              <a:off x="1219200" y="1161248"/>
              <a:ext cx="304800" cy="305927"/>
            </a:xfrm>
            <a:prstGeom prst="ellipse">
              <a:avLst/>
            </a:prstGeom>
            <a:solidFill>
              <a:srgbClr val="023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36">
              <a:extLst>
                <a:ext uri="{FF2B5EF4-FFF2-40B4-BE49-F238E27FC236}">
                  <a16:creationId xmlns:a16="http://schemas.microsoft.com/office/drawing/2014/main" id="{1B1AE916-FC09-FC48-AE8D-A1C1D28CC1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1129546"/>
              <a:ext cx="152400" cy="33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5000"/>
                <a:buChar char="•"/>
                <a:defRPr sz="2400"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1pPr>
              <a:lvl2pPr marL="742950" indent="-285750">
                <a:spcBef>
                  <a:spcPct val="20000"/>
                </a:spcBef>
                <a:buSzPct val="85000"/>
                <a:buChar char="•"/>
                <a:defRPr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2pPr>
              <a:lvl3pPr marL="1143000" indent="-228600">
                <a:spcBef>
                  <a:spcPct val="20000"/>
                </a:spcBef>
                <a:buSzPct val="85000"/>
                <a:buChar char="•"/>
                <a:defRPr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3pPr>
              <a:lvl4pPr marL="1600200" indent="-228600">
                <a:spcBef>
                  <a:spcPct val="20000"/>
                </a:spcBef>
                <a:buSzPct val="85000"/>
                <a:buChar char="•"/>
                <a:defRPr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4pPr>
              <a:lvl5pPr marL="2057400" indent="-228600">
                <a:spcBef>
                  <a:spcPct val="20000"/>
                </a:spcBef>
                <a:buSzPct val="85000"/>
                <a:buChar char="•"/>
                <a:defRPr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5000"/>
                <a:buChar char="•"/>
                <a:defRPr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5000"/>
                <a:buChar char="•"/>
                <a:defRPr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5000"/>
                <a:buChar char="•"/>
                <a:defRPr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5000"/>
                <a:buChar char="•"/>
                <a:defRPr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3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4" name="Group 37">
            <a:extLst>
              <a:ext uri="{FF2B5EF4-FFF2-40B4-BE49-F238E27FC236}">
                <a16:creationId xmlns:a16="http://schemas.microsoft.com/office/drawing/2014/main" id="{522983D4-7940-054C-B856-5A252BF7E609}"/>
              </a:ext>
            </a:extLst>
          </p:cNvPr>
          <p:cNvGrpSpPr>
            <a:grpSpLocks/>
          </p:cNvGrpSpPr>
          <p:nvPr/>
        </p:nvGrpSpPr>
        <p:grpSpPr bwMode="auto">
          <a:xfrm>
            <a:off x="6188619" y="2494816"/>
            <a:ext cx="537965" cy="584776"/>
            <a:chOff x="1219200" y="1129546"/>
            <a:chExt cx="304800" cy="33792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D5E3128-AD55-CD43-BCEA-A4567235B980}"/>
                </a:ext>
              </a:extLst>
            </p:cNvPr>
            <p:cNvSpPr/>
            <p:nvPr/>
          </p:nvSpPr>
          <p:spPr>
            <a:xfrm>
              <a:off x="1219200" y="1161248"/>
              <a:ext cx="304800" cy="305927"/>
            </a:xfrm>
            <a:prstGeom prst="ellipse">
              <a:avLst/>
            </a:prstGeom>
            <a:solidFill>
              <a:srgbClr val="023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39">
              <a:extLst>
                <a:ext uri="{FF2B5EF4-FFF2-40B4-BE49-F238E27FC236}">
                  <a16:creationId xmlns:a16="http://schemas.microsoft.com/office/drawing/2014/main" id="{E846A5B9-1829-C542-B7A5-65023AC65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1129546"/>
              <a:ext cx="152400" cy="33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5000"/>
                <a:buChar char="•"/>
                <a:defRPr sz="2400"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1pPr>
              <a:lvl2pPr marL="742950" indent="-285750">
                <a:spcBef>
                  <a:spcPct val="20000"/>
                </a:spcBef>
                <a:buSzPct val="85000"/>
                <a:buChar char="•"/>
                <a:defRPr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2pPr>
              <a:lvl3pPr marL="1143000" indent="-228600">
                <a:spcBef>
                  <a:spcPct val="20000"/>
                </a:spcBef>
                <a:buSzPct val="85000"/>
                <a:buChar char="•"/>
                <a:defRPr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3pPr>
              <a:lvl4pPr marL="1600200" indent="-228600">
                <a:spcBef>
                  <a:spcPct val="20000"/>
                </a:spcBef>
                <a:buSzPct val="85000"/>
                <a:buChar char="•"/>
                <a:defRPr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4pPr>
              <a:lvl5pPr marL="2057400" indent="-228600">
                <a:spcBef>
                  <a:spcPct val="20000"/>
                </a:spcBef>
                <a:buSzPct val="85000"/>
                <a:buChar char="•"/>
                <a:defRPr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5000"/>
                <a:buChar char="•"/>
                <a:defRPr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5000"/>
                <a:buChar char="•"/>
                <a:defRPr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5000"/>
                <a:buChar char="•"/>
                <a:defRPr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5000"/>
                <a:buChar char="•"/>
                <a:defRPr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8374500D-8EEC-4182-B3BD-365981F5AA45}"/>
              </a:ext>
            </a:extLst>
          </p:cNvPr>
          <p:cNvSpPr/>
          <p:nvPr/>
        </p:nvSpPr>
        <p:spPr bwMode="auto">
          <a:xfrm>
            <a:off x="9052000" y="2831536"/>
            <a:ext cx="2689922" cy="1531649"/>
          </a:xfrm>
          <a:prstGeom prst="roundRect">
            <a:avLst/>
          </a:prstGeom>
          <a:solidFill>
            <a:srgbClr val="023664">
              <a:alpha val="66000"/>
            </a:srgbClr>
          </a:solidFill>
          <a:ln w="1016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</a:rPr>
              <a:t>Promote new opportunities for engagement</a:t>
            </a:r>
          </a:p>
        </p:txBody>
      </p:sp>
      <p:grpSp>
        <p:nvGrpSpPr>
          <p:cNvPr id="21" name="Group 37">
            <a:extLst>
              <a:ext uri="{FF2B5EF4-FFF2-40B4-BE49-F238E27FC236}">
                <a16:creationId xmlns:a16="http://schemas.microsoft.com/office/drawing/2014/main" id="{2ECD80B7-0532-40F8-80C2-3DD553AC72FF}"/>
              </a:ext>
            </a:extLst>
          </p:cNvPr>
          <p:cNvGrpSpPr>
            <a:grpSpLocks/>
          </p:cNvGrpSpPr>
          <p:nvPr/>
        </p:nvGrpSpPr>
        <p:grpSpPr bwMode="auto">
          <a:xfrm>
            <a:off x="8991061" y="2494816"/>
            <a:ext cx="537965" cy="584776"/>
            <a:chOff x="1219200" y="1129546"/>
            <a:chExt cx="304800" cy="33792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9466C4E-F667-4760-B7A1-4E53A0BEF50F}"/>
                </a:ext>
              </a:extLst>
            </p:cNvPr>
            <p:cNvSpPr/>
            <p:nvPr/>
          </p:nvSpPr>
          <p:spPr>
            <a:xfrm>
              <a:off x="1219200" y="1161248"/>
              <a:ext cx="304800" cy="305927"/>
            </a:xfrm>
            <a:prstGeom prst="ellipse">
              <a:avLst/>
            </a:prstGeom>
            <a:solidFill>
              <a:srgbClr val="023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39">
              <a:extLst>
                <a:ext uri="{FF2B5EF4-FFF2-40B4-BE49-F238E27FC236}">
                  <a16:creationId xmlns:a16="http://schemas.microsoft.com/office/drawing/2014/main" id="{3F65071A-3938-458A-B1F7-B7D4CDBBD3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1129546"/>
              <a:ext cx="152400" cy="33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5000"/>
                <a:buChar char="•"/>
                <a:defRPr sz="2400"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1pPr>
              <a:lvl2pPr marL="742950" indent="-285750">
                <a:spcBef>
                  <a:spcPct val="20000"/>
                </a:spcBef>
                <a:buSzPct val="85000"/>
                <a:buChar char="•"/>
                <a:defRPr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2pPr>
              <a:lvl3pPr marL="1143000" indent="-228600">
                <a:spcBef>
                  <a:spcPct val="20000"/>
                </a:spcBef>
                <a:buSzPct val="85000"/>
                <a:buChar char="•"/>
                <a:defRPr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3pPr>
              <a:lvl4pPr marL="1600200" indent="-228600">
                <a:spcBef>
                  <a:spcPct val="20000"/>
                </a:spcBef>
                <a:buSzPct val="85000"/>
                <a:buChar char="•"/>
                <a:defRPr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4pPr>
              <a:lvl5pPr marL="2057400" indent="-228600">
                <a:spcBef>
                  <a:spcPct val="20000"/>
                </a:spcBef>
                <a:buSzPct val="85000"/>
                <a:buChar char="•"/>
                <a:defRPr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5000"/>
                <a:buChar char="•"/>
                <a:defRPr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5000"/>
                <a:buChar char="•"/>
                <a:defRPr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5000"/>
                <a:buChar char="•"/>
                <a:defRPr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5000"/>
                <a:buChar char="•"/>
                <a:defRPr>
                  <a:solidFill>
                    <a:schemeClr val="tx1"/>
                  </a:solidFill>
                  <a:latin typeface="Myriad Web Pro"/>
                  <a:ea typeface="Myriad Web Pro"/>
                  <a:cs typeface="Myriad Web Pro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A4592A78-D000-4FA1-A106-70AB6B8C528F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65A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E60B9B-D511-0C45-91E3-A08F4FCA8553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51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46F22-404F-482A-81AF-41011D348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 Objectives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65B3A6-9904-4CB2-B68E-7B09CF743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726" y="1802013"/>
            <a:ext cx="10946674" cy="4252558"/>
          </a:xfrm>
        </p:spPr>
        <p:txBody>
          <a:bodyPr>
            <a:normAutofit/>
          </a:bodyPr>
          <a:lstStyle/>
          <a:p>
            <a:r>
              <a:rPr lang="en-US" dirty="0"/>
              <a:t>Identify successes &amp; challenges from past year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Using insights from Summit &amp; Future of Nursing 2020-2030 Report:</a:t>
            </a:r>
          </a:p>
          <a:p>
            <a:pPr lvl="1"/>
            <a:r>
              <a:rPr lang="en-US" dirty="0"/>
              <a:t>Define how nurse leaders and nurse champions can effectively implement the Future of Nursing recommendations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Define key partnerships, priority actions and success metrics for 2022-2023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Discuss state-level accountability for implementing the recommendations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1AD46-F53C-436B-9054-830AE382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65A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E60B9B-D511-0C45-91E3-A08F4FCA8553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15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46F22-404F-482A-81AF-41011D348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The Planning Process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03C001-E318-45C4-9F51-C6E5A031E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4886" y="2932406"/>
            <a:ext cx="3170166" cy="3108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u="sng" dirty="0"/>
              <a:t>Pre-Summit</a:t>
            </a:r>
          </a:p>
          <a:p>
            <a:pPr marL="0" indent="0">
              <a:buNone/>
            </a:pPr>
            <a:r>
              <a:rPr lang="en-US" sz="1400" dirty="0"/>
              <a:t>Schedule 4-6 hour working session after the summit with your state Action Coalition (on May 19 or by the end of May).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8E19A41E-D375-462A-91E8-4B185E6AEBF9}"/>
              </a:ext>
            </a:extLst>
          </p:cNvPr>
          <p:cNvSpPr txBox="1">
            <a:spLocks/>
          </p:cNvSpPr>
          <p:nvPr/>
        </p:nvSpPr>
        <p:spPr>
          <a:xfrm>
            <a:off x="4776831" y="2932406"/>
            <a:ext cx="3039256" cy="3108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65A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65A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65A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65A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65A4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u="sng" dirty="0">
                <a:solidFill>
                  <a:srgbClr val="023664"/>
                </a:solidFill>
              </a:rPr>
              <a:t>Summit Day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23664"/>
                </a:solidFill>
              </a:rPr>
              <a:t>At the end of the summit, Action Coalition Leads to join a special 30-minute session to prepare for Post-Summit actions.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535882B3-60D0-4C22-BCAC-FEC6756A7684}"/>
              </a:ext>
            </a:extLst>
          </p:cNvPr>
          <p:cNvSpPr txBox="1">
            <a:spLocks/>
          </p:cNvSpPr>
          <p:nvPr/>
        </p:nvSpPr>
        <p:spPr>
          <a:xfrm>
            <a:off x="8808531" y="2931104"/>
            <a:ext cx="3149690" cy="3108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65A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65A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65A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65A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65A4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u="sng" dirty="0">
                <a:solidFill>
                  <a:srgbClr val="023664"/>
                </a:solidFill>
              </a:rPr>
              <a:t>Post-Summit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23664"/>
                </a:solidFill>
              </a:rPr>
              <a:t>Host 4-6 hour working session </a:t>
            </a:r>
            <a:br>
              <a:rPr lang="en-US" sz="1400" dirty="0">
                <a:solidFill>
                  <a:srgbClr val="023664"/>
                </a:solidFill>
              </a:rPr>
            </a:br>
            <a:r>
              <a:rPr lang="en-US" sz="1400" dirty="0">
                <a:solidFill>
                  <a:srgbClr val="023664"/>
                </a:solidFill>
              </a:rPr>
              <a:t>to create/refine Action Coalition Plan for 2022-2023.</a:t>
            </a:r>
          </a:p>
          <a:p>
            <a:pPr marL="0" indent="0">
              <a:buNone/>
            </a:pPr>
            <a:endParaRPr lang="en-US" sz="1400" dirty="0">
              <a:solidFill>
                <a:srgbClr val="023664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23664"/>
                </a:solidFill>
              </a:rPr>
              <a:t>Send completed templates to </a:t>
            </a:r>
            <a:r>
              <a:rPr lang="en-US" sz="1400" i="1" dirty="0">
                <a:solidFill>
                  <a:srgbClr val="023664"/>
                </a:solidFill>
              </a:rPr>
              <a:t>Campaign for Action </a:t>
            </a:r>
            <a:r>
              <a:rPr lang="en-US" sz="1400" b="1" dirty="0">
                <a:solidFill>
                  <a:srgbClr val="023664"/>
                </a:solidFill>
              </a:rPr>
              <a:t>by June 17 </a:t>
            </a:r>
            <a:r>
              <a:rPr lang="en-US" sz="1400" dirty="0">
                <a:solidFill>
                  <a:srgbClr val="023664"/>
                </a:solidFill>
              </a:rPr>
              <a:t>(slides 6-8 of this deck) email to: </a:t>
            </a:r>
            <a:r>
              <a:rPr lang="en-US" sz="1400" dirty="0">
                <a:solidFill>
                  <a:srgbClr val="02366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campaignforaction@aarp.org</a:t>
            </a:r>
            <a:r>
              <a:rPr lang="en-US" sz="1400" dirty="0">
                <a:solidFill>
                  <a:srgbClr val="023664"/>
                </a:solidFill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9FA758-88F7-453B-88E3-E54E8C99DBFD}"/>
              </a:ext>
            </a:extLst>
          </p:cNvPr>
          <p:cNvGrpSpPr/>
          <p:nvPr/>
        </p:nvGrpSpPr>
        <p:grpSpPr>
          <a:xfrm>
            <a:off x="1314997" y="2409742"/>
            <a:ext cx="9138414" cy="342900"/>
            <a:chOff x="999885" y="2182762"/>
            <a:chExt cx="9944272" cy="34872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2D68CC4-7E64-4BAB-B117-E31103DD2466}"/>
                </a:ext>
              </a:extLst>
            </p:cNvPr>
            <p:cNvCxnSpPr/>
            <p:nvPr/>
          </p:nvCxnSpPr>
          <p:spPr>
            <a:xfrm>
              <a:off x="1171335" y="2359362"/>
              <a:ext cx="9595454" cy="0"/>
            </a:xfrm>
            <a:prstGeom prst="line">
              <a:avLst/>
            </a:prstGeom>
            <a:ln w="38100" cmpd="sng">
              <a:solidFill>
                <a:srgbClr val="02366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713C993-372E-433E-B067-2D050E4C0242}"/>
                </a:ext>
              </a:extLst>
            </p:cNvPr>
            <p:cNvSpPr/>
            <p:nvPr/>
          </p:nvSpPr>
          <p:spPr>
            <a:xfrm>
              <a:off x="999885" y="2187912"/>
              <a:ext cx="342900" cy="342900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02366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7AD4185-EF48-493E-A81E-1510441BC48D}"/>
                </a:ext>
              </a:extLst>
            </p:cNvPr>
            <p:cNvSpPr/>
            <p:nvPr/>
          </p:nvSpPr>
          <p:spPr>
            <a:xfrm>
              <a:off x="5800571" y="2182762"/>
              <a:ext cx="342900" cy="342900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02366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889F7A-472D-4FFD-A3DA-6DB22538C917}"/>
                </a:ext>
              </a:extLst>
            </p:cNvPr>
            <p:cNvSpPr/>
            <p:nvPr/>
          </p:nvSpPr>
          <p:spPr>
            <a:xfrm>
              <a:off x="10601257" y="2188588"/>
              <a:ext cx="342900" cy="342900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02366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7881C8A-9F04-47B0-BD3F-21DF41502E6F}"/>
              </a:ext>
            </a:extLst>
          </p:cNvPr>
          <p:cNvSpPr txBox="1"/>
          <p:nvPr/>
        </p:nvSpPr>
        <p:spPr>
          <a:xfrm>
            <a:off x="5410939" y="1990695"/>
            <a:ext cx="1063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23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18</a:t>
            </a:r>
            <a:endParaRPr lang="en-US" b="1" dirty="0">
              <a:solidFill>
                <a:srgbClr val="023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1EF022-ABF0-46BD-83DB-46E25C08EA08}"/>
              </a:ext>
            </a:extLst>
          </p:cNvPr>
          <p:cNvSpPr txBox="1"/>
          <p:nvPr/>
        </p:nvSpPr>
        <p:spPr>
          <a:xfrm>
            <a:off x="9149636" y="1990695"/>
            <a:ext cx="2281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23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19 &amp; After</a:t>
            </a:r>
            <a:endParaRPr lang="en-US" dirty="0">
              <a:solidFill>
                <a:srgbClr val="023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CC7491-C0CC-405E-93BB-3BEC9319FA7B}"/>
              </a:ext>
            </a:extLst>
          </p:cNvPr>
          <p:cNvSpPr txBox="1"/>
          <p:nvPr/>
        </p:nvSpPr>
        <p:spPr>
          <a:xfrm>
            <a:off x="934107" y="1990695"/>
            <a:ext cx="1063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23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</a:t>
            </a:r>
            <a:endParaRPr lang="en-US" b="1" dirty="0">
              <a:solidFill>
                <a:srgbClr val="023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2D87C1D2-663F-428F-BD0C-74508DD202FC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65A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E60B9B-D511-0C45-91E3-A08F4FCA8553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0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A40C6-5C46-4AB2-8F4F-F2A4D837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May 2022 SUMMIT 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12E42E-B912-4ABF-AC41-11C073BF1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212462"/>
            <a:ext cx="2686050" cy="639762"/>
          </a:xfrm>
        </p:spPr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38C8B-73F3-4BBE-9BFF-BF389CE0D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019605"/>
            <a:ext cx="379095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May 18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1-5 p.m. ET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Virtual via Zoom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1F99D-1976-4849-A9F7-98D8FB3D93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48761" y="1212462"/>
            <a:ext cx="5331581" cy="639762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8" name="Content Placeholder 15">
            <a:extLst>
              <a:ext uri="{FF2B5EF4-FFF2-40B4-BE49-F238E27FC236}">
                <a16:creationId xmlns:a16="http://schemas.microsoft.com/office/drawing/2014/main" id="{B1E6A299-1716-42C1-B59D-A52CB3451E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83372"/>
              </p:ext>
            </p:extLst>
          </p:nvPr>
        </p:nvGraphicFramePr>
        <p:xfrm>
          <a:off x="4948762" y="1883512"/>
          <a:ext cx="6719363" cy="4038103"/>
        </p:xfrm>
        <a:graphic>
          <a:graphicData uri="http://schemas.openxmlformats.org/drawingml/2006/table">
            <a:tbl>
              <a:tblPr/>
              <a:tblGrid>
                <a:gridCol w="1100058">
                  <a:extLst>
                    <a:ext uri="{9D8B030D-6E8A-4147-A177-3AD203B41FA5}">
                      <a16:colId xmlns:a16="http://schemas.microsoft.com/office/drawing/2014/main" val="574621451"/>
                    </a:ext>
                  </a:extLst>
                </a:gridCol>
                <a:gridCol w="5619305">
                  <a:extLst>
                    <a:ext uri="{9D8B030D-6E8A-4147-A177-3AD203B41FA5}">
                      <a16:colId xmlns:a16="http://schemas.microsoft.com/office/drawing/2014/main" val="3743023785"/>
                    </a:ext>
                  </a:extLst>
                </a:gridCol>
              </a:tblGrid>
              <a:tr h="1663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Time ET</a:t>
                      </a:r>
                    </a:p>
                  </a:txBody>
                  <a:tcPr marL="9297" marR="9297" marT="929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6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Topic </a:t>
                      </a:r>
                    </a:p>
                  </a:txBody>
                  <a:tcPr marL="9297" marR="9297" marT="929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374700"/>
                  </a:ext>
                </a:extLst>
              </a:tr>
              <a:tr h="34931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</a:rPr>
                        <a:t>1:00 PM</a:t>
                      </a:r>
                    </a:p>
                  </a:txBody>
                  <a:tcPr marL="9297" marR="9297" marT="9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</a:rPr>
                        <a:t>Meeting Welcome &amp; Celebration </a:t>
                      </a:r>
                    </a:p>
                  </a:txBody>
                  <a:tcPr marL="111566" marR="9297" marT="9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860891"/>
                  </a:ext>
                </a:extLst>
              </a:tr>
              <a:tr h="6794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</a:rPr>
                        <a:t>1:20 PM</a:t>
                      </a:r>
                    </a:p>
                  </a:txBody>
                  <a:tcPr marL="9297" marR="9297" marT="9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</a:rPr>
                        <a:t>Keynote Speaker Rear Admiral Aisha K. Mix:  Addressing Structural Racism To Achieve Health Equity </a:t>
                      </a:r>
                    </a:p>
                  </a:txBody>
                  <a:tcPr marL="111566" marR="9297" marT="9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167196"/>
                  </a:ext>
                </a:extLst>
              </a:tr>
              <a:tr h="6794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</a:rPr>
                        <a:t>1:45 PM</a:t>
                      </a:r>
                    </a:p>
                  </a:txBody>
                  <a:tcPr marL="9297" marR="9297" marT="9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</a:rPr>
                        <a:t>Panel 1:  Nurse Chief Executive Officers Advancing Equity</a:t>
                      </a:r>
                    </a:p>
                  </a:txBody>
                  <a:tcPr marL="111566" marR="9297" marT="9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122394"/>
                  </a:ext>
                </a:extLst>
              </a:tr>
              <a:tr h="6794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</a:rPr>
                        <a:t>3:00 PM</a:t>
                      </a:r>
                    </a:p>
                  </a:txBody>
                  <a:tcPr marL="9297" marR="9297" marT="9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</a:rPr>
                        <a:t>Panel 2: Addressing Structural Racism In Nursing</a:t>
                      </a:r>
                    </a:p>
                  </a:txBody>
                  <a:tcPr marL="111566" marR="9297" marT="9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882063"/>
                  </a:ext>
                </a:extLst>
              </a:tr>
              <a:tr h="34931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</a:rPr>
                        <a:t>4:00 PM</a:t>
                      </a:r>
                    </a:p>
                  </a:txBody>
                  <a:tcPr marL="9297" marR="9297" marT="9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</a:rPr>
                        <a:t>Closing Statements</a:t>
                      </a:r>
                    </a:p>
                  </a:txBody>
                  <a:tcPr marL="111566" marR="9297" marT="9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134503"/>
                  </a:ext>
                </a:extLst>
              </a:tr>
              <a:tr h="34931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</a:rPr>
                        <a:t>4:20 PM</a:t>
                      </a:r>
                    </a:p>
                  </a:txBody>
                  <a:tcPr marL="9297" marR="9297" marT="9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</a:rPr>
                        <a:t>End of Overall Summit</a:t>
                      </a:r>
                    </a:p>
                  </a:txBody>
                  <a:tcPr marL="111566" marR="9297" marT="9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114503"/>
                  </a:ext>
                </a:extLst>
              </a:tr>
              <a:tr h="34931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23664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4:30 PM</a:t>
                      </a:r>
                    </a:p>
                  </a:txBody>
                  <a:tcPr marL="9297" marR="9297" marT="9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23664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Action Coalition Next Steps Discussion (Leads Only)</a:t>
                      </a:r>
                    </a:p>
                  </a:txBody>
                  <a:tcPr marL="111566" marR="9297" marT="9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790840"/>
                  </a:ext>
                </a:extLst>
              </a:tr>
              <a:tr h="34931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</a:rPr>
                        <a:t>5:00 PM</a:t>
                      </a:r>
                    </a:p>
                  </a:txBody>
                  <a:tcPr marL="9297" marR="9297" marT="9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</a:rPr>
                        <a:t>Adjourn </a:t>
                      </a:r>
                    </a:p>
                  </a:txBody>
                  <a:tcPr marL="111566" marR="9297" marT="9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789952"/>
                  </a:ext>
                </a:extLst>
              </a:tr>
            </a:tbl>
          </a:graphicData>
        </a:graphic>
      </p:graphicFrame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858CF1A-367E-495D-98A4-54B2E9891134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65A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E60B9B-D511-0C45-91E3-A08F4FCA8553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07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4">
            <a:extLst>
              <a:ext uri="{FF2B5EF4-FFF2-40B4-BE49-F238E27FC236}">
                <a16:creationId xmlns:a16="http://schemas.microsoft.com/office/drawing/2014/main" id="{563C3D63-E547-471A-9FFC-2A21346C2D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984947"/>
              </p:ext>
            </p:extLst>
          </p:nvPr>
        </p:nvGraphicFramePr>
        <p:xfrm>
          <a:off x="215900" y="1431925"/>
          <a:ext cx="11731624" cy="4770216"/>
        </p:xfrm>
        <a:graphic>
          <a:graphicData uri="http://schemas.openxmlformats.org/drawingml/2006/table">
            <a:tbl>
              <a:tblPr/>
              <a:tblGrid>
                <a:gridCol w="5883916">
                  <a:extLst>
                    <a:ext uri="{9D8B030D-6E8A-4147-A177-3AD203B41FA5}">
                      <a16:colId xmlns:a16="http://schemas.microsoft.com/office/drawing/2014/main" val="1987662116"/>
                    </a:ext>
                  </a:extLst>
                </a:gridCol>
                <a:gridCol w="5847708">
                  <a:extLst>
                    <a:ext uri="{9D8B030D-6E8A-4147-A177-3AD203B41FA5}">
                      <a16:colId xmlns:a16="http://schemas.microsoft.com/office/drawing/2014/main" val="3452914298"/>
                    </a:ext>
                  </a:extLst>
                </a:gridCol>
              </a:tblGrid>
              <a:tr h="2221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Successes</a:t>
                      </a:r>
                      <a:endParaRPr lang="en-US" sz="1100" b="0" i="0" u="none" strike="noStrike" dirty="0">
                        <a:solidFill>
                          <a:srgbClr val="02366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(What were our Action Coalition biggest successes to date?)</a:t>
                      </a:r>
                    </a:p>
                  </a:txBody>
                  <a:tcPr marL="27432" marR="27432" marT="27432" marB="27432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Challenges</a:t>
                      </a:r>
                    </a:p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(What were our Action Coalition biggest Challenges to date?)</a:t>
                      </a:r>
                    </a:p>
                  </a:txBody>
                  <a:tcPr marL="27432" marR="27432" marT="27432" marB="27432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4308734"/>
                  </a:ext>
                </a:extLst>
              </a:tr>
              <a:tr h="4380072">
                <a:tc>
                  <a:txBody>
                    <a:bodyPr/>
                    <a:lstStyle/>
                    <a:p>
                      <a:pPr marL="171450" indent="-171450" algn="l" fontAlgn="ctr">
                        <a:buClr>
                          <a:srgbClr val="0065A4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600" b="0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indent="-171450" algn="l" fontAlgn="ctr">
                        <a:buClr>
                          <a:srgbClr val="0065A4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600" b="0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indent="-171450" algn="l" fontAlgn="ctr">
                        <a:buClr>
                          <a:srgbClr val="0065A4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600" b="0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171450" indent="-171450" algn="l" fontAlgn="ctr">
                        <a:buClr>
                          <a:srgbClr val="0065A4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600" b="0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31775" indent="-231775" algn="l" fontAlgn="ctr">
                        <a:buFont typeface="Wingdings" panose="05000000000000000000" pitchFamily="2" charset="2"/>
                        <a:buChar char="ü"/>
                      </a:pPr>
                      <a:endParaRPr lang="en-US" sz="1600" b="0" i="0" u="none" strike="noStrike" dirty="0">
                        <a:solidFill>
                          <a:srgbClr val="02366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 fontAlgn="ctr">
                        <a:buFont typeface="+mj-lt"/>
                        <a:buAutoNum type="arabicPeriod"/>
                      </a:pPr>
                      <a:endParaRPr lang="en-US" sz="1600" b="0" i="0" u="none" strike="noStrike" dirty="0">
                        <a:solidFill>
                          <a:srgbClr val="02366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32" marR="27432" marT="27432" marB="27432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5A4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5A4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5A4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171450" marR="0" lvl="0" indent="-1714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5A4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27432" marR="27432" marT="27432" marB="27432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149319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7B2E5830-68FD-4897-B5F4-1463D056B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637" y="141321"/>
            <a:ext cx="8724722" cy="1213499"/>
          </a:xfrm>
        </p:spPr>
        <p:txBody>
          <a:bodyPr anchor="ctr">
            <a:noAutofit/>
          </a:bodyPr>
          <a:lstStyle/>
          <a:p>
            <a:r>
              <a:rPr lang="en-US" sz="2800" dirty="0"/>
              <a:t>Charting the Path to Health Equity </a:t>
            </a:r>
            <a:br>
              <a:rPr lang="en-US" sz="2800" dirty="0"/>
            </a:br>
            <a:r>
              <a:rPr lang="en-US" sz="2800" dirty="0"/>
              <a:t>Implementation Successes &amp; Challenges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7134F62-6669-44FC-A1EC-2F34B57C360B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65A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E60B9B-D511-0C45-91E3-A08F4FCA8553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1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4">
            <a:extLst>
              <a:ext uri="{FF2B5EF4-FFF2-40B4-BE49-F238E27FC236}">
                <a16:creationId xmlns:a16="http://schemas.microsoft.com/office/drawing/2014/main" id="{563C3D63-E547-471A-9FFC-2A21346C2D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077601"/>
              </p:ext>
            </p:extLst>
          </p:nvPr>
        </p:nvGraphicFramePr>
        <p:xfrm>
          <a:off x="215900" y="1431925"/>
          <a:ext cx="11731624" cy="2408919"/>
        </p:xfrm>
        <a:graphic>
          <a:graphicData uri="http://schemas.openxmlformats.org/drawingml/2006/table">
            <a:tbl>
              <a:tblPr/>
              <a:tblGrid>
                <a:gridCol w="5883916">
                  <a:extLst>
                    <a:ext uri="{9D8B030D-6E8A-4147-A177-3AD203B41FA5}">
                      <a16:colId xmlns:a16="http://schemas.microsoft.com/office/drawing/2014/main" val="1987662116"/>
                    </a:ext>
                  </a:extLst>
                </a:gridCol>
                <a:gridCol w="5847708">
                  <a:extLst>
                    <a:ext uri="{9D8B030D-6E8A-4147-A177-3AD203B41FA5}">
                      <a16:colId xmlns:a16="http://schemas.microsoft.com/office/drawing/2014/main" val="3452914298"/>
                    </a:ext>
                  </a:extLst>
                </a:gridCol>
              </a:tblGrid>
              <a:tr h="2221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Permanently Remove Barriers</a:t>
                      </a:r>
                      <a:endParaRPr lang="en-US" sz="1100" b="0" i="0" u="none" strike="noStrike" dirty="0">
                        <a:solidFill>
                          <a:srgbClr val="02366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(What are the biggest insights about how we can permanently remove barriers </a:t>
                      </a:r>
                    </a:p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the systems that educate, pay and employ nurses?)</a:t>
                      </a:r>
                    </a:p>
                  </a:txBody>
                  <a:tcPr marL="27432" marR="27432" marT="27432" marB="27432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Nurses’ Contributions by Fully Supporting Nurses</a:t>
                      </a:r>
                      <a:endParaRPr lang="en-US" sz="1100" b="0" i="0" u="none" strike="noStrike" dirty="0">
                        <a:solidFill>
                          <a:srgbClr val="02366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(What are the biggest insights about how we can value nurses' contributions </a:t>
                      </a:r>
                    </a:p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the systems that educate, pay and employ nurses?)</a:t>
                      </a:r>
                    </a:p>
                  </a:txBody>
                  <a:tcPr marL="27432" marR="27432" marT="27432" marB="27432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4308734"/>
                  </a:ext>
                </a:extLst>
              </a:tr>
              <a:tr h="1851135">
                <a:tc>
                  <a:txBody>
                    <a:bodyPr/>
                    <a:lstStyle/>
                    <a:p>
                      <a:pPr marL="171450" indent="-171450" algn="l" fontAlgn="ctr">
                        <a:buClr>
                          <a:srgbClr val="0065A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indent="-171450" algn="l" fontAlgn="ctr">
                        <a:buClr>
                          <a:srgbClr val="0065A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indent="-171450" algn="l" fontAlgn="ctr">
                        <a:buClr>
                          <a:srgbClr val="0065A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31775" indent="-231775" algn="l" fontAlgn="ctr">
                        <a:buFont typeface="Wingdings" panose="05000000000000000000" pitchFamily="2" charset="2"/>
                        <a:buChar char="§"/>
                      </a:pPr>
                      <a:endParaRPr lang="en-US" sz="1200" b="0" i="0" u="none" strike="noStrike" dirty="0">
                        <a:solidFill>
                          <a:srgbClr val="02366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 fontAlgn="ctr">
                        <a:buFont typeface="+mj-lt"/>
                        <a:buAutoNum type="arabicPeriod"/>
                      </a:pPr>
                      <a:endParaRPr lang="en-US" sz="1200" b="0" i="0" u="none" strike="noStrike" dirty="0">
                        <a:solidFill>
                          <a:srgbClr val="02366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32" marR="27432" marT="27432" marB="27432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5A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5A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5A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27432" marR="27432" marT="27432" marB="27432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149319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7B2E5830-68FD-4897-B5F4-1463D056B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/>
              <a:t>Insights From Summit &amp; </a:t>
            </a:r>
            <a:br>
              <a:rPr lang="en-US" sz="2800" dirty="0"/>
            </a:br>
            <a:r>
              <a:rPr lang="en-US" sz="2800" dirty="0"/>
              <a:t>Future of Nursing Report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B3AF56FD-0C5D-45D6-8FAA-7385E9D738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160156"/>
              </p:ext>
            </p:extLst>
          </p:nvPr>
        </p:nvGraphicFramePr>
        <p:xfrm>
          <a:off x="215900" y="3866697"/>
          <a:ext cx="11731624" cy="2297883"/>
        </p:xfrm>
        <a:graphic>
          <a:graphicData uri="http://schemas.openxmlformats.org/drawingml/2006/table">
            <a:tbl>
              <a:tblPr/>
              <a:tblGrid>
                <a:gridCol w="5883915">
                  <a:extLst>
                    <a:ext uri="{9D8B030D-6E8A-4147-A177-3AD203B41FA5}">
                      <a16:colId xmlns:a16="http://schemas.microsoft.com/office/drawing/2014/main" val="1987662116"/>
                    </a:ext>
                  </a:extLst>
                </a:gridCol>
                <a:gridCol w="5847709">
                  <a:extLst>
                    <a:ext uri="{9D8B030D-6E8A-4147-A177-3AD203B41FA5}">
                      <a16:colId xmlns:a16="http://schemas.microsoft.com/office/drawing/2014/main" val="3452914298"/>
                    </a:ext>
                  </a:extLst>
                </a:gridCol>
              </a:tblGrid>
              <a:tr h="2221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Prepare Nurses to Advance Equity</a:t>
                      </a:r>
                      <a:endParaRPr lang="en-US" sz="1100" b="0" i="0" u="none" strike="noStrike" dirty="0">
                        <a:solidFill>
                          <a:srgbClr val="02366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(What are the biggest insights about how we can prepare nurses to advance equity </a:t>
                      </a:r>
                    </a:p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the systems that educate, pay and employ nurses?)</a:t>
                      </a:r>
                    </a:p>
                  </a:txBody>
                  <a:tcPr marL="27432" marR="27432" marT="27432" marB="27432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Diversify the Workforce  </a:t>
                      </a:r>
                      <a:endParaRPr lang="en-US" sz="1100" b="0" i="0" u="none" strike="noStrike" dirty="0">
                        <a:solidFill>
                          <a:srgbClr val="02366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(What are the biggest insights about how we can diversify the workforce </a:t>
                      </a:r>
                    </a:p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the systems that educate, pay and employ nurses?)</a:t>
                      </a:r>
                    </a:p>
                  </a:txBody>
                  <a:tcPr marL="27432" marR="27432" marT="27432" marB="27432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4308734"/>
                  </a:ext>
                </a:extLst>
              </a:tr>
              <a:tr h="1740099">
                <a:tc>
                  <a:txBody>
                    <a:bodyPr/>
                    <a:lstStyle/>
                    <a:p>
                      <a:pPr marL="171450" indent="-171450" algn="l" fontAlgn="ctr">
                        <a:buClr>
                          <a:srgbClr val="0065A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indent="-171450" algn="l" fontAlgn="ctr">
                        <a:buClr>
                          <a:srgbClr val="0065A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indent="-171450" algn="l" fontAlgn="ctr">
                        <a:buClr>
                          <a:srgbClr val="0065A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27432" marR="27432" marT="27432" marB="27432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5A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5A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5A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27432" marR="27432" marT="27432" marB="27432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149319"/>
                  </a:ext>
                </a:extLst>
              </a:tr>
            </a:tbl>
          </a:graphicData>
        </a:graphic>
      </p:graphicFrame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4765B15-83D7-4EE0-B6C6-D9304BBB60F6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65A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E60B9B-D511-0C45-91E3-A08F4FCA8553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1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4">
            <a:extLst>
              <a:ext uri="{FF2B5EF4-FFF2-40B4-BE49-F238E27FC236}">
                <a16:creationId xmlns:a16="http://schemas.microsoft.com/office/drawing/2014/main" id="{563C3D63-E547-471A-9FFC-2A21346C2D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121774"/>
              </p:ext>
            </p:extLst>
          </p:nvPr>
        </p:nvGraphicFramePr>
        <p:xfrm>
          <a:off x="215900" y="1431925"/>
          <a:ext cx="11731624" cy="4711700"/>
        </p:xfrm>
        <a:graphic>
          <a:graphicData uri="http://schemas.openxmlformats.org/drawingml/2006/table">
            <a:tbl>
              <a:tblPr/>
              <a:tblGrid>
                <a:gridCol w="5883916">
                  <a:extLst>
                    <a:ext uri="{9D8B030D-6E8A-4147-A177-3AD203B41FA5}">
                      <a16:colId xmlns:a16="http://schemas.microsoft.com/office/drawing/2014/main" val="1987662116"/>
                    </a:ext>
                  </a:extLst>
                </a:gridCol>
                <a:gridCol w="5847708">
                  <a:extLst>
                    <a:ext uri="{9D8B030D-6E8A-4147-A177-3AD203B41FA5}">
                      <a16:colId xmlns:a16="http://schemas.microsoft.com/office/drawing/2014/main" val="3452914298"/>
                    </a:ext>
                  </a:extLst>
                </a:gridCol>
              </a:tblGrid>
              <a:tr h="4143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Key Strategic Stakeholders</a:t>
                      </a:r>
                      <a:endParaRPr lang="en-US" sz="1100" b="0" i="0" u="none" strike="noStrike" dirty="0">
                        <a:solidFill>
                          <a:srgbClr val="02366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(What multi-sector partners are needed for your Action Coalition to succeed?)</a:t>
                      </a:r>
                    </a:p>
                  </a:txBody>
                  <a:tcPr marL="27432" marR="27432" marT="27432" marB="27432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Top 3-5 Priority Actions for 2022-2023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(What priority actions can be taken this year and next year?)</a:t>
                      </a:r>
                    </a:p>
                  </a:txBody>
                  <a:tcPr marL="27432" marR="27432" marT="27432" marB="27432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4308734"/>
                  </a:ext>
                </a:extLst>
              </a:tr>
              <a:tr h="2125103">
                <a:tc>
                  <a:txBody>
                    <a:bodyPr/>
                    <a:lstStyle/>
                    <a:p>
                      <a:pPr marL="171450" indent="-171450" algn="l" fontAlgn="ctr">
                        <a:buClr>
                          <a:srgbClr val="0065A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indent="-171450" algn="l" fontAlgn="ctr">
                        <a:buClr>
                          <a:srgbClr val="0065A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indent="-171450" algn="l" fontAlgn="ctr">
                        <a:buClr>
                          <a:srgbClr val="0065A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171450" indent="-171450" algn="l" fontAlgn="ctr">
                        <a:buClr>
                          <a:srgbClr val="0065A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31775" indent="-231775" algn="l" fontAlgn="ctr">
                        <a:buFont typeface="Wingdings" panose="05000000000000000000" pitchFamily="2" charset="2"/>
                        <a:buChar char="§"/>
                      </a:pPr>
                      <a:endParaRPr lang="en-US" sz="1200" b="0" i="0" u="none" strike="noStrike" dirty="0">
                        <a:solidFill>
                          <a:srgbClr val="02366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 fontAlgn="ctr">
                        <a:buFont typeface="+mj-lt"/>
                        <a:buAutoNum type="arabicPeriod"/>
                      </a:pPr>
                      <a:endParaRPr lang="en-US" sz="1200" b="0" i="0" u="none" strike="noStrike" dirty="0">
                        <a:solidFill>
                          <a:srgbClr val="02366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32" marR="27432" marT="27432" marB="27432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5A4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marR="0" lvl="0" indent="-22860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5A4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marR="0" lvl="0" indent="-22860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5A4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marR="0" lvl="0" indent="-22860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5A4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marR="0" lvl="0" indent="-22860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5A4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27432" marR="27432" marT="27432" marB="27432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149319"/>
                  </a:ext>
                </a:extLst>
              </a:tr>
              <a:tr h="395778"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Success Measures</a:t>
                      </a:r>
                    </a:p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(How do you benchmark progress on your priorities?)</a:t>
                      </a:r>
                      <a:endParaRPr lang="en-US" sz="1200" b="0" i="0" u="none" strike="noStrike" dirty="0">
                        <a:solidFill>
                          <a:srgbClr val="02366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32" marR="27432" marT="27432" marB="27432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5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b="1" i="0" u="none" strike="noStrike" baseline="0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Accountability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5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(What are ways you can hold your Action Coalition accountable for making progress?)</a:t>
                      </a:r>
                      <a:endParaRPr lang="en-US" sz="1200" b="0" i="0" u="none" strike="noStrike" baseline="0" dirty="0">
                        <a:solidFill>
                          <a:srgbClr val="02366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32" marR="27432" marT="27432" marB="27432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819705"/>
                  </a:ext>
                </a:extLst>
              </a:tr>
              <a:tr h="1776448">
                <a:tc>
                  <a:txBody>
                    <a:bodyPr/>
                    <a:lstStyle/>
                    <a:p>
                      <a:pPr marL="342900" indent="-342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(e.g., milestones achieved, overall goals for the year…)</a:t>
                      </a:r>
                    </a:p>
                    <a:p>
                      <a:pPr marL="342900" indent="-342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42900" indent="-342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27432" marR="27432" marT="27432" marB="27432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5A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(e.g., quarterly meetings, dashboard…)</a:t>
                      </a:r>
                    </a:p>
                    <a:p>
                      <a:pPr marL="228600" marR="0" lvl="0" indent="-22860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5A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marR="0" lvl="0" indent="-22860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5A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rgbClr val="0236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27432" marR="27432" marT="27432" marB="27432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117933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7B2E5830-68FD-4897-B5F4-1463D056B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/>
              <a:t>Success Planning for 2022-2023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06BAF38-7EDB-4480-99CA-77AF3720A847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65A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E60B9B-D511-0C45-91E3-A08F4FCA8553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800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BCD15D6019EE4ABFD47800E37078AC" ma:contentTypeVersion="14" ma:contentTypeDescription="Create a new document." ma:contentTypeScope="" ma:versionID="9b9cfb19d8f6154598cad891d0ea3480">
  <xsd:schema xmlns:xsd="http://www.w3.org/2001/XMLSchema" xmlns:xs="http://www.w3.org/2001/XMLSchema" xmlns:p="http://schemas.microsoft.com/office/2006/metadata/properties" xmlns:ns3="719ab231-1769-43a7-b056-76594d8d6440" xmlns:ns4="6868f0f3-abd3-4c88-9d01-5b29f9f87fd7" targetNamespace="http://schemas.microsoft.com/office/2006/metadata/properties" ma:root="true" ma:fieldsID="02518f68e2e365c4822b08308e7e9d77" ns3:_="" ns4:_="">
    <xsd:import namespace="719ab231-1769-43a7-b056-76594d8d6440"/>
    <xsd:import namespace="6868f0f3-abd3-4c88-9d01-5b29f9f87fd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ab231-1769-43a7-b056-76594d8d644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8f0f3-abd3-4c88-9d01-5b29f9f87f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EAF22F-C96C-46CB-AAFB-8F60D70FE8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7898607-F7B6-4171-A618-C1537ABAB3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6AD158-4698-4EFC-A8C1-62146E9398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9ab231-1769-43a7-b056-76594d8d6440"/>
    <ds:schemaRef ds:uri="6868f0f3-abd3-4c88-9d01-5b29f9f87f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614</Words>
  <Application>Microsoft Office PowerPoint</Application>
  <PresentationFormat>Widescreen</PresentationFormat>
  <Paragraphs>125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1_Office Theme</vt:lpstr>
      <vt:lpstr>Future of Nursing: Campaign for Action May 2022 Summit   CampaignforAction.org </vt:lpstr>
      <vt:lpstr>STRATEGIC OBJECTIVES</vt:lpstr>
      <vt:lpstr> Objectives </vt:lpstr>
      <vt:lpstr>The Planning Process </vt:lpstr>
      <vt:lpstr>May 2022 SUMMIT AGENDA</vt:lpstr>
      <vt:lpstr>Charting the Path to Health Equity  Implementation Successes &amp; Challenges</vt:lpstr>
      <vt:lpstr>Insights From Summit &amp;  Future of Nursing Report</vt:lpstr>
      <vt:lpstr>Success Planning for 2022-2023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Mccallion, Aidan</dc:creator>
  <cp:lastModifiedBy>McCallion, Aidan</cp:lastModifiedBy>
  <cp:revision>22</cp:revision>
  <dcterms:created xsi:type="dcterms:W3CDTF">2022-01-12T12:56:50Z</dcterms:created>
  <dcterms:modified xsi:type="dcterms:W3CDTF">2022-05-04T17:07:26Z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0x010100D7BCD15D6019EE4ABFD47800E37078AC</vt:lpwstr>
  </property>
</Properties>
</file>