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4" d="100"/>
          <a:sy n="64" d="100"/>
        </p:scale>
        <p:origin x="50"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4.xml.rels><?xml version="1.0" encoding="UTF-8" standalone="yes"?>
<Relationships xmlns="http://schemas.openxmlformats.org/package/2006/relationships"><Relationship Id="rId2" Type="http://schemas.openxmlformats.org/officeDocument/2006/relationships/hyperlink" Target="https://www.ncsbn.org/sites/ncsbn/about/subscribe-ngn.page" TargetMode="External"/><Relationship Id="rId1" Type="http://schemas.openxmlformats.org/officeDocument/2006/relationships/hyperlink" Target="https://www.ncsbn.org/sites/ncsbn/exams/exam-volunteer-opportunities.page"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4.xml.rels><?xml version="1.0" encoding="UTF-8" standalone="yes"?>
<Relationships xmlns="http://schemas.openxmlformats.org/package/2006/relationships"><Relationship Id="rId2" Type="http://schemas.openxmlformats.org/officeDocument/2006/relationships/hyperlink" Target="https://www.ncsbn.org/sites/ncsbn/about/subscribe-ngn.page" TargetMode="External"/><Relationship Id="rId1" Type="http://schemas.openxmlformats.org/officeDocument/2006/relationships/hyperlink" Target="https://www.ncsbn.org/sites/ncsbn/exams/exam-volunteer-opportunities.page"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10CFE6-4220-4F93-93F2-9373B1559B8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3E2DDCE-A68B-49B3-AAD9-CB41BFF88E5A}">
      <dgm:prSet/>
      <dgm:spPr/>
      <dgm:t>
        <a:bodyPr/>
        <a:lstStyle/>
        <a:p>
          <a:r>
            <a:rPr lang="en-US"/>
            <a:t>Introduce/Present Next Gen NCLEX </a:t>
          </a:r>
        </a:p>
      </dgm:t>
    </dgm:pt>
    <dgm:pt modelId="{82264AF0-A736-4B5B-84C5-268C2D1DF09A}" type="parTrans" cxnId="{98D34A74-44A0-4CED-B6EF-D83F96401AEE}">
      <dgm:prSet/>
      <dgm:spPr/>
      <dgm:t>
        <a:bodyPr/>
        <a:lstStyle/>
        <a:p>
          <a:endParaRPr lang="en-US"/>
        </a:p>
      </dgm:t>
    </dgm:pt>
    <dgm:pt modelId="{D992B200-ADF8-457C-96ED-1EFF1B4E6569}" type="sibTrans" cxnId="{98D34A74-44A0-4CED-B6EF-D83F96401AEE}">
      <dgm:prSet/>
      <dgm:spPr/>
      <dgm:t>
        <a:bodyPr/>
        <a:lstStyle/>
        <a:p>
          <a:endParaRPr lang="en-US"/>
        </a:p>
      </dgm:t>
    </dgm:pt>
    <dgm:pt modelId="{13848B05-1176-4728-87F1-50D5E5814EE9}">
      <dgm:prSet/>
      <dgm:spPr/>
      <dgm:t>
        <a:bodyPr/>
        <a:lstStyle/>
        <a:p>
          <a:r>
            <a:rPr lang="en-US"/>
            <a:t>Clarify Next Gen NCLEX </a:t>
          </a:r>
        </a:p>
      </dgm:t>
    </dgm:pt>
    <dgm:pt modelId="{FF509F17-FC1D-472D-AD51-33F877376A7A}" type="parTrans" cxnId="{9386A5A5-AEEC-4C89-9A6E-E5A5E0AB381F}">
      <dgm:prSet/>
      <dgm:spPr/>
      <dgm:t>
        <a:bodyPr/>
        <a:lstStyle/>
        <a:p>
          <a:endParaRPr lang="en-US"/>
        </a:p>
      </dgm:t>
    </dgm:pt>
    <dgm:pt modelId="{3FD544A0-0EDD-4D25-A105-0ACDEE7F0B52}" type="sibTrans" cxnId="{9386A5A5-AEEC-4C89-9A6E-E5A5E0AB381F}">
      <dgm:prSet/>
      <dgm:spPr/>
      <dgm:t>
        <a:bodyPr/>
        <a:lstStyle/>
        <a:p>
          <a:endParaRPr lang="en-US"/>
        </a:p>
      </dgm:t>
    </dgm:pt>
    <dgm:pt modelId="{3E4AB8F1-6F4A-4A34-A407-A0B5C4764E8F}">
      <dgm:prSet/>
      <dgm:spPr/>
      <dgm:t>
        <a:bodyPr/>
        <a:lstStyle/>
        <a:p>
          <a:r>
            <a:rPr lang="en-US"/>
            <a:t>Learn about additional NCSBN resources related to the exam, including further opportunities for involvement</a:t>
          </a:r>
        </a:p>
      </dgm:t>
    </dgm:pt>
    <dgm:pt modelId="{A8D6F861-681B-47F7-9149-56944BB0F77F}" type="parTrans" cxnId="{B2DD5625-A617-4415-85F9-3EC2E16B3D64}">
      <dgm:prSet/>
      <dgm:spPr/>
      <dgm:t>
        <a:bodyPr/>
        <a:lstStyle/>
        <a:p>
          <a:endParaRPr lang="en-US"/>
        </a:p>
      </dgm:t>
    </dgm:pt>
    <dgm:pt modelId="{B079C0BC-BD9F-4588-8BE9-F589E5D2A661}" type="sibTrans" cxnId="{B2DD5625-A617-4415-85F9-3EC2E16B3D64}">
      <dgm:prSet/>
      <dgm:spPr/>
      <dgm:t>
        <a:bodyPr/>
        <a:lstStyle/>
        <a:p>
          <a:endParaRPr lang="en-US"/>
        </a:p>
      </dgm:t>
    </dgm:pt>
    <dgm:pt modelId="{03E9B392-D6C8-497A-BE6C-F31D927E9645}" type="pres">
      <dgm:prSet presAssocID="{5110CFE6-4220-4F93-93F2-9373B1559B87}" presName="root" presStyleCnt="0">
        <dgm:presLayoutVars>
          <dgm:dir/>
          <dgm:resizeHandles val="exact"/>
        </dgm:presLayoutVars>
      </dgm:prSet>
      <dgm:spPr/>
    </dgm:pt>
    <dgm:pt modelId="{EF18057D-EB8B-443C-A25B-E8C24B69FD1E}" type="pres">
      <dgm:prSet presAssocID="{B3E2DDCE-A68B-49B3-AAD9-CB41BFF88E5A}" presName="compNode" presStyleCnt="0"/>
      <dgm:spPr/>
    </dgm:pt>
    <dgm:pt modelId="{FD551D3C-75CF-4310-B4AB-6FB2A69B19D7}" type="pres">
      <dgm:prSet presAssocID="{B3E2DDCE-A68B-49B3-AAD9-CB41BFF88E5A}" presName="bgRect" presStyleLbl="bgShp" presStyleIdx="0" presStyleCnt="3"/>
      <dgm:spPr/>
    </dgm:pt>
    <dgm:pt modelId="{47908705-68A7-4EF3-9C85-5EC2DBC5B6D4}" type="pres">
      <dgm:prSet presAssocID="{B3E2DDCE-A68B-49B3-AAD9-CB41BFF88E5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s"/>
        </a:ext>
      </dgm:extLst>
    </dgm:pt>
    <dgm:pt modelId="{F1ADAFB7-D9C3-43BF-BCE4-CF37C3FEFFE9}" type="pres">
      <dgm:prSet presAssocID="{B3E2DDCE-A68B-49B3-AAD9-CB41BFF88E5A}" presName="spaceRect" presStyleCnt="0"/>
      <dgm:spPr/>
    </dgm:pt>
    <dgm:pt modelId="{C8FF7089-6CA4-4641-A8B6-B8516826594F}" type="pres">
      <dgm:prSet presAssocID="{B3E2DDCE-A68B-49B3-AAD9-CB41BFF88E5A}" presName="parTx" presStyleLbl="revTx" presStyleIdx="0" presStyleCnt="3">
        <dgm:presLayoutVars>
          <dgm:chMax val="0"/>
          <dgm:chPref val="0"/>
        </dgm:presLayoutVars>
      </dgm:prSet>
      <dgm:spPr/>
    </dgm:pt>
    <dgm:pt modelId="{22D462AA-0984-4C77-A359-A3DF3917C34C}" type="pres">
      <dgm:prSet presAssocID="{D992B200-ADF8-457C-96ED-1EFF1B4E6569}" presName="sibTrans" presStyleCnt="0"/>
      <dgm:spPr/>
    </dgm:pt>
    <dgm:pt modelId="{6B58D8A0-CB0B-4D34-B123-6D7DA9617181}" type="pres">
      <dgm:prSet presAssocID="{13848B05-1176-4728-87F1-50D5E5814EE9}" presName="compNode" presStyleCnt="0"/>
      <dgm:spPr/>
    </dgm:pt>
    <dgm:pt modelId="{B81AC840-959F-4F09-AC6E-A2427DFD17A5}" type="pres">
      <dgm:prSet presAssocID="{13848B05-1176-4728-87F1-50D5E5814EE9}" presName="bgRect" presStyleLbl="bgShp" presStyleIdx="1" presStyleCnt="3"/>
      <dgm:spPr/>
    </dgm:pt>
    <dgm:pt modelId="{19270705-A321-4951-82C5-DD707FB9818E}" type="pres">
      <dgm:prSet presAssocID="{13848B05-1176-4728-87F1-50D5E5814EE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10A12BB2-7710-4262-B506-FFE7F09ED39B}" type="pres">
      <dgm:prSet presAssocID="{13848B05-1176-4728-87F1-50D5E5814EE9}" presName="spaceRect" presStyleCnt="0"/>
      <dgm:spPr/>
    </dgm:pt>
    <dgm:pt modelId="{7824A3EA-0868-4FDE-BA60-5568AA619954}" type="pres">
      <dgm:prSet presAssocID="{13848B05-1176-4728-87F1-50D5E5814EE9}" presName="parTx" presStyleLbl="revTx" presStyleIdx="1" presStyleCnt="3">
        <dgm:presLayoutVars>
          <dgm:chMax val="0"/>
          <dgm:chPref val="0"/>
        </dgm:presLayoutVars>
      </dgm:prSet>
      <dgm:spPr/>
    </dgm:pt>
    <dgm:pt modelId="{B2503F15-6656-4FB4-8493-C0275A44FEC6}" type="pres">
      <dgm:prSet presAssocID="{3FD544A0-0EDD-4D25-A105-0ACDEE7F0B52}" presName="sibTrans" presStyleCnt="0"/>
      <dgm:spPr/>
    </dgm:pt>
    <dgm:pt modelId="{C7A854EE-7A2F-439C-A967-832E9C56E677}" type="pres">
      <dgm:prSet presAssocID="{3E4AB8F1-6F4A-4A34-A407-A0B5C4764E8F}" presName="compNode" presStyleCnt="0"/>
      <dgm:spPr/>
    </dgm:pt>
    <dgm:pt modelId="{7C80E584-4DE3-4A6E-8BDE-70F8C9C2A705}" type="pres">
      <dgm:prSet presAssocID="{3E4AB8F1-6F4A-4A34-A407-A0B5C4764E8F}" presName="bgRect" presStyleLbl="bgShp" presStyleIdx="2" presStyleCnt="3"/>
      <dgm:spPr/>
    </dgm:pt>
    <dgm:pt modelId="{D0E38A84-3097-460B-A11D-B8B0A525888D}" type="pres">
      <dgm:prSet presAssocID="{3E4AB8F1-6F4A-4A34-A407-A0B5C4764E8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02621498-3B3D-4BFB-AA0D-C3F37DDC209D}" type="pres">
      <dgm:prSet presAssocID="{3E4AB8F1-6F4A-4A34-A407-A0B5C4764E8F}" presName="spaceRect" presStyleCnt="0"/>
      <dgm:spPr/>
    </dgm:pt>
    <dgm:pt modelId="{71FCB9CB-ACAB-4E82-855E-B04C3FD9AB84}" type="pres">
      <dgm:prSet presAssocID="{3E4AB8F1-6F4A-4A34-A407-A0B5C4764E8F}" presName="parTx" presStyleLbl="revTx" presStyleIdx="2" presStyleCnt="3">
        <dgm:presLayoutVars>
          <dgm:chMax val="0"/>
          <dgm:chPref val="0"/>
        </dgm:presLayoutVars>
      </dgm:prSet>
      <dgm:spPr/>
    </dgm:pt>
  </dgm:ptLst>
  <dgm:cxnLst>
    <dgm:cxn modelId="{B2DD5625-A617-4415-85F9-3EC2E16B3D64}" srcId="{5110CFE6-4220-4F93-93F2-9373B1559B87}" destId="{3E4AB8F1-6F4A-4A34-A407-A0B5C4764E8F}" srcOrd="2" destOrd="0" parTransId="{A8D6F861-681B-47F7-9149-56944BB0F77F}" sibTransId="{B079C0BC-BD9F-4588-8BE9-F589E5D2A661}"/>
    <dgm:cxn modelId="{28C1753E-9101-4FBD-BA00-DDB7A6BB91EB}" type="presOf" srcId="{5110CFE6-4220-4F93-93F2-9373B1559B87}" destId="{03E9B392-D6C8-497A-BE6C-F31D927E9645}" srcOrd="0" destOrd="0" presId="urn:microsoft.com/office/officeart/2018/2/layout/IconVerticalSolidList"/>
    <dgm:cxn modelId="{98D34A74-44A0-4CED-B6EF-D83F96401AEE}" srcId="{5110CFE6-4220-4F93-93F2-9373B1559B87}" destId="{B3E2DDCE-A68B-49B3-AAD9-CB41BFF88E5A}" srcOrd="0" destOrd="0" parTransId="{82264AF0-A736-4B5B-84C5-268C2D1DF09A}" sibTransId="{D992B200-ADF8-457C-96ED-1EFF1B4E6569}"/>
    <dgm:cxn modelId="{9386A5A5-AEEC-4C89-9A6E-E5A5E0AB381F}" srcId="{5110CFE6-4220-4F93-93F2-9373B1559B87}" destId="{13848B05-1176-4728-87F1-50D5E5814EE9}" srcOrd="1" destOrd="0" parTransId="{FF509F17-FC1D-472D-AD51-33F877376A7A}" sibTransId="{3FD544A0-0EDD-4D25-A105-0ACDEE7F0B52}"/>
    <dgm:cxn modelId="{A9C9EAAD-C314-404E-AB16-5B1D64B33EF9}" type="presOf" srcId="{B3E2DDCE-A68B-49B3-AAD9-CB41BFF88E5A}" destId="{C8FF7089-6CA4-4641-A8B6-B8516826594F}" srcOrd="0" destOrd="0" presId="urn:microsoft.com/office/officeart/2018/2/layout/IconVerticalSolidList"/>
    <dgm:cxn modelId="{D4E616E3-C6F0-4087-BFB4-A262154128F7}" type="presOf" srcId="{3E4AB8F1-6F4A-4A34-A407-A0B5C4764E8F}" destId="{71FCB9CB-ACAB-4E82-855E-B04C3FD9AB84}" srcOrd="0" destOrd="0" presId="urn:microsoft.com/office/officeart/2018/2/layout/IconVerticalSolidList"/>
    <dgm:cxn modelId="{751C40F7-B8FD-4432-85B7-3CD1B20A263A}" type="presOf" srcId="{13848B05-1176-4728-87F1-50D5E5814EE9}" destId="{7824A3EA-0868-4FDE-BA60-5568AA619954}" srcOrd="0" destOrd="0" presId="urn:microsoft.com/office/officeart/2018/2/layout/IconVerticalSolidList"/>
    <dgm:cxn modelId="{1E07044C-346F-4237-B9DF-3C6EB997158C}" type="presParOf" srcId="{03E9B392-D6C8-497A-BE6C-F31D927E9645}" destId="{EF18057D-EB8B-443C-A25B-E8C24B69FD1E}" srcOrd="0" destOrd="0" presId="urn:microsoft.com/office/officeart/2018/2/layout/IconVerticalSolidList"/>
    <dgm:cxn modelId="{F5298405-B16C-49CC-945D-BD2C82E8B472}" type="presParOf" srcId="{EF18057D-EB8B-443C-A25B-E8C24B69FD1E}" destId="{FD551D3C-75CF-4310-B4AB-6FB2A69B19D7}" srcOrd="0" destOrd="0" presId="urn:microsoft.com/office/officeart/2018/2/layout/IconVerticalSolidList"/>
    <dgm:cxn modelId="{C9EFEBEE-5330-40C6-8E2C-CBA0A82BF989}" type="presParOf" srcId="{EF18057D-EB8B-443C-A25B-E8C24B69FD1E}" destId="{47908705-68A7-4EF3-9C85-5EC2DBC5B6D4}" srcOrd="1" destOrd="0" presId="urn:microsoft.com/office/officeart/2018/2/layout/IconVerticalSolidList"/>
    <dgm:cxn modelId="{EE8BB2AC-9510-46EA-86BB-7CF4FE339E8E}" type="presParOf" srcId="{EF18057D-EB8B-443C-A25B-E8C24B69FD1E}" destId="{F1ADAFB7-D9C3-43BF-BCE4-CF37C3FEFFE9}" srcOrd="2" destOrd="0" presId="urn:microsoft.com/office/officeart/2018/2/layout/IconVerticalSolidList"/>
    <dgm:cxn modelId="{7C06AF43-AA6C-4C69-B2A8-2A2405C304A7}" type="presParOf" srcId="{EF18057D-EB8B-443C-A25B-E8C24B69FD1E}" destId="{C8FF7089-6CA4-4641-A8B6-B8516826594F}" srcOrd="3" destOrd="0" presId="urn:microsoft.com/office/officeart/2018/2/layout/IconVerticalSolidList"/>
    <dgm:cxn modelId="{4097A271-27DD-44E6-8950-7F228C626B49}" type="presParOf" srcId="{03E9B392-D6C8-497A-BE6C-F31D927E9645}" destId="{22D462AA-0984-4C77-A359-A3DF3917C34C}" srcOrd="1" destOrd="0" presId="urn:microsoft.com/office/officeart/2018/2/layout/IconVerticalSolidList"/>
    <dgm:cxn modelId="{A1594020-5C7B-4354-9D9E-252A3666A0D8}" type="presParOf" srcId="{03E9B392-D6C8-497A-BE6C-F31D927E9645}" destId="{6B58D8A0-CB0B-4D34-B123-6D7DA9617181}" srcOrd="2" destOrd="0" presId="urn:microsoft.com/office/officeart/2018/2/layout/IconVerticalSolidList"/>
    <dgm:cxn modelId="{C10C6A46-0C09-49CF-9BD7-2B806FC7F547}" type="presParOf" srcId="{6B58D8A0-CB0B-4D34-B123-6D7DA9617181}" destId="{B81AC840-959F-4F09-AC6E-A2427DFD17A5}" srcOrd="0" destOrd="0" presId="urn:microsoft.com/office/officeart/2018/2/layout/IconVerticalSolidList"/>
    <dgm:cxn modelId="{8CCEE1AE-1C79-4DE4-81C4-D1AF2F3BCDF8}" type="presParOf" srcId="{6B58D8A0-CB0B-4D34-B123-6D7DA9617181}" destId="{19270705-A321-4951-82C5-DD707FB9818E}" srcOrd="1" destOrd="0" presId="urn:microsoft.com/office/officeart/2018/2/layout/IconVerticalSolidList"/>
    <dgm:cxn modelId="{F1828C1A-8A45-42DB-BF81-AF7DF555406C}" type="presParOf" srcId="{6B58D8A0-CB0B-4D34-B123-6D7DA9617181}" destId="{10A12BB2-7710-4262-B506-FFE7F09ED39B}" srcOrd="2" destOrd="0" presId="urn:microsoft.com/office/officeart/2018/2/layout/IconVerticalSolidList"/>
    <dgm:cxn modelId="{C7866706-7C8D-43F0-9E15-D3E890449ADF}" type="presParOf" srcId="{6B58D8A0-CB0B-4D34-B123-6D7DA9617181}" destId="{7824A3EA-0868-4FDE-BA60-5568AA619954}" srcOrd="3" destOrd="0" presId="urn:microsoft.com/office/officeart/2018/2/layout/IconVerticalSolidList"/>
    <dgm:cxn modelId="{DC8E6F65-AFC1-4979-8D79-348F8F46DDA7}" type="presParOf" srcId="{03E9B392-D6C8-497A-BE6C-F31D927E9645}" destId="{B2503F15-6656-4FB4-8493-C0275A44FEC6}" srcOrd="3" destOrd="0" presId="urn:microsoft.com/office/officeart/2018/2/layout/IconVerticalSolidList"/>
    <dgm:cxn modelId="{B7BECC1B-8EF3-415A-BC00-A93BDC6F7545}" type="presParOf" srcId="{03E9B392-D6C8-497A-BE6C-F31D927E9645}" destId="{C7A854EE-7A2F-439C-A967-832E9C56E677}" srcOrd="4" destOrd="0" presId="urn:microsoft.com/office/officeart/2018/2/layout/IconVerticalSolidList"/>
    <dgm:cxn modelId="{44D53B46-9DEC-486D-89EA-18655020D09A}" type="presParOf" srcId="{C7A854EE-7A2F-439C-A967-832E9C56E677}" destId="{7C80E584-4DE3-4A6E-8BDE-70F8C9C2A705}" srcOrd="0" destOrd="0" presId="urn:microsoft.com/office/officeart/2018/2/layout/IconVerticalSolidList"/>
    <dgm:cxn modelId="{40941389-1EFC-49AF-9750-10E4701412E3}" type="presParOf" srcId="{C7A854EE-7A2F-439C-A967-832E9C56E677}" destId="{D0E38A84-3097-460B-A11D-B8B0A525888D}" srcOrd="1" destOrd="0" presId="urn:microsoft.com/office/officeart/2018/2/layout/IconVerticalSolidList"/>
    <dgm:cxn modelId="{928B5EB4-5042-4BF6-B627-C8344E860303}" type="presParOf" srcId="{C7A854EE-7A2F-439C-A967-832E9C56E677}" destId="{02621498-3B3D-4BFB-AA0D-C3F37DDC209D}" srcOrd="2" destOrd="0" presId="urn:microsoft.com/office/officeart/2018/2/layout/IconVerticalSolidList"/>
    <dgm:cxn modelId="{6269CD3E-A4B8-4643-90F9-110C927B8E92}" type="presParOf" srcId="{C7A854EE-7A2F-439C-A967-832E9C56E677}" destId="{71FCB9CB-ACAB-4E82-855E-B04C3FD9AB8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202DF6-E93F-45EE-80C4-536B82F407B0}"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C9EEC21A-C894-4A6D-882B-AC213E5D7C99}">
      <dgm:prSet/>
      <dgm:spPr/>
      <dgm:t>
        <a:bodyPr/>
        <a:lstStyle/>
        <a:p>
          <a:r>
            <a:rPr lang="en-US" b="0" i="0"/>
            <a:t>The NCLEX measures the foundational knowledge and skills needed for safe nursing practice for entry-level nurses despite academic background. </a:t>
          </a:r>
          <a:endParaRPr lang="en-US"/>
        </a:p>
      </dgm:t>
    </dgm:pt>
    <dgm:pt modelId="{5F7C7382-72EB-4EFC-9B87-7B186547CAE9}" type="parTrans" cxnId="{8A8DED16-8440-4C7B-959C-4711CFB5752D}">
      <dgm:prSet/>
      <dgm:spPr/>
      <dgm:t>
        <a:bodyPr/>
        <a:lstStyle/>
        <a:p>
          <a:endParaRPr lang="en-US"/>
        </a:p>
      </dgm:t>
    </dgm:pt>
    <dgm:pt modelId="{55EB7165-C278-4E39-8CDB-A30A0A662FCA}" type="sibTrans" cxnId="{8A8DED16-8440-4C7B-959C-4711CFB5752D}">
      <dgm:prSet/>
      <dgm:spPr/>
      <dgm:t>
        <a:bodyPr/>
        <a:lstStyle/>
        <a:p>
          <a:endParaRPr lang="en-US"/>
        </a:p>
      </dgm:t>
    </dgm:pt>
    <dgm:pt modelId="{E1FF3CD0-58CE-4ACF-98B8-6EEE61233A66}">
      <dgm:prSet/>
      <dgm:spPr/>
      <dgm:t>
        <a:bodyPr/>
        <a:lstStyle/>
        <a:p>
          <a:r>
            <a:rPr lang="en-US" b="0" i="0"/>
            <a:t>Every three years, NCSBN conducts a practice analysis to evaluate the knowledge, skills, and abilities needed for entry-level practice &amp; evaluate the validity of the test plan for the licensure examination. </a:t>
          </a:r>
          <a:endParaRPr lang="en-US"/>
        </a:p>
      </dgm:t>
    </dgm:pt>
    <dgm:pt modelId="{1DAC0976-179C-4B7D-BD86-290D179029AD}" type="parTrans" cxnId="{203B67CD-5051-445F-B18E-C7FFB9C2A881}">
      <dgm:prSet/>
      <dgm:spPr/>
      <dgm:t>
        <a:bodyPr/>
        <a:lstStyle/>
        <a:p>
          <a:endParaRPr lang="en-US"/>
        </a:p>
      </dgm:t>
    </dgm:pt>
    <dgm:pt modelId="{BF4EEB44-2C8F-4662-8E67-471B53506B3D}" type="sibTrans" cxnId="{203B67CD-5051-445F-B18E-C7FFB9C2A881}">
      <dgm:prSet/>
      <dgm:spPr/>
      <dgm:t>
        <a:bodyPr/>
        <a:lstStyle/>
        <a:p>
          <a:endParaRPr lang="en-US"/>
        </a:p>
      </dgm:t>
    </dgm:pt>
    <dgm:pt modelId="{64A6B359-CDFE-4844-B698-C85FDA21173C}">
      <dgm:prSet/>
      <dgm:spPr/>
      <dgm:t>
        <a:bodyPr/>
        <a:lstStyle/>
        <a:p>
          <a:r>
            <a:rPr lang="en-US"/>
            <a:t>P</a:t>
          </a:r>
          <a:r>
            <a:rPr lang="en-US" b="0" i="0"/>
            <a:t>ractice analyses have highlighted changes in healthcare (i.e., an increase in acutely ill clients, clinical judgment, delegation, &amp; decision-making). </a:t>
          </a:r>
          <a:endParaRPr lang="en-US"/>
        </a:p>
      </dgm:t>
    </dgm:pt>
    <dgm:pt modelId="{C4BE7789-26AF-41F7-BDE4-DC6C9A5FDA69}" type="parTrans" cxnId="{F80B22CB-008D-4B50-9D51-C27B320EB942}">
      <dgm:prSet/>
      <dgm:spPr/>
      <dgm:t>
        <a:bodyPr/>
        <a:lstStyle/>
        <a:p>
          <a:endParaRPr lang="en-US"/>
        </a:p>
      </dgm:t>
    </dgm:pt>
    <dgm:pt modelId="{0B719FEF-9FDD-42AD-AE96-43D429393CEB}" type="sibTrans" cxnId="{F80B22CB-008D-4B50-9D51-C27B320EB942}">
      <dgm:prSet/>
      <dgm:spPr/>
      <dgm:t>
        <a:bodyPr/>
        <a:lstStyle/>
        <a:p>
          <a:endParaRPr lang="en-US"/>
        </a:p>
      </dgm:t>
    </dgm:pt>
    <dgm:pt modelId="{CF335D6E-9ECD-45EF-847C-34D915D51D2A}">
      <dgm:prSet/>
      <dgm:spPr/>
      <dgm:t>
        <a:bodyPr/>
        <a:lstStyle/>
        <a:p>
          <a:r>
            <a:rPr lang="en-US" b="0" i="0"/>
            <a:t>Nurses are responsible for a significant proportion of the judgments and decisions made in healthcare, and newly licensed nurses are required to make progressively more complex decisions about patients.</a:t>
          </a:r>
          <a:endParaRPr lang="en-US"/>
        </a:p>
      </dgm:t>
    </dgm:pt>
    <dgm:pt modelId="{E4543460-21A3-4B50-8BE1-0D0E6DBF792A}" type="parTrans" cxnId="{527A952A-589D-44DB-B778-6B3E993420D7}">
      <dgm:prSet/>
      <dgm:spPr/>
      <dgm:t>
        <a:bodyPr/>
        <a:lstStyle/>
        <a:p>
          <a:endParaRPr lang="en-US"/>
        </a:p>
      </dgm:t>
    </dgm:pt>
    <dgm:pt modelId="{54A84E4D-976C-4A36-9413-C70F370D53C6}" type="sibTrans" cxnId="{527A952A-589D-44DB-B778-6B3E993420D7}">
      <dgm:prSet/>
      <dgm:spPr/>
      <dgm:t>
        <a:bodyPr/>
        <a:lstStyle/>
        <a:p>
          <a:endParaRPr lang="en-US"/>
        </a:p>
      </dgm:t>
    </dgm:pt>
    <dgm:pt modelId="{7BA75804-1B11-491D-AB90-50C9F9026F78}" type="pres">
      <dgm:prSet presAssocID="{13202DF6-E93F-45EE-80C4-536B82F407B0}" presName="vert0" presStyleCnt="0">
        <dgm:presLayoutVars>
          <dgm:dir/>
          <dgm:animOne val="branch"/>
          <dgm:animLvl val="lvl"/>
        </dgm:presLayoutVars>
      </dgm:prSet>
      <dgm:spPr/>
    </dgm:pt>
    <dgm:pt modelId="{45DBFE57-D00F-4B9B-9067-38E1F097735D}" type="pres">
      <dgm:prSet presAssocID="{C9EEC21A-C894-4A6D-882B-AC213E5D7C99}" presName="thickLine" presStyleLbl="alignNode1" presStyleIdx="0" presStyleCnt="4"/>
      <dgm:spPr/>
    </dgm:pt>
    <dgm:pt modelId="{C8670271-42AF-4ED6-BDA0-5814049C336D}" type="pres">
      <dgm:prSet presAssocID="{C9EEC21A-C894-4A6D-882B-AC213E5D7C99}" presName="horz1" presStyleCnt="0"/>
      <dgm:spPr/>
    </dgm:pt>
    <dgm:pt modelId="{86F97266-F866-463E-8DB0-FB07210C4599}" type="pres">
      <dgm:prSet presAssocID="{C9EEC21A-C894-4A6D-882B-AC213E5D7C99}" presName="tx1" presStyleLbl="revTx" presStyleIdx="0" presStyleCnt="4"/>
      <dgm:spPr/>
    </dgm:pt>
    <dgm:pt modelId="{5243E2C1-3AB9-4027-AEE8-BE28A5CF69AE}" type="pres">
      <dgm:prSet presAssocID="{C9EEC21A-C894-4A6D-882B-AC213E5D7C99}" presName="vert1" presStyleCnt="0"/>
      <dgm:spPr/>
    </dgm:pt>
    <dgm:pt modelId="{E87DC249-8DE6-4937-94D2-6C39160094FA}" type="pres">
      <dgm:prSet presAssocID="{E1FF3CD0-58CE-4ACF-98B8-6EEE61233A66}" presName="thickLine" presStyleLbl="alignNode1" presStyleIdx="1" presStyleCnt="4"/>
      <dgm:spPr/>
    </dgm:pt>
    <dgm:pt modelId="{BC087325-6F9A-4036-B23E-A7C4823EDBF2}" type="pres">
      <dgm:prSet presAssocID="{E1FF3CD0-58CE-4ACF-98B8-6EEE61233A66}" presName="horz1" presStyleCnt="0"/>
      <dgm:spPr/>
    </dgm:pt>
    <dgm:pt modelId="{F35B15B9-614E-4D69-B69F-82A9F707A105}" type="pres">
      <dgm:prSet presAssocID="{E1FF3CD0-58CE-4ACF-98B8-6EEE61233A66}" presName="tx1" presStyleLbl="revTx" presStyleIdx="1" presStyleCnt="4"/>
      <dgm:spPr/>
    </dgm:pt>
    <dgm:pt modelId="{585C68EC-D1A2-4FEA-B430-842BDE80458E}" type="pres">
      <dgm:prSet presAssocID="{E1FF3CD0-58CE-4ACF-98B8-6EEE61233A66}" presName="vert1" presStyleCnt="0"/>
      <dgm:spPr/>
    </dgm:pt>
    <dgm:pt modelId="{2C2BEC13-F24B-4D52-9AAA-75D4C9C42F1E}" type="pres">
      <dgm:prSet presAssocID="{64A6B359-CDFE-4844-B698-C85FDA21173C}" presName="thickLine" presStyleLbl="alignNode1" presStyleIdx="2" presStyleCnt="4"/>
      <dgm:spPr/>
    </dgm:pt>
    <dgm:pt modelId="{08D36379-5520-43EB-BF10-487913AECD8B}" type="pres">
      <dgm:prSet presAssocID="{64A6B359-CDFE-4844-B698-C85FDA21173C}" presName="horz1" presStyleCnt="0"/>
      <dgm:spPr/>
    </dgm:pt>
    <dgm:pt modelId="{3496E40F-177E-4F69-8839-76BE84126325}" type="pres">
      <dgm:prSet presAssocID="{64A6B359-CDFE-4844-B698-C85FDA21173C}" presName="tx1" presStyleLbl="revTx" presStyleIdx="2" presStyleCnt="4"/>
      <dgm:spPr/>
    </dgm:pt>
    <dgm:pt modelId="{0C54E5CC-5D48-4463-97F3-73B28C45DBBA}" type="pres">
      <dgm:prSet presAssocID="{64A6B359-CDFE-4844-B698-C85FDA21173C}" presName="vert1" presStyleCnt="0"/>
      <dgm:spPr/>
    </dgm:pt>
    <dgm:pt modelId="{E4F28A3D-C7C4-4E39-8F6B-9CC566C20305}" type="pres">
      <dgm:prSet presAssocID="{CF335D6E-9ECD-45EF-847C-34D915D51D2A}" presName="thickLine" presStyleLbl="alignNode1" presStyleIdx="3" presStyleCnt="4"/>
      <dgm:spPr/>
    </dgm:pt>
    <dgm:pt modelId="{6B018C40-6F77-4735-90FE-2EAAD49EA642}" type="pres">
      <dgm:prSet presAssocID="{CF335D6E-9ECD-45EF-847C-34D915D51D2A}" presName="horz1" presStyleCnt="0"/>
      <dgm:spPr/>
    </dgm:pt>
    <dgm:pt modelId="{2D780CBA-34BE-434F-A2D9-7D5A554190D8}" type="pres">
      <dgm:prSet presAssocID="{CF335D6E-9ECD-45EF-847C-34D915D51D2A}" presName="tx1" presStyleLbl="revTx" presStyleIdx="3" presStyleCnt="4"/>
      <dgm:spPr/>
    </dgm:pt>
    <dgm:pt modelId="{E0B76089-3BDE-49BD-A370-1DB3BC93B11E}" type="pres">
      <dgm:prSet presAssocID="{CF335D6E-9ECD-45EF-847C-34D915D51D2A}" presName="vert1" presStyleCnt="0"/>
      <dgm:spPr/>
    </dgm:pt>
  </dgm:ptLst>
  <dgm:cxnLst>
    <dgm:cxn modelId="{8A8DED16-8440-4C7B-959C-4711CFB5752D}" srcId="{13202DF6-E93F-45EE-80C4-536B82F407B0}" destId="{C9EEC21A-C894-4A6D-882B-AC213E5D7C99}" srcOrd="0" destOrd="0" parTransId="{5F7C7382-72EB-4EFC-9B87-7B186547CAE9}" sibTransId="{55EB7165-C278-4E39-8CDB-A30A0A662FCA}"/>
    <dgm:cxn modelId="{527A952A-589D-44DB-B778-6B3E993420D7}" srcId="{13202DF6-E93F-45EE-80C4-536B82F407B0}" destId="{CF335D6E-9ECD-45EF-847C-34D915D51D2A}" srcOrd="3" destOrd="0" parTransId="{E4543460-21A3-4B50-8BE1-0D0E6DBF792A}" sibTransId="{54A84E4D-976C-4A36-9413-C70F370D53C6}"/>
    <dgm:cxn modelId="{593BB531-9781-43ED-A5A3-63352C9E49AD}" type="presOf" srcId="{E1FF3CD0-58CE-4ACF-98B8-6EEE61233A66}" destId="{F35B15B9-614E-4D69-B69F-82A9F707A105}" srcOrd="0" destOrd="0" presId="urn:microsoft.com/office/officeart/2008/layout/LinedList"/>
    <dgm:cxn modelId="{1EA13D41-C7B0-4B10-906E-B1340E4E6595}" type="presOf" srcId="{13202DF6-E93F-45EE-80C4-536B82F407B0}" destId="{7BA75804-1B11-491D-AB90-50C9F9026F78}" srcOrd="0" destOrd="0" presId="urn:microsoft.com/office/officeart/2008/layout/LinedList"/>
    <dgm:cxn modelId="{1C2801AC-A2C1-4196-85A4-FDC79229820C}" type="presOf" srcId="{64A6B359-CDFE-4844-B698-C85FDA21173C}" destId="{3496E40F-177E-4F69-8839-76BE84126325}" srcOrd="0" destOrd="0" presId="urn:microsoft.com/office/officeart/2008/layout/LinedList"/>
    <dgm:cxn modelId="{6F08DCB0-2F24-490F-9490-E164032549FF}" type="presOf" srcId="{CF335D6E-9ECD-45EF-847C-34D915D51D2A}" destId="{2D780CBA-34BE-434F-A2D9-7D5A554190D8}" srcOrd="0" destOrd="0" presId="urn:microsoft.com/office/officeart/2008/layout/LinedList"/>
    <dgm:cxn modelId="{F80B22CB-008D-4B50-9D51-C27B320EB942}" srcId="{13202DF6-E93F-45EE-80C4-536B82F407B0}" destId="{64A6B359-CDFE-4844-B698-C85FDA21173C}" srcOrd="2" destOrd="0" parTransId="{C4BE7789-26AF-41F7-BDE4-DC6C9A5FDA69}" sibTransId="{0B719FEF-9FDD-42AD-AE96-43D429393CEB}"/>
    <dgm:cxn modelId="{203B67CD-5051-445F-B18E-C7FFB9C2A881}" srcId="{13202DF6-E93F-45EE-80C4-536B82F407B0}" destId="{E1FF3CD0-58CE-4ACF-98B8-6EEE61233A66}" srcOrd="1" destOrd="0" parTransId="{1DAC0976-179C-4B7D-BD86-290D179029AD}" sibTransId="{BF4EEB44-2C8F-4662-8E67-471B53506B3D}"/>
    <dgm:cxn modelId="{012FE3CD-66F4-48CC-A46A-DB6E83B71BEC}" type="presOf" srcId="{C9EEC21A-C894-4A6D-882B-AC213E5D7C99}" destId="{86F97266-F866-463E-8DB0-FB07210C4599}" srcOrd="0" destOrd="0" presId="urn:microsoft.com/office/officeart/2008/layout/LinedList"/>
    <dgm:cxn modelId="{2048EE30-7FB2-4A5C-B3CA-8ED28ABC4C45}" type="presParOf" srcId="{7BA75804-1B11-491D-AB90-50C9F9026F78}" destId="{45DBFE57-D00F-4B9B-9067-38E1F097735D}" srcOrd="0" destOrd="0" presId="urn:microsoft.com/office/officeart/2008/layout/LinedList"/>
    <dgm:cxn modelId="{1F9241F2-439B-447F-B243-B9CE591ED5E2}" type="presParOf" srcId="{7BA75804-1B11-491D-AB90-50C9F9026F78}" destId="{C8670271-42AF-4ED6-BDA0-5814049C336D}" srcOrd="1" destOrd="0" presId="urn:microsoft.com/office/officeart/2008/layout/LinedList"/>
    <dgm:cxn modelId="{F169B82B-BC58-444C-BAFC-41384F4BCBF8}" type="presParOf" srcId="{C8670271-42AF-4ED6-BDA0-5814049C336D}" destId="{86F97266-F866-463E-8DB0-FB07210C4599}" srcOrd="0" destOrd="0" presId="urn:microsoft.com/office/officeart/2008/layout/LinedList"/>
    <dgm:cxn modelId="{D9C02CF0-F2DC-470B-BF97-60303656D90D}" type="presParOf" srcId="{C8670271-42AF-4ED6-BDA0-5814049C336D}" destId="{5243E2C1-3AB9-4027-AEE8-BE28A5CF69AE}" srcOrd="1" destOrd="0" presId="urn:microsoft.com/office/officeart/2008/layout/LinedList"/>
    <dgm:cxn modelId="{6800654D-73A2-4C61-B537-43A5289B7D37}" type="presParOf" srcId="{7BA75804-1B11-491D-AB90-50C9F9026F78}" destId="{E87DC249-8DE6-4937-94D2-6C39160094FA}" srcOrd="2" destOrd="0" presId="urn:microsoft.com/office/officeart/2008/layout/LinedList"/>
    <dgm:cxn modelId="{2D27CC33-1459-4B0C-91B0-160D2AA3052C}" type="presParOf" srcId="{7BA75804-1B11-491D-AB90-50C9F9026F78}" destId="{BC087325-6F9A-4036-B23E-A7C4823EDBF2}" srcOrd="3" destOrd="0" presId="urn:microsoft.com/office/officeart/2008/layout/LinedList"/>
    <dgm:cxn modelId="{7E7C0F7D-C4F7-4E89-9D73-D23556A3C91D}" type="presParOf" srcId="{BC087325-6F9A-4036-B23E-A7C4823EDBF2}" destId="{F35B15B9-614E-4D69-B69F-82A9F707A105}" srcOrd="0" destOrd="0" presId="urn:microsoft.com/office/officeart/2008/layout/LinedList"/>
    <dgm:cxn modelId="{690DA411-CCE0-48A7-B14E-0C343E81C430}" type="presParOf" srcId="{BC087325-6F9A-4036-B23E-A7C4823EDBF2}" destId="{585C68EC-D1A2-4FEA-B430-842BDE80458E}" srcOrd="1" destOrd="0" presId="urn:microsoft.com/office/officeart/2008/layout/LinedList"/>
    <dgm:cxn modelId="{891B329C-4DBC-41AE-8163-F2E08B59723F}" type="presParOf" srcId="{7BA75804-1B11-491D-AB90-50C9F9026F78}" destId="{2C2BEC13-F24B-4D52-9AAA-75D4C9C42F1E}" srcOrd="4" destOrd="0" presId="urn:microsoft.com/office/officeart/2008/layout/LinedList"/>
    <dgm:cxn modelId="{553E2561-1706-42B8-8786-B1C9AB90865E}" type="presParOf" srcId="{7BA75804-1B11-491D-AB90-50C9F9026F78}" destId="{08D36379-5520-43EB-BF10-487913AECD8B}" srcOrd="5" destOrd="0" presId="urn:microsoft.com/office/officeart/2008/layout/LinedList"/>
    <dgm:cxn modelId="{EB55694A-5A21-43C1-9BBD-15A95E7AE39C}" type="presParOf" srcId="{08D36379-5520-43EB-BF10-487913AECD8B}" destId="{3496E40F-177E-4F69-8839-76BE84126325}" srcOrd="0" destOrd="0" presId="urn:microsoft.com/office/officeart/2008/layout/LinedList"/>
    <dgm:cxn modelId="{98F8ACF9-E774-45E2-B881-BEAD741D8160}" type="presParOf" srcId="{08D36379-5520-43EB-BF10-487913AECD8B}" destId="{0C54E5CC-5D48-4463-97F3-73B28C45DBBA}" srcOrd="1" destOrd="0" presId="urn:microsoft.com/office/officeart/2008/layout/LinedList"/>
    <dgm:cxn modelId="{CAC66F1D-9B79-427D-A52F-8CA90A7B42C6}" type="presParOf" srcId="{7BA75804-1B11-491D-AB90-50C9F9026F78}" destId="{E4F28A3D-C7C4-4E39-8F6B-9CC566C20305}" srcOrd="6" destOrd="0" presId="urn:microsoft.com/office/officeart/2008/layout/LinedList"/>
    <dgm:cxn modelId="{C907ABA9-A973-4DC8-9CD1-CD9D92AF7222}" type="presParOf" srcId="{7BA75804-1B11-491D-AB90-50C9F9026F78}" destId="{6B018C40-6F77-4735-90FE-2EAAD49EA642}" srcOrd="7" destOrd="0" presId="urn:microsoft.com/office/officeart/2008/layout/LinedList"/>
    <dgm:cxn modelId="{3CB3ABAA-3A8F-4B17-910D-F841FC7A80BF}" type="presParOf" srcId="{6B018C40-6F77-4735-90FE-2EAAD49EA642}" destId="{2D780CBA-34BE-434F-A2D9-7D5A554190D8}" srcOrd="0" destOrd="0" presId="urn:microsoft.com/office/officeart/2008/layout/LinedList"/>
    <dgm:cxn modelId="{0A37D4C3-A525-481E-A349-781F640F2A23}" type="presParOf" srcId="{6B018C40-6F77-4735-90FE-2EAAD49EA642}" destId="{E0B76089-3BDE-49BD-A370-1DB3BC93B11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C9F0F4-A2C8-43C5-B0DC-0DEC179B76C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5E0AAD4-E86D-4114-959C-2FE3B6FED823}">
      <dgm:prSet/>
      <dgm:spPr/>
      <dgm:t>
        <a:bodyPr/>
        <a:lstStyle/>
        <a:p>
          <a:r>
            <a:rPr lang="en-US"/>
            <a:t>Based upon </a:t>
          </a:r>
          <a:r>
            <a:rPr lang="en-US" b="0" i="0"/>
            <a:t>extensive literature reviews in nursing, decision theory, and testing.</a:t>
          </a:r>
          <a:endParaRPr lang="en-US"/>
        </a:p>
      </dgm:t>
    </dgm:pt>
    <dgm:pt modelId="{F4C26BA6-B769-492D-AAA3-7ABB42BC4DB5}" type="parTrans" cxnId="{2224455E-53AA-4A39-A8A3-7A3A93B4F3F6}">
      <dgm:prSet/>
      <dgm:spPr/>
      <dgm:t>
        <a:bodyPr/>
        <a:lstStyle/>
        <a:p>
          <a:endParaRPr lang="en-US"/>
        </a:p>
      </dgm:t>
    </dgm:pt>
    <dgm:pt modelId="{6B5EBCF0-1FEE-4E65-9878-C42535F07547}" type="sibTrans" cxnId="{2224455E-53AA-4A39-A8A3-7A3A93B4F3F6}">
      <dgm:prSet/>
      <dgm:spPr/>
      <dgm:t>
        <a:bodyPr/>
        <a:lstStyle/>
        <a:p>
          <a:endParaRPr lang="en-US"/>
        </a:p>
      </dgm:t>
    </dgm:pt>
    <dgm:pt modelId="{8D889B17-3115-4B2F-95B8-C6F7A340C2DB}">
      <dgm:prSet/>
      <dgm:spPr/>
      <dgm:t>
        <a:bodyPr/>
        <a:lstStyle/>
        <a:p>
          <a:r>
            <a:rPr lang="en-US" b="0" i="0"/>
            <a:t>The result was the assessment framework referred to as the </a:t>
          </a:r>
          <a:r>
            <a:rPr lang="en-US" b="1" i="1"/>
            <a:t>NCSBN Clinical Judgment Measurement Model (NCJMM)</a:t>
          </a:r>
          <a:r>
            <a:rPr lang="en-US" b="0" i="0"/>
            <a:t>.</a:t>
          </a:r>
          <a:endParaRPr lang="en-US"/>
        </a:p>
      </dgm:t>
    </dgm:pt>
    <dgm:pt modelId="{A6DE1A66-EA53-4F9B-A50D-FB2DD0ABAC17}" type="parTrans" cxnId="{4D9FE675-72E9-45D7-A225-7FF2E39AD4F2}">
      <dgm:prSet/>
      <dgm:spPr/>
      <dgm:t>
        <a:bodyPr/>
        <a:lstStyle/>
        <a:p>
          <a:endParaRPr lang="en-US"/>
        </a:p>
      </dgm:t>
    </dgm:pt>
    <dgm:pt modelId="{373B86E8-210E-4EA8-901E-1B063780FC02}" type="sibTrans" cxnId="{4D9FE675-72E9-45D7-A225-7FF2E39AD4F2}">
      <dgm:prSet/>
      <dgm:spPr/>
      <dgm:t>
        <a:bodyPr/>
        <a:lstStyle/>
        <a:p>
          <a:endParaRPr lang="en-US"/>
        </a:p>
      </dgm:t>
    </dgm:pt>
    <dgm:pt modelId="{58CBFC83-43CA-4580-9F05-CF83BCE6F4C9}">
      <dgm:prSet/>
      <dgm:spPr/>
      <dgm:t>
        <a:bodyPr/>
        <a:lstStyle/>
        <a:p>
          <a:r>
            <a:rPr lang="en-US" b="1" i="1"/>
            <a:t>NCJMM</a:t>
          </a:r>
          <a:r>
            <a:rPr lang="en-US" b="0" i="0"/>
            <a:t> is a framework designed for and specific to testing and should not be construed as a replacement for other evidence-based theories of nursing theory or practice.</a:t>
          </a:r>
          <a:endParaRPr lang="en-US"/>
        </a:p>
      </dgm:t>
    </dgm:pt>
    <dgm:pt modelId="{768B81C1-6EFA-44AF-9C80-997088EE3918}" type="parTrans" cxnId="{67FDD9A7-0308-4D5B-AFB4-C575AF037EF8}">
      <dgm:prSet/>
      <dgm:spPr/>
      <dgm:t>
        <a:bodyPr/>
        <a:lstStyle/>
        <a:p>
          <a:endParaRPr lang="en-US"/>
        </a:p>
      </dgm:t>
    </dgm:pt>
    <dgm:pt modelId="{94E78C85-F9EC-49C6-B507-E1942D4C5BDF}" type="sibTrans" cxnId="{67FDD9A7-0308-4D5B-AFB4-C575AF037EF8}">
      <dgm:prSet/>
      <dgm:spPr/>
      <dgm:t>
        <a:bodyPr/>
        <a:lstStyle/>
        <a:p>
          <a:endParaRPr lang="en-US"/>
        </a:p>
      </dgm:t>
    </dgm:pt>
    <dgm:pt modelId="{4867F7EB-B93D-47E2-BD92-4929FFEF9C51}">
      <dgm:prSet/>
      <dgm:spPr/>
      <dgm:t>
        <a:bodyPr/>
        <a:lstStyle/>
        <a:p>
          <a:r>
            <a:rPr lang="en-US"/>
            <a:t>T</a:t>
          </a:r>
          <a:r>
            <a:rPr lang="en-US" b="0" i="0"/>
            <a:t>he </a:t>
          </a:r>
          <a:r>
            <a:rPr lang="en-US" b="1" i="1"/>
            <a:t>NCJMM</a:t>
          </a:r>
          <a:r>
            <a:rPr lang="en-US" b="0" i="0"/>
            <a:t> </a:t>
          </a:r>
          <a:r>
            <a:rPr lang="en-US" b="0" i="1" u="sng"/>
            <a:t>does not </a:t>
          </a:r>
          <a:r>
            <a:rPr lang="en-US" b="0" i="0"/>
            <a:t>compete with the Nursing Process or specific pedagogical or andragogical models around the teaching of clinical judgment. </a:t>
          </a:r>
          <a:endParaRPr lang="en-US"/>
        </a:p>
      </dgm:t>
    </dgm:pt>
    <dgm:pt modelId="{E50BE638-741B-4F6F-859D-F93EDBB30802}" type="parTrans" cxnId="{5E6AEDFD-6314-45E8-9949-E389875CE0AC}">
      <dgm:prSet/>
      <dgm:spPr/>
      <dgm:t>
        <a:bodyPr/>
        <a:lstStyle/>
        <a:p>
          <a:endParaRPr lang="en-US"/>
        </a:p>
      </dgm:t>
    </dgm:pt>
    <dgm:pt modelId="{873CA43F-4534-4BA4-95E6-45666CA20ED3}" type="sibTrans" cxnId="{5E6AEDFD-6314-45E8-9949-E389875CE0AC}">
      <dgm:prSet/>
      <dgm:spPr/>
      <dgm:t>
        <a:bodyPr/>
        <a:lstStyle/>
        <a:p>
          <a:endParaRPr lang="en-US"/>
        </a:p>
      </dgm:t>
    </dgm:pt>
    <dgm:pt modelId="{9D0F1F81-4BC6-4969-88C0-0DD83D2047B9}">
      <dgm:prSet/>
      <dgm:spPr/>
      <dgm:t>
        <a:bodyPr/>
        <a:lstStyle/>
        <a:p>
          <a:r>
            <a:rPr lang="en-US" b="1" i="1"/>
            <a:t>NCJMM </a:t>
          </a:r>
          <a:r>
            <a:rPr lang="en-US" b="0" i="0"/>
            <a:t>provides a systematic, evidence-based framework for measuring whether nurse licensure candidates demonstrate at least minimal competence with respect to </a:t>
          </a:r>
          <a:r>
            <a:rPr lang="en-US" b="1" i="1" u="sng"/>
            <a:t>clinical judgment and decision-making.</a:t>
          </a:r>
          <a:endParaRPr lang="en-US"/>
        </a:p>
      </dgm:t>
    </dgm:pt>
    <dgm:pt modelId="{12B48D52-A79A-4CD2-B1D9-4263D5FD4DDC}" type="parTrans" cxnId="{E2011023-4E44-4571-928B-F337F538E341}">
      <dgm:prSet/>
      <dgm:spPr/>
      <dgm:t>
        <a:bodyPr/>
        <a:lstStyle/>
        <a:p>
          <a:endParaRPr lang="en-US"/>
        </a:p>
      </dgm:t>
    </dgm:pt>
    <dgm:pt modelId="{0C50C536-194E-4E8B-B2EF-BAECA4799BDE}" type="sibTrans" cxnId="{E2011023-4E44-4571-928B-F337F538E341}">
      <dgm:prSet/>
      <dgm:spPr/>
      <dgm:t>
        <a:bodyPr/>
        <a:lstStyle/>
        <a:p>
          <a:endParaRPr lang="en-US"/>
        </a:p>
      </dgm:t>
    </dgm:pt>
    <dgm:pt modelId="{CB76D110-AF33-472D-9E5D-4B2D0F8E6455}" type="pres">
      <dgm:prSet presAssocID="{5FC9F0F4-A2C8-43C5-B0DC-0DEC179B76CE}" presName="root" presStyleCnt="0">
        <dgm:presLayoutVars>
          <dgm:dir/>
          <dgm:resizeHandles val="exact"/>
        </dgm:presLayoutVars>
      </dgm:prSet>
      <dgm:spPr/>
    </dgm:pt>
    <dgm:pt modelId="{4F0EF349-A89E-49EF-B9FA-9EBC24EDA927}" type="pres">
      <dgm:prSet presAssocID="{A5E0AAD4-E86D-4114-959C-2FE3B6FED823}" presName="compNode" presStyleCnt="0"/>
      <dgm:spPr/>
    </dgm:pt>
    <dgm:pt modelId="{3E494BBF-8DC2-4E2E-85FA-04F2C1ACD4DE}" type="pres">
      <dgm:prSet presAssocID="{A5E0AAD4-E86D-4114-959C-2FE3B6FED823}" presName="bgRect" presStyleLbl="bgShp" presStyleIdx="0" presStyleCnt="5"/>
      <dgm:spPr/>
    </dgm:pt>
    <dgm:pt modelId="{A9A80FE0-4D3D-451A-8A39-E73C23558880}" type="pres">
      <dgm:prSet presAssocID="{A5E0AAD4-E86D-4114-959C-2FE3B6FED82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spital"/>
        </a:ext>
      </dgm:extLst>
    </dgm:pt>
    <dgm:pt modelId="{A8B8DAD3-7E70-4F1E-82C6-B3E6BAAC6B32}" type="pres">
      <dgm:prSet presAssocID="{A5E0AAD4-E86D-4114-959C-2FE3B6FED823}" presName="spaceRect" presStyleCnt="0"/>
      <dgm:spPr/>
    </dgm:pt>
    <dgm:pt modelId="{BCD15C9D-9C5F-4918-A100-8BFBB810B68F}" type="pres">
      <dgm:prSet presAssocID="{A5E0AAD4-E86D-4114-959C-2FE3B6FED823}" presName="parTx" presStyleLbl="revTx" presStyleIdx="0" presStyleCnt="5">
        <dgm:presLayoutVars>
          <dgm:chMax val="0"/>
          <dgm:chPref val="0"/>
        </dgm:presLayoutVars>
      </dgm:prSet>
      <dgm:spPr/>
    </dgm:pt>
    <dgm:pt modelId="{3620C881-66B6-4186-AD4A-1ECEAB37E9BF}" type="pres">
      <dgm:prSet presAssocID="{6B5EBCF0-1FEE-4E65-9878-C42535F07547}" presName="sibTrans" presStyleCnt="0"/>
      <dgm:spPr/>
    </dgm:pt>
    <dgm:pt modelId="{3B54A792-3CFB-45F7-A65E-690974DD55BD}" type="pres">
      <dgm:prSet presAssocID="{8D889B17-3115-4B2F-95B8-C6F7A340C2DB}" presName="compNode" presStyleCnt="0"/>
      <dgm:spPr/>
    </dgm:pt>
    <dgm:pt modelId="{28F840ED-4D3A-468A-9298-8D1F6755419A}" type="pres">
      <dgm:prSet presAssocID="{8D889B17-3115-4B2F-95B8-C6F7A340C2DB}" presName="bgRect" presStyleLbl="bgShp" presStyleIdx="1" presStyleCnt="5"/>
      <dgm:spPr/>
    </dgm:pt>
    <dgm:pt modelId="{E0C6B754-2417-4EFA-9060-29F7A43DBC74}" type="pres">
      <dgm:prSet presAssocID="{8D889B17-3115-4B2F-95B8-C6F7A340C2DB}"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ecision chart"/>
        </a:ext>
      </dgm:extLst>
    </dgm:pt>
    <dgm:pt modelId="{B3544901-3DFE-4124-910D-C995CEB2E4D7}" type="pres">
      <dgm:prSet presAssocID="{8D889B17-3115-4B2F-95B8-C6F7A340C2DB}" presName="spaceRect" presStyleCnt="0"/>
      <dgm:spPr/>
    </dgm:pt>
    <dgm:pt modelId="{3C8698A5-CE6E-4FC0-8ED4-2ABCF9322D78}" type="pres">
      <dgm:prSet presAssocID="{8D889B17-3115-4B2F-95B8-C6F7A340C2DB}" presName="parTx" presStyleLbl="revTx" presStyleIdx="1" presStyleCnt="5">
        <dgm:presLayoutVars>
          <dgm:chMax val="0"/>
          <dgm:chPref val="0"/>
        </dgm:presLayoutVars>
      </dgm:prSet>
      <dgm:spPr/>
    </dgm:pt>
    <dgm:pt modelId="{3377EE77-BB61-4024-8663-319A936E9B83}" type="pres">
      <dgm:prSet presAssocID="{373B86E8-210E-4EA8-901E-1B063780FC02}" presName="sibTrans" presStyleCnt="0"/>
      <dgm:spPr/>
    </dgm:pt>
    <dgm:pt modelId="{C7C53313-74DA-4ED1-ADF1-3D197EC7772B}" type="pres">
      <dgm:prSet presAssocID="{58CBFC83-43CA-4580-9F05-CF83BCE6F4C9}" presName="compNode" presStyleCnt="0"/>
      <dgm:spPr/>
    </dgm:pt>
    <dgm:pt modelId="{D666E077-E8AF-4359-8F21-21E4D27690A0}" type="pres">
      <dgm:prSet presAssocID="{58CBFC83-43CA-4580-9F05-CF83BCE6F4C9}" presName="bgRect" presStyleLbl="bgShp" presStyleIdx="2" presStyleCnt="5"/>
      <dgm:spPr/>
    </dgm:pt>
    <dgm:pt modelId="{E23A4EBF-B53E-4F62-9488-09DDCA840BF8}" type="pres">
      <dgm:prSet presAssocID="{58CBFC83-43CA-4580-9F05-CF83BCE6F4C9}"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tor"/>
        </a:ext>
      </dgm:extLst>
    </dgm:pt>
    <dgm:pt modelId="{71CFD738-94B9-404A-B3A3-4541FF0C890B}" type="pres">
      <dgm:prSet presAssocID="{58CBFC83-43CA-4580-9F05-CF83BCE6F4C9}" presName="spaceRect" presStyleCnt="0"/>
      <dgm:spPr/>
    </dgm:pt>
    <dgm:pt modelId="{80183860-08F4-45F5-B914-EFEBB3C67E32}" type="pres">
      <dgm:prSet presAssocID="{58CBFC83-43CA-4580-9F05-CF83BCE6F4C9}" presName="parTx" presStyleLbl="revTx" presStyleIdx="2" presStyleCnt="5">
        <dgm:presLayoutVars>
          <dgm:chMax val="0"/>
          <dgm:chPref val="0"/>
        </dgm:presLayoutVars>
      </dgm:prSet>
      <dgm:spPr/>
    </dgm:pt>
    <dgm:pt modelId="{B0D69F9B-C03A-4452-9233-312677B41A88}" type="pres">
      <dgm:prSet presAssocID="{94E78C85-F9EC-49C6-B507-E1942D4C5BDF}" presName="sibTrans" presStyleCnt="0"/>
      <dgm:spPr/>
    </dgm:pt>
    <dgm:pt modelId="{80EE3713-F286-4E23-91C3-27B1051589F4}" type="pres">
      <dgm:prSet presAssocID="{4867F7EB-B93D-47E2-BD92-4929FFEF9C51}" presName="compNode" presStyleCnt="0"/>
      <dgm:spPr/>
    </dgm:pt>
    <dgm:pt modelId="{07BCB7A1-0457-4E39-913A-4167C645D852}" type="pres">
      <dgm:prSet presAssocID="{4867F7EB-B93D-47E2-BD92-4929FFEF9C51}" presName="bgRect" presStyleLbl="bgShp" presStyleIdx="3" presStyleCnt="5"/>
      <dgm:spPr/>
    </dgm:pt>
    <dgm:pt modelId="{E76058C4-D311-4D8D-BB48-2FB2B3DF0F66}" type="pres">
      <dgm:prSet presAssocID="{4867F7EB-B93D-47E2-BD92-4929FFEF9C5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D3E17D2C-1CDD-49B0-8D89-37E2BA189663}" type="pres">
      <dgm:prSet presAssocID="{4867F7EB-B93D-47E2-BD92-4929FFEF9C51}" presName="spaceRect" presStyleCnt="0"/>
      <dgm:spPr/>
    </dgm:pt>
    <dgm:pt modelId="{CEE317F4-CB34-4C40-B70A-52A7D460AF41}" type="pres">
      <dgm:prSet presAssocID="{4867F7EB-B93D-47E2-BD92-4929FFEF9C51}" presName="parTx" presStyleLbl="revTx" presStyleIdx="3" presStyleCnt="5">
        <dgm:presLayoutVars>
          <dgm:chMax val="0"/>
          <dgm:chPref val="0"/>
        </dgm:presLayoutVars>
      </dgm:prSet>
      <dgm:spPr/>
    </dgm:pt>
    <dgm:pt modelId="{0D3C0D98-21F3-4DC0-B0F5-633D2B00D126}" type="pres">
      <dgm:prSet presAssocID="{873CA43F-4534-4BA4-95E6-45666CA20ED3}" presName="sibTrans" presStyleCnt="0"/>
      <dgm:spPr/>
    </dgm:pt>
    <dgm:pt modelId="{0AFC3009-2FE9-4118-80D5-17339B5080E3}" type="pres">
      <dgm:prSet presAssocID="{9D0F1F81-4BC6-4969-88C0-0DD83D2047B9}" presName="compNode" presStyleCnt="0"/>
      <dgm:spPr/>
    </dgm:pt>
    <dgm:pt modelId="{ED71736E-BD4F-4025-AA6D-AD5B73D9F343}" type="pres">
      <dgm:prSet presAssocID="{9D0F1F81-4BC6-4969-88C0-0DD83D2047B9}" presName="bgRect" presStyleLbl="bgShp" presStyleIdx="4" presStyleCnt="5"/>
      <dgm:spPr/>
    </dgm:pt>
    <dgm:pt modelId="{3C8DEFEB-F818-42AF-9CF1-675A26FAE092}" type="pres">
      <dgm:prSet presAssocID="{9D0F1F81-4BC6-4969-88C0-0DD83D2047B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ethoscope"/>
        </a:ext>
      </dgm:extLst>
    </dgm:pt>
    <dgm:pt modelId="{61394AD1-61AE-4919-B4F9-81840609AEB5}" type="pres">
      <dgm:prSet presAssocID="{9D0F1F81-4BC6-4969-88C0-0DD83D2047B9}" presName="spaceRect" presStyleCnt="0"/>
      <dgm:spPr/>
    </dgm:pt>
    <dgm:pt modelId="{4D1E8E21-5D5A-4BA9-AFB4-FA8AEB1E2884}" type="pres">
      <dgm:prSet presAssocID="{9D0F1F81-4BC6-4969-88C0-0DD83D2047B9}" presName="parTx" presStyleLbl="revTx" presStyleIdx="4" presStyleCnt="5">
        <dgm:presLayoutVars>
          <dgm:chMax val="0"/>
          <dgm:chPref val="0"/>
        </dgm:presLayoutVars>
      </dgm:prSet>
      <dgm:spPr/>
    </dgm:pt>
  </dgm:ptLst>
  <dgm:cxnLst>
    <dgm:cxn modelId="{D36E9B09-CA9D-44CD-A70A-35170D6D4284}" type="presOf" srcId="{A5E0AAD4-E86D-4114-959C-2FE3B6FED823}" destId="{BCD15C9D-9C5F-4918-A100-8BFBB810B68F}" srcOrd="0" destOrd="0" presId="urn:microsoft.com/office/officeart/2018/2/layout/IconVerticalSolidList"/>
    <dgm:cxn modelId="{E2011023-4E44-4571-928B-F337F538E341}" srcId="{5FC9F0F4-A2C8-43C5-B0DC-0DEC179B76CE}" destId="{9D0F1F81-4BC6-4969-88C0-0DD83D2047B9}" srcOrd="4" destOrd="0" parTransId="{12B48D52-A79A-4CD2-B1D9-4263D5FD4DDC}" sibTransId="{0C50C536-194E-4E8B-B2EF-BAECA4799BDE}"/>
    <dgm:cxn modelId="{3F22AB3F-299E-4EC8-BC44-B1449A6195E8}" type="presOf" srcId="{8D889B17-3115-4B2F-95B8-C6F7A340C2DB}" destId="{3C8698A5-CE6E-4FC0-8ED4-2ABCF9322D78}" srcOrd="0" destOrd="0" presId="urn:microsoft.com/office/officeart/2018/2/layout/IconVerticalSolidList"/>
    <dgm:cxn modelId="{2224455E-53AA-4A39-A8A3-7A3A93B4F3F6}" srcId="{5FC9F0F4-A2C8-43C5-B0DC-0DEC179B76CE}" destId="{A5E0AAD4-E86D-4114-959C-2FE3B6FED823}" srcOrd="0" destOrd="0" parTransId="{F4C26BA6-B769-492D-AAA3-7ABB42BC4DB5}" sibTransId="{6B5EBCF0-1FEE-4E65-9878-C42535F07547}"/>
    <dgm:cxn modelId="{4D9FE675-72E9-45D7-A225-7FF2E39AD4F2}" srcId="{5FC9F0F4-A2C8-43C5-B0DC-0DEC179B76CE}" destId="{8D889B17-3115-4B2F-95B8-C6F7A340C2DB}" srcOrd="1" destOrd="0" parTransId="{A6DE1A66-EA53-4F9B-A50D-FB2DD0ABAC17}" sibTransId="{373B86E8-210E-4EA8-901E-1B063780FC02}"/>
    <dgm:cxn modelId="{0113C57D-62F4-4F9D-A942-A0F05C2C0F4D}" type="presOf" srcId="{5FC9F0F4-A2C8-43C5-B0DC-0DEC179B76CE}" destId="{CB76D110-AF33-472D-9E5D-4B2D0F8E6455}" srcOrd="0" destOrd="0" presId="urn:microsoft.com/office/officeart/2018/2/layout/IconVerticalSolidList"/>
    <dgm:cxn modelId="{67FDD9A7-0308-4D5B-AFB4-C575AF037EF8}" srcId="{5FC9F0F4-A2C8-43C5-B0DC-0DEC179B76CE}" destId="{58CBFC83-43CA-4580-9F05-CF83BCE6F4C9}" srcOrd="2" destOrd="0" parTransId="{768B81C1-6EFA-44AF-9C80-997088EE3918}" sibTransId="{94E78C85-F9EC-49C6-B507-E1942D4C5BDF}"/>
    <dgm:cxn modelId="{BC46DAE5-A7FC-4C27-812F-44961B4441FC}" type="presOf" srcId="{4867F7EB-B93D-47E2-BD92-4929FFEF9C51}" destId="{CEE317F4-CB34-4C40-B70A-52A7D460AF41}" srcOrd="0" destOrd="0" presId="urn:microsoft.com/office/officeart/2018/2/layout/IconVerticalSolidList"/>
    <dgm:cxn modelId="{32AD28F0-CD58-4915-8028-A1632B6154C0}" type="presOf" srcId="{58CBFC83-43CA-4580-9F05-CF83BCE6F4C9}" destId="{80183860-08F4-45F5-B914-EFEBB3C67E32}" srcOrd="0" destOrd="0" presId="urn:microsoft.com/office/officeart/2018/2/layout/IconVerticalSolidList"/>
    <dgm:cxn modelId="{356021FB-2ED0-4B66-A957-9305F4DABA48}" type="presOf" srcId="{9D0F1F81-4BC6-4969-88C0-0DD83D2047B9}" destId="{4D1E8E21-5D5A-4BA9-AFB4-FA8AEB1E2884}" srcOrd="0" destOrd="0" presId="urn:microsoft.com/office/officeart/2018/2/layout/IconVerticalSolidList"/>
    <dgm:cxn modelId="{5E6AEDFD-6314-45E8-9949-E389875CE0AC}" srcId="{5FC9F0F4-A2C8-43C5-B0DC-0DEC179B76CE}" destId="{4867F7EB-B93D-47E2-BD92-4929FFEF9C51}" srcOrd="3" destOrd="0" parTransId="{E50BE638-741B-4F6F-859D-F93EDBB30802}" sibTransId="{873CA43F-4534-4BA4-95E6-45666CA20ED3}"/>
    <dgm:cxn modelId="{CD0C101A-FE49-4FE0-835A-36C86D5791B1}" type="presParOf" srcId="{CB76D110-AF33-472D-9E5D-4B2D0F8E6455}" destId="{4F0EF349-A89E-49EF-B9FA-9EBC24EDA927}" srcOrd="0" destOrd="0" presId="urn:microsoft.com/office/officeart/2018/2/layout/IconVerticalSolidList"/>
    <dgm:cxn modelId="{540AD0A5-3E91-40D1-BB46-761F10972148}" type="presParOf" srcId="{4F0EF349-A89E-49EF-B9FA-9EBC24EDA927}" destId="{3E494BBF-8DC2-4E2E-85FA-04F2C1ACD4DE}" srcOrd="0" destOrd="0" presId="urn:microsoft.com/office/officeart/2018/2/layout/IconVerticalSolidList"/>
    <dgm:cxn modelId="{1CD98D6E-7F25-43F8-996E-C2FD2D78AA7C}" type="presParOf" srcId="{4F0EF349-A89E-49EF-B9FA-9EBC24EDA927}" destId="{A9A80FE0-4D3D-451A-8A39-E73C23558880}" srcOrd="1" destOrd="0" presId="urn:microsoft.com/office/officeart/2018/2/layout/IconVerticalSolidList"/>
    <dgm:cxn modelId="{7CB1639F-05AD-4CB9-83DE-D5FF463A488F}" type="presParOf" srcId="{4F0EF349-A89E-49EF-B9FA-9EBC24EDA927}" destId="{A8B8DAD3-7E70-4F1E-82C6-B3E6BAAC6B32}" srcOrd="2" destOrd="0" presId="urn:microsoft.com/office/officeart/2018/2/layout/IconVerticalSolidList"/>
    <dgm:cxn modelId="{A24E9AFC-485C-4F7D-9B05-B0344652BE7D}" type="presParOf" srcId="{4F0EF349-A89E-49EF-B9FA-9EBC24EDA927}" destId="{BCD15C9D-9C5F-4918-A100-8BFBB810B68F}" srcOrd="3" destOrd="0" presId="urn:microsoft.com/office/officeart/2018/2/layout/IconVerticalSolidList"/>
    <dgm:cxn modelId="{75731DEF-52AB-44D2-B373-1CDBF7A9F2A8}" type="presParOf" srcId="{CB76D110-AF33-472D-9E5D-4B2D0F8E6455}" destId="{3620C881-66B6-4186-AD4A-1ECEAB37E9BF}" srcOrd="1" destOrd="0" presId="urn:microsoft.com/office/officeart/2018/2/layout/IconVerticalSolidList"/>
    <dgm:cxn modelId="{2241EDFB-5789-4D06-9ADA-4A8479F93DA6}" type="presParOf" srcId="{CB76D110-AF33-472D-9E5D-4B2D0F8E6455}" destId="{3B54A792-3CFB-45F7-A65E-690974DD55BD}" srcOrd="2" destOrd="0" presId="urn:microsoft.com/office/officeart/2018/2/layout/IconVerticalSolidList"/>
    <dgm:cxn modelId="{A287D705-A0B3-4BCA-830E-200CBB46CFF5}" type="presParOf" srcId="{3B54A792-3CFB-45F7-A65E-690974DD55BD}" destId="{28F840ED-4D3A-468A-9298-8D1F6755419A}" srcOrd="0" destOrd="0" presId="urn:microsoft.com/office/officeart/2018/2/layout/IconVerticalSolidList"/>
    <dgm:cxn modelId="{4EB49273-87EE-4BE8-AF11-B61E0370789F}" type="presParOf" srcId="{3B54A792-3CFB-45F7-A65E-690974DD55BD}" destId="{E0C6B754-2417-4EFA-9060-29F7A43DBC74}" srcOrd="1" destOrd="0" presId="urn:microsoft.com/office/officeart/2018/2/layout/IconVerticalSolidList"/>
    <dgm:cxn modelId="{5E923E95-DA61-4F32-8891-03986ECC5138}" type="presParOf" srcId="{3B54A792-3CFB-45F7-A65E-690974DD55BD}" destId="{B3544901-3DFE-4124-910D-C995CEB2E4D7}" srcOrd="2" destOrd="0" presId="urn:microsoft.com/office/officeart/2018/2/layout/IconVerticalSolidList"/>
    <dgm:cxn modelId="{6A406DDE-C038-474D-B0EB-D199E5832A2A}" type="presParOf" srcId="{3B54A792-3CFB-45F7-A65E-690974DD55BD}" destId="{3C8698A5-CE6E-4FC0-8ED4-2ABCF9322D78}" srcOrd="3" destOrd="0" presId="urn:microsoft.com/office/officeart/2018/2/layout/IconVerticalSolidList"/>
    <dgm:cxn modelId="{5616B8BC-2719-4A5A-A8C2-9851405D45B5}" type="presParOf" srcId="{CB76D110-AF33-472D-9E5D-4B2D0F8E6455}" destId="{3377EE77-BB61-4024-8663-319A936E9B83}" srcOrd="3" destOrd="0" presId="urn:microsoft.com/office/officeart/2018/2/layout/IconVerticalSolidList"/>
    <dgm:cxn modelId="{0290B0C3-8AD5-4986-8C2A-EC7655A1C441}" type="presParOf" srcId="{CB76D110-AF33-472D-9E5D-4B2D0F8E6455}" destId="{C7C53313-74DA-4ED1-ADF1-3D197EC7772B}" srcOrd="4" destOrd="0" presId="urn:microsoft.com/office/officeart/2018/2/layout/IconVerticalSolidList"/>
    <dgm:cxn modelId="{8F0BFFBC-F52C-49A8-B2CD-BA929544EAC0}" type="presParOf" srcId="{C7C53313-74DA-4ED1-ADF1-3D197EC7772B}" destId="{D666E077-E8AF-4359-8F21-21E4D27690A0}" srcOrd="0" destOrd="0" presId="urn:microsoft.com/office/officeart/2018/2/layout/IconVerticalSolidList"/>
    <dgm:cxn modelId="{29918D14-5133-4567-A1AF-29D23ACD3AA8}" type="presParOf" srcId="{C7C53313-74DA-4ED1-ADF1-3D197EC7772B}" destId="{E23A4EBF-B53E-4F62-9488-09DDCA840BF8}" srcOrd="1" destOrd="0" presId="urn:microsoft.com/office/officeart/2018/2/layout/IconVerticalSolidList"/>
    <dgm:cxn modelId="{188F03DA-248D-4FAA-9088-3AB9E84F9D76}" type="presParOf" srcId="{C7C53313-74DA-4ED1-ADF1-3D197EC7772B}" destId="{71CFD738-94B9-404A-B3A3-4541FF0C890B}" srcOrd="2" destOrd="0" presId="urn:microsoft.com/office/officeart/2018/2/layout/IconVerticalSolidList"/>
    <dgm:cxn modelId="{900AA7EA-8CAE-40A2-AD09-106EBAC89BF4}" type="presParOf" srcId="{C7C53313-74DA-4ED1-ADF1-3D197EC7772B}" destId="{80183860-08F4-45F5-B914-EFEBB3C67E32}" srcOrd="3" destOrd="0" presId="urn:microsoft.com/office/officeart/2018/2/layout/IconVerticalSolidList"/>
    <dgm:cxn modelId="{23FEB1F0-411E-45AA-B41B-4BEDCE331FD8}" type="presParOf" srcId="{CB76D110-AF33-472D-9E5D-4B2D0F8E6455}" destId="{B0D69F9B-C03A-4452-9233-312677B41A88}" srcOrd="5" destOrd="0" presId="urn:microsoft.com/office/officeart/2018/2/layout/IconVerticalSolidList"/>
    <dgm:cxn modelId="{BB0E9E6E-C157-412F-9D6B-B7A7BF23FD9C}" type="presParOf" srcId="{CB76D110-AF33-472D-9E5D-4B2D0F8E6455}" destId="{80EE3713-F286-4E23-91C3-27B1051589F4}" srcOrd="6" destOrd="0" presId="urn:microsoft.com/office/officeart/2018/2/layout/IconVerticalSolidList"/>
    <dgm:cxn modelId="{2FAD9A31-BD36-4B47-9B05-F08F4ED26AFD}" type="presParOf" srcId="{80EE3713-F286-4E23-91C3-27B1051589F4}" destId="{07BCB7A1-0457-4E39-913A-4167C645D852}" srcOrd="0" destOrd="0" presId="urn:microsoft.com/office/officeart/2018/2/layout/IconVerticalSolidList"/>
    <dgm:cxn modelId="{53985728-9AE8-449A-82C4-CF8C663D3F50}" type="presParOf" srcId="{80EE3713-F286-4E23-91C3-27B1051589F4}" destId="{E76058C4-D311-4D8D-BB48-2FB2B3DF0F66}" srcOrd="1" destOrd="0" presId="urn:microsoft.com/office/officeart/2018/2/layout/IconVerticalSolidList"/>
    <dgm:cxn modelId="{48ADC949-2F7B-46AA-A10C-82046D98737F}" type="presParOf" srcId="{80EE3713-F286-4E23-91C3-27B1051589F4}" destId="{D3E17D2C-1CDD-49B0-8D89-37E2BA189663}" srcOrd="2" destOrd="0" presId="urn:microsoft.com/office/officeart/2018/2/layout/IconVerticalSolidList"/>
    <dgm:cxn modelId="{5414E1F3-DBA2-4414-B8C9-71124EC70393}" type="presParOf" srcId="{80EE3713-F286-4E23-91C3-27B1051589F4}" destId="{CEE317F4-CB34-4C40-B70A-52A7D460AF41}" srcOrd="3" destOrd="0" presId="urn:microsoft.com/office/officeart/2018/2/layout/IconVerticalSolidList"/>
    <dgm:cxn modelId="{B06985E9-1E37-4704-9016-590333487C92}" type="presParOf" srcId="{CB76D110-AF33-472D-9E5D-4B2D0F8E6455}" destId="{0D3C0D98-21F3-4DC0-B0F5-633D2B00D126}" srcOrd="7" destOrd="0" presId="urn:microsoft.com/office/officeart/2018/2/layout/IconVerticalSolidList"/>
    <dgm:cxn modelId="{840E909F-B199-447F-B5AE-0BC032CCF68C}" type="presParOf" srcId="{CB76D110-AF33-472D-9E5D-4B2D0F8E6455}" destId="{0AFC3009-2FE9-4118-80D5-17339B5080E3}" srcOrd="8" destOrd="0" presId="urn:microsoft.com/office/officeart/2018/2/layout/IconVerticalSolidList"/>
    <dgm:cxn modelId="{121913B4-991B-4CD2-B8FC-D5C71ED20333}" type="presParOf" srcId="{0AFC3009-2FE9-4118-80D5-17339B5080E3}" destId="{ED71736E-BD4F-4025-AA6D-AD5B73D9F343}" srcOrd="0" destOrd="0" presId="urn:microsoft.com/office/officeart/2018/2/layout/IconVerticalSolidList"/>
    <dgm:cxn modelId="{2837D774-222F-451C-8E15-2DC4D58354D0}" type="presParOf" srcId="{0AFC3009-2FE9-4118-80D5-17339B5080E3}" destId="{3C8DEFEB-F818-42AF-9CF1-675A26FAE092}" srcOrd="1" destOrd="0" presId="urn:microsoft.com/office/officeart/2018/2/layout/IconVerticalSolidList"/>
    <dgm:cxn modelId="{22635EB1-2EDD-40FC-83E2-28F316D29D0B}" type="presParOf" srcId="{0AFC3009-2FE9-4118-80D5-17339B5080E3}" destId="{61394AD1-61AE-4919-B4F9-81840609AEB5}" srcOrd="2" destOrd="0" presId="urn:microsoft.com/office/officeart/2018/2/layout/IconVerticalSolidList"/>
    <dgm:cxn modelId="{24E0C2EE-7A19-4F66-868B-51D8F5C8D57E}" type="presParOf" srcId="{0AFC3009-2FE9-4118-80D5-17339B5080E3}" destId="{4D1E8E21-5D5A-4BA9-AFB4-FA8AEB1E288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4029FD-4EF6-4C19-B0B6-51334280D3B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1FDF2B33-ED78-4035-A93F-7C3E0919257E}">
      <dgm:prSet/>
      <dgm:spPr/>
      <dgm:t>
        <a:bodyPr/>
        <a:lstStyle/>
        <a:p>
          <a:r>
            <a:rPr lang="en-US" b="0" i="0"/>
            <a:t>Educators can immediately begin incorporating the clinical judgment measurement model into their curriculum. </a:t>
          </a:r>
          <a:endParaRPr lang="en-US"/>
        </a:p>
      </dgm:t>
    </dgm:pt>
    <dgm:pt modelId="{809706B3-F598-47F5-9FC4-86F06B378B4A}" type="parTrans" cxnId="{20116E94-8EF0-4229-A49F-4A5463940C84}">
      <dgm:prSet/>
      <dgm:spPr/>
      <dgm:t>
        <a:bodyPr/>
        <a:lstStyle/>
        <a:p>
          <a:endParaRPr lang="en-US"/>
        </a:p>
      </dgm:t>
    </dgm:pt>
    <dgm:pt modelId="{BFC0A046-E428-4C57-B463-75CC30D9AE92}" type="sibTrans" cxnId="{20116E94-8EF0-4229-A49F-4A5463940C84}">
      <dgm:prSet/>
      <dgm:spPr/>
      <dgm:t>
        <a:bodyPr/>
        <a:lstStyle/>
        <a:p>
          <a:endParaRPr lang="en-US"/>
        </a:p>
      </dgm:t>
    </dgm:pt>
    <dgm:pt modelId="{881972E6-40C5-444F-A357-D1A611C38255}">
      <dgm:prSet/>
      <dgm:spPr/>
      <dgm:t>
        <a:bodyPr/>
        <a:lstStyle/>
        <a:p>
          <a:r>
            <a:rPr lang="en-US" b="0" i="0"/>
            <a:t>The model can be used in various nursing education settings, such as simulation labs, clinical rotation post-conference, and standard written exams.</a:t>
          </a:r>
          <a:endParaRPr lang="en-US"/>
        </a:p>
      </dgm:t>
    </dgm:pt>
    <dgm:pt modelId="{524F3015-54C4-4770-A0D6-584E03646422}" type="parTrans" cxnId="{716C0AF3-7CCD-40D2-92A3-40E7F5F7BB69}">
      <dgm:prSet/>
      <dgm:spPr/>
      <dgm:t>
        <a:bodyPr/>
        <a:lstStyle/>
        <a:p>
          <a:endParaRPr lang="en-US"/>
        </a:p>
      </dgm:t>
    </dgm:pt>
    <dgm:pt modelId="{081828FE-87CA-408C-9A0B-12D9E00DFAB3}" type="sibTrans" cxnId="{716C0AF3-7CCD-40D2-92A3-40E7F5F7BB69}">
      <dgm:prSet/>
      <dgm:spPr/>
      <dgm:t>
        <a:bodyPr/>
        <a:lstStyle/>
        <a:p>
          <a:endParaRPr lang="en-US"/>
        </a:p>
      </dgm:t>
    </dgm:pt>
    <dgm:pt modelId="{B70D300E-C236-4020-8628-E6A29A019CBA}">
      <dgm:prSet/>
      <dgm:spPr/>
      <dgm:t>
        <a:bodyPr/>
        <a:lstStyle/>
        <a:p>
          <a:r>
            <a:rPr lang="en-US"/>
            <a:t>The Spring 2019 Next Gen NCLEX Newsletter is </a:t>
          </a:r>
          <a:r>
            <a:rPr lang="en-US" b="0" i="0"/>
            <a:t>a useful tool for developing clinical judgment assessments for students.</a:t>
          </a:r>
          <a:endParaRPr lang="en-US"/>
        </a:p>
      </dgm:t>
    </dgm:pt>
    <dgm:pt modelId="{01095E0C-0E1E-4C1D-AE82-9187328FF3C6}" type="parTrans" cxnId="{E0412C5B-21BE-470D-85F6-75B35C3BFB40}">
      <dgm:prSet/>
      <dgm:spPr/>
      <dgm:t>
        <a:bodyPr/>
        <a:lstStyle/>
        <a:p>
          <a:endParaRPr lang="en-US"/>
        </a:p>
      </dgm:t>
    </dgm:pt>
    <dgm:pt modelId="{5DD0D248-93E9-4EAB-B800-602EC1F3DD98}" type="sibTrans" cxnId="{E0412C5B-21BE-470D-85F6-75B35C3BFB40}">
      <dgm:prSet/>
      <dgm:spPr/>
      <dgm:t>
        <a:bodyPr/>
        <a:lstStyle/>
        <a:p>
          <a:endParaRPr lang="en-US"/>
        </a:p>
      </dgm:t>
    </dgm:pt>
    <dgm:pt modelId="{FFD88621-39E3-4F62-9A82-B378BC6B9315}">
      <dgm:prSet/>
      <dgm:spPr/>
      <dgm:t>
        <a:bodyPr/>
        <a:lstStyle/>
        <a:p>
          <a:r>
            <a:rPr lang="en-US" b="0" i="0"/>
            <a:t>NCSBN has begun providing education to faculty.</a:t>
          </a:r>
          <a:endParaRPr lang="en-US"/>
        </a:p>
      </dgm:t>
    </dgm:pt>
    <dgm:pt modelId="{2EDEF004-863F-416A-AABC-F018B5BCED83}" type="parTrans" cxnId="{2C533F0D-92D2-43BE-B839-8E8AEDBBF5A2}">
      <dgm:prSet/>
      <dgm:spPr/>
      <dgm:t>
        <a:bodyPr/>
        <a:lstStyle/>
        <a:p>
          <a:endParaRPr lang="en-US"/>
        </a:p>
      </dgm:t>
    </dgm:pt>
    <dgm:pt modelId="{93E9F364-7893-41CF-BB2E-3BEB8E70F194}" type="sibTrans" cxnId="{2C533F0D-92D2-43BE-B839-8E8AEDBBF5A2}">
      <dgm:prSet/>
      <dgm:spPr/>
      <dgm:t>
        <a:bodyPr/>
        <a:lstStyle/>
        <a:p>
          <a:endParaRPr lang="en-US"/>
        </a:p>
      </dgm:t>
    </dgm:pt>
    <dgm:pt modelId="{245B6771-8AEA-44AF-9D94-970B39B0B649}">
      <dgm:prSet/>
      <dgm:spPr/>
      <dgm:t>
        <a:bodyPr/>
        <a:lstStyle/>
        <a:p>
          <a:r>
            <a:rPr lang="en-US" b="1" i="1" u="sng"/>
            <a:t>Shameless Plug Alert </a:t>
          </a:r>
          <a:r>
            <a:rPr lang="en-US" b="0" i="0">
              <a:sym typeface="Wingdings" panose="05000000000000000000" pitchFamily="2" charset="2"/>
            </a:rPr>
            <a:t></a:t>
          </a:r>
          <a:r>
            <a:rPr lang="en-US" b="0" i="0"/>
            <a:t> NCSBN encourages faculty to apply for </a:t>
          </a:r>
          <a:r>
            <a:rPr lang="en-US" b="0" i="0">
              <a:hlinkClick xmlns:r="http://schemas.openxmlformats.org/officeDocument/2006/relationships" r:id="rId1"/>
            </a:rPr>
            <a:t>item writing volunteer opportunities</a:t>
          </a:r>
          <a:r>
            <a:rPr lang="en-US" b="0" i="0"/>
            <a:t>, including regular NCLEX-style item writing and NGN item writing panels.</a:t>
          </a:r>
          <a:endParaRPr lang="en-US"/>
        </a:p>
      </dgm:t>
    </dgm:pt>
    <dgm:pt modelId="{96975DB2-3BCD-4055-8016-01DC9BDA52FD}" type="parTrans" cxnId="{65ACD20C-320D-470D-870A-FD8ADD0CE152}">
      <dgm:prSet/>
      <dgm:spPr/>
      <dgm:t>
        <a:bodyPr/>
        <a:lstStyle/>
        <a:p>
          <a:endParaRPr lang="en-US"/>
        </a:p>
      </dgm:t>
    </dgm:pt>
    <dgm:pt modelId="{F20E877F-65FE-460F-8918-7555A910A67D}" type="sibTrans" cxnId="{65ACD20C-320D-470D-870A-FD8ADD0CE152}">
      <dgm:prSet/>
      <dgm:spPr/>
      <dgm:t>
        <a:bodyPr/>
        <a:lstStyle/>
        <a:p>
          <a:endParaRPr lang="en-US"/>
        </a:p>
      </dgm:t>
    </dgm:pt>
    <dgm:pt modelId="{E1F6D493-1FDF-4AAA-ACF9-D5205B2C1491}">
      <dgm:prSet/>
      <dgm:spPr/>
      <dgm:t>
        <a:bodyPr/>
        <a:lstStyle/>
        <a:p>
          <a:r>
            <a:rPr lang="en-US" b="0" i="0"/>
            <a:t>Wide outreach to educators, students, and test preparation companies to ensure adequate preparation before any exam changes.</a:t>
          </a:r>
          <a:endParaRPr lang="en-US"/>
        </a:p>
      </dgm:t>
    </dgm:pt>
    <dgm:pt modelId="{313FB8AB-19C5-4672-89C2-06D2B7FF5C11}" type="parTrans" cxnId="{7D2F4486-3B42-420B-B21A-7748384AF5E3}">
      <dgm:prSet/>
      <dgm:spPr/>
      <dgm:t>
        <a:bodyPr/>
        <a:lstStyle/>
        <a:p>
          <a:endParaRPr lang="en-US"/>
        </a:p>
      </dgm:t>
    </dgm:pt>
    <dgm:pt modelId="{51E018A7-D7F7-4C63-92CF-5A3AB1D02949}" type="sibTrans" cxnId="{7D2F4486-3B42-420B-B21A-7748384AF5E3}">
      <dgm:prSet/>
      <dgm:spPr/>
      <dgm:t>
        <a:bodyPr/>
        <a:lstStyle/>
        <a:p>
          <a:endParaRPr lang="en-US"/>
        </a:p>
      </dgm:t>
    </dgm:pt>
    <dgm:pt modelId="{3FBA4706-321A-44CC-9DC8-A263DD3FDE44}">
      <dgm:prSet/>
      <dgm:spPr/>
      <dgm:t>
        <a:bodyPr/>
        <a:lstStyle/>
        <a:p>
          <a:r>
            <a:rPr lang="en-US" b="0" i="0"/>
            <a:t>Educators can best prepare their students by keeping abreast of NGN updates on the NCSBN webpage (</a:t>
          </a:r>
          <a:r>
            <a:rPr lang="en-US">
              <a:hlinkClick xmlns:r="http://schemas.openxmlformats.org/officeDocument/2006/relationships" r:id="rId2"/>
            </a:rPr>
            <a:t>Subscribe to our Mailing List - Next Generation NCLEX | NCSBN</a:t>
          </a:r>
          <a:r>
            <a:rPr lang="en-US"/>
            <a:t>) </a:t>
          </a:r>
          <a:r>
            <a:rPr lang="en-US" b="0" i="0"/>
            <a:t>for informational updates.</a:t>
          </a:r>
          <a:endParaRPr lang="en-US"/>
        </a:p>
      </dgm:t>
    </dgm:pt>
    <dgm:pt modelId="{D3A7BA98-5595-4F87-827A-3DE272000AEA}" type="parTrans" cxnId="{1DA62D30-CE5A-4136-82C5-B1E3A1E910D7}">
      <dgm:prSet/>
      <dgm:spPr/>
      <dgm:t>
        <a:bodyPr/>
        <a:lstStyle/>
        <a:p>
          <a:endParaRPr lang="en-US"/>
        </a:p>
      </dgm:t>
    </dgm:pt>
    <dgm:pt modelId="{60BF03F8-0A02-4B8D-B656-286A1146D501}" type="sibTrans" cxnId="{1DA62D30-CE5A-4136-82C5-B1E3A1E910D7}">
      <dgm:prSet/>
      <dgm:spPr/>
      <dgm:t>
        <a:bodyPr/>
        <a:lstStyle/>
        <a:p>
          <a:endParaRPr lang="en-US"/>
        </a:p>
      </dgm:t>
    </dgm:pt>
    <dgm:pt modelId="{95D1CBF2-FE6D-4FDB-835C-ED13FB7B27F7}" type="pres">
      <dgm:prSet presAssocID="{2F4029FD-4EF6-4C19-B0B6-51334280D3B4}" presName="vert0" presStyleCnt="0">
        <dgm:presLayoutVars>
          <dgm:dir/>
          <dgm:animOne val="branch"/>
          <dgm:animLvl val="lvl"/>
        </dgm:presLayoutVars>
      </dgm:prSet>
      <dgm:spPr/>
    </dgm:pt>
    <dgm:pt modelId="{AF6B91FE-35BA-404D-8DA2-3B274DAF61D8}" type="pres">
      <dgm:prSet presAssocID="{1FDF2B33-ED78-4035-A93F-7C3E0919257E}" presName="thickLine" presStyleLbl="alignNode1" presStyleIdx="0" presStyleCnt="7"/>
      <dgm:spPr/>
    </dgm:pt>
    <dgm:pt modelId="{3F96765A-6797-4272-93FE-9BB08EED6195}" type="pres">
      <dgm:prSet presAssocID="{1FDF2B33-ED78-4035-A93F-7C3E0919257E}" presName="horz1" presStyleCnt="0"/>
      <dgm:spPr/>
    </dgm:pt>
    <dgm:pt modelId="{D54F350B-AFCB-48CA-B09B-65790B122580}" type="pres">
      <dgm:prSet presAssocID="{1FDF2B33-ED78-4035-A93F-7C3E0919257E}" presName="tx1" presStyleLbl="revTx" presStyleIdx="0" presStyleCnt="7"/>
      <dgm:spPr/>
    </dgm:pt>
    <dgm:pt modelId="{B7CFCC4F-8C78-44C6-9D0B-EEE8642D4CF7}" type="pres">
      <dgm:prSet presAssocID="{1FDF2B33-ED78-4035-A93F-7C3E0919257E}" presName="vert1" presStyleCnt="0"/>
      <dgm:spPr/>
    </dgm:pt>
    <dgm:pt modelId="{B6F2AF02-81A8-4FB7-808B-F676AA650588}" type="pres">
      <dgm:prSet presAssocID="{881972E6-40C5-444F-A357-D1A611C38255}" presName="thickLine" presStyleLbl="alignNode1" presStyleIdx="1" presStyleCnt="7"/>
      <dgm:spPr/>
    </dgm:pt>
    <dgm:pt modelId="{F2486E1F-BB75-4E58-8AC3-E05378974C8B}" type="pres">
      <dgm:prSet presAssocID="{881972E6-40C5-444F-A357-D1A611C38255}" presName="horz1" presStyleCnt="0"/>
      <dgm:spPr/>
    </dgm:pt>
    <dgm:pt modelId="{3766C699-BCF6-4996-ACC2-C01655E04D10}" type="pres">
      <dgm:prSet presAssocID="{881972E6-40C5-444F-A357-D1A611C38255}" presName="tx1" presStyleLbl="revTx" presStyleIdx="1" presStyleCnt="7"/>
      <dgm:spPr/>
    </dgm:pt>
    <dgm:pt modelId="{CF82CE71-B622-4474-9FE2-CF4E36190B4E}" type="pres">
      <dgm:prSet presAssocID="{881972E6-40C5-444F-A357-D1A611C38255}" presName="vert1" presStyleCnt="0"/>
      <dgm:spPr/>
    </dgm:pt>
    <dgm:pt modelId="{C9E62C28-13AD-4B0C-8277-F54D35B18158}" type="pres">
      <dgm:prSet presAssocID="{B70D300E-C236-4020-8628-E6A29A019CBA}" presName="thickLine" presStyleLbl="alignNode1" presStyleIdx="2" presStyleCnt="7"/>
      <dgm:spPr/>
    </dgm:pt>
    <dgm:pt modelId="{54A7DA6E-6FAC-4992-AA0C-488C85B140A1}" type="pres">
      <dgm:prSet presAssocID="{B70D300E-C236-4020-8628-E6A29A019CBA}" presName="horz1" presStyleCnt="0"/>
      <dgm:spPr/>
    </dgm:pt>
    <dgm:pt modelId="{31981027-8F7A-4A30-A195-2E525FAEC228}" type="pres">
      <dgm:prSet presAssocID="{B70D300E-C236-4020-8628-E6A29A019CBA}" presName="tx1" presStyleLbl="revTx" presStyleIdx="2" presStyleCnt="7"/>
      <dgm:spPr/>
    </dgm:pt>
    <dgm:pt modelId="{8F7CA1D5-5CB2-43EB-BDB2-BFBDBED09B3D}" type="pres">
      <dgm:prSet presAssocID="{B70D300E-C236-4020-8628-E6A29A019CBA}" presName="vert1" presStyleCnt="0"/>
      <dgm:spPr/>
    </dgm:pt>
    <dgm:pt modelId="{F2109C8B-0428-43F6-9CEB-D845713D562C}" type="pres">
      <dgm:prSet presAssocID="{FFD88621-39E3-4F62-9A82-B378BC6B9315}" presName="thickLine" presStyleLbl="alignNode1" presStyleIdx="3" presStyleCnt="7"/>
      <dgm:spPr/>
    </dgm:pt>
    <dgm:pt modelId="{A55CE115-CF70-4162-ABFE-74F9CF5ED552}" type="pres">
      <dgm:prSet presAssocID="{FFD88621-39E3-4F62-9A82-B378BC6B9315}" presName="horz1" presStyleCnt="0"/>
      <dgm:spPr/>
    </dgm:pt>
    <dgm:pt modelId="{CA5586CF-A4CE-479E-8C2C-57CA93A98C59}" type="pres">
      <dgm:prSet presAssocID="{FFD88621-39E3-4F62-9A82-B378BC6B9315}" presName="tx1" presStyleLbl="revTx" presStyleIdx="3" presStyleCnt="7"/>
      <dgm:spPr/>
    </dgm:pt>
    <dgm:pt modelId="{9DB7D627-EC24-4F01-A230-FC88F0E8E04F}" type="pres">
      <dgm:prSet presAssocID="{FFD88621-39E3-4F62-9A82-B378BC6B9315}" presName="vert1" presStyleCnt="0"/>
      <dgm:spPr/>
    </dgm:pt>
    <dgm:pt modelId="{442B3631-8E7A-49BC-983C-42AC9D6846B8}" type="pres">
      <dgm:prSet presAssocID="{245B6771-8AEA-44AF-9D94-970B39B0B649}" presName="thickLine" presStyleLbl="alignNode1" presStyleIdx="4" presStyleCnt="7"/>
      <dgm:spPr/>
    </dgm:pt>
    <dgm:pt modelId="{CCEA4478-C701-42D8-ADDC-E3249FEFC4B3}" type="pres">
      <dgm:prSet presAssocID="{245B6771-8AEA-44AF-9D94-970B39B0B649}" presName="horz1" presStyleCnt="0"/>
      <dgm:spPr/>
    </dgm:pt>
    <dgm:pt modelId="{9DEC2562-7ADE-401C-91BC-0B6FE56E2838}" type="pres">
      <dgm:prSet presAssocID="{245B6771-8AEA-44AF-9D94-970B39B0B649}" presName="tx1" presStyleLbl="revTx" presStyleIdx="4" presStyleCnt="7"/>
      <dgm:spPr/>
    </dgm:pt>
    <dgm:pt modelId="{BAA72B30-2CA9-4FB0-B8DB-F4A7CED65BC3}" type="pres">
      <dgm:prSet presAssocID="{245B6771-8AEA-44AF-9D94-970B39B0B649}" presName="vert1" presStyleCnt="0"/>
      <dgm:spPr/>
    </dgm:pt>
    <dgm:pt modelId="{8FB557EE-AB3D-422A-BF92-ED18A6C3A8E9}" type="pres">
      <dgm:prSet presAssocID="{E1F6D493-1FDF-4AAA-ACF9-D5205B2C1491}" presName="thickLine" presStyleLbl="alignNode1" presStyleIdx="5" presStyleCnt="7"/>
      <dgm:spPr/>
    </dgm:pt>
    <dgm:pt modelId="{A9B3A4C1-F85C-47A8-8F9D-E714EC3E0E55}" type="pres">
      <dgm:prSet presAssocID="{E1F6D493-1FDF-4AAA-ACF9-D5205B2C1491}" presName="horz1" presStyleCnt="0"/>
      <dgm:spPr/>
    </dgm:pt>
    <dgm:pt modelId="{007D3F4F-7202-4ECE-A5B5-5EC902E3F40F}" type="pres">
      <dgm:prSet presAssocID="{E1F6D493-1FDF-4AAA-ACF9-D5205B2C1491}" presName="tx1" presStyleLbl="revTx" presStyleIdx="5" presStyleCnt="7"/>
      <dgm:spPr/>
    </dgm:pt>
    <dgm:pt modelId="{9ADD149F-4398-4537-9BE5-768DB6B0C522}" type="pres">
      <dgm:prSet presAssocID="{E1F6D493-1FDF-4AAA-ACF9-D5205B2C1491}" presName="vert1" presStyleCnt="0"/>
      <dgm:spPr/>
    </dgm:pt>
    <dgm:pt modelId="{76EF4CD2-0A11-4EC6-9896-296E924C2AF4}" type="pres">
      <dgm:prSet presAssocID="{3FBA4706-321A-44CC-9DC8-A263DD3FDE44}" presName="thickLine" presStyleLbl="alignNode1" presStyleIdx="6" presStyleCnt="7"/>
      <dgm:spPr/>
    </dgm:pt>
    <dgm:pt modelId="{20F8EE5A-2306-4DC3-B48D-B60CB1E3A6F9}" type="pres">
      <dgm:prSet presAssocID="{3FBA4706-321A-44CC-9DC8-A263DD3FDE44}" presName="horz1" presStyleCnt="0"/>
      <dgm:spPr/>
    </dgm:pt>
    <dgm:pt modelId="{02B91A08-F6CF-4CEA-9391-74BAEEBA4C12}" type="pres">
      <dgm:prSet presAssocID="{3FBA4706-321A-44CC-9DC8-A263DD3FDE44}" presName="tx1" presStyleLbl="revTx" presStyleIdx="6" presStyleCnt="7"/>
      <dgm:spPr/>
    </dgm:pt>
    <dgm:pt modelId="{0F442295-5783-44A5-AB96-531D777A6347}" type="pres">
      <dgm:prSet presAssocID="{3FBA4706-321A-44CC-9DC8-A263DD3FDE44}" presName="vert1" presStyleCnt="0"/>
      <dgm:spPr/>
    </dgm:pt>
  </dgm:ptLst>
  <dgm:cxnLst>
    <dgm:cxn modelId="{65ACD20C-320D-470D-870A-FD8ADD0CE152}" srcId="{2F4029FD-4EF6-4C19-B0B6-51334280D3B4}" destId="{245B6771-8AEA-44AF-9D94-970B39B0B649}" srcOrd="4" destOrd="0" parTransId="{96975DB2-3BCD-4055-8016-01DC9BDA52FD}" sibTransId="{F20E877F-65FE-460F-8918-7555A910A67D}"/>
    <dgm:cxn modelId="{2C533F0D-92D2-43BE-B839-8E8AEDBBF5A2}" srcId="{2F4029FD-4EF6-4C19-B0B6-51334280D3B4}" destId="{FFD88621-39E3-4F62-9A82-B378BC6B9315}" srcOrd="3" destOrd="0" parTransId="{2EDEF004-863F-416A-AABC-F018B5BCED83}" sibTransId="{93E9F364-7893-41CF-BB2E-3BEB8E70F194}"/>
    <dgm:cxn modelId="{1DA62D30-CE5A-4136-82C5-B1E3A1E910D7}" srcId="{2F4029FD-4EF6-4C19-B0B6-51334280D3B4}" destId="{3FBA4706-321A-44CC-9DC8-A263DD3FDE44}" srcOrd="6" destOrd="0" parTransId="{D3A7BA98-5595-4F87-827A-3DE272000AEA}" sibTransId="{60BF03F8-0A02-4B8D-B656-286A1146D501}"/>
    <dgm:cxn modelId="{B85DE535-8B41-4315-BA3C-ACE02355DB4B}" type="presOf" srcId="{3FBA4706-321A-44CC-9DC8-A263DD3FDE44}" destId="{02B91A08-F6CF-4CEA-9391-74BAEEBA4C12}" srcOrd="0" destOrd="0" presId="urn:microsoft.com/office/officeart/2008/layout/LinedList"/>
    <dgm:cxn modelId="{E0412C5B-21BE-470D-85F6-75B35C3BFB40}" srcId="{2F4029FD-4EF6-4C19-B0B6-51334280D3B4}" destId="{B70D300E-C236-4020-8628-E6A29A019CBA}" srcOrd="2" destOrd="0" parTransId="{01095E0C-0E1E-4C1D-AE82-9187328FF3C6}" sibTransId="{5DD0D248-93E9-4EAB-B800-602EC1F3DD98}"/>
    <dgm:cxn modelId="{9CE27B5D-31A3-49F9-888F-BEE46414C0BC}" type="presOf" srcId="{1FDF2B33-ED78-4035-A93F-7C3E0919257E}" destId="{D54F350B-AFCB-48CA-B09B-65790B122580}" srcOrd="0" destOrd="0" presId="urn:microsoft.com/office/officeart/2008/layout/LinedList"/>
    <dgm:cxn modelId="{0B3FEF49-84DE-41ED-A886-3DC7C5F07657}" type="presOf" srcId="{FFD88621-39E3-4F62-9A82-B378BC6B9315}" destId="{CA5586CF-A4CE-479E-8C2C-57CA93A98C59}" srcOrd="0" destOrd="0" presId="urn:microsoft.com/office/officeart/2008/layout/LinedList"/>
    <dgm:cxn modelId="{58852574-9742-44DC-A81E-200FAE9ABC26}" type="presOf" srcId="{E1F6D493-1FDF-4AAA-ACF9-D5205B2C1491}" destId="{007D3F4F-7202-4ECE-A5B5-5EC902E3F40F}" srcOrd="0" destOrd="0" presId="urn:microsoft.com/office/officeart/2008/layout/LinedList"/>
    <dgm:cxn modelId="{7D2F4486-3B42-420B-B21A-7748384AF5E3}" srcId="{2F4029FD-4EF6-4C19-B0B6-51334280D3B4}" destId="{E1F6D493-1FDF-4AAA-ACF9-D5205B2C1491}" srcOrd="5" destOrd="0" parTransId="{313FB8AB-19C5-4672-89C2-06D2B7FF5C11}" sibTransId="{51E018A7-D7F7-4C63-92CF-5A3AB1D02949}"/>
    <dgm:cxn modelId="{712D2E87-0755-441E-85CF-A1023C7FB68F}" type="presOf" srcId="{881972E6-40C5-444F-A357-D1A611C38255}" destId="{3766C699-BCF6-4996-ACC2-C01655E04D10}" srcOrd="0" destOrd="0" presId="urn:microsoft.com/office/officeart/2008/layout/LinedList"/>
    <dgm:cxn modelId="{20116E94-8EF0-4229-A49F-4A5463940C84}" srcId="{2F4029FD-4EF6-4C19-B0B6-51334280D3B4}" destId="{1FDF2B33-ED78-4035-A93F-7C3E0919257E}" srcOrd="0" destOrd="0" parTransId="{809706B3-F598-47F5-9FC4-86F06B378B4A}" sibTransId="{BFC0A046-E428-4C57-B463-75CC30D9AE92}"/>
    <dgm:cxn modelId="{6999E6B0-A515-40B9-A6A1-0CBC8463578D}" type="presOf" srcId="{2F4029FD-4EF6-4C19-B0B6-51334280D3B4}" destId="{95D1CBF2-FE6D-4FDB-835C-ED13FB7B27F7}" srcOrd="0" destOrd="0" presId="urn:microsoft.com/office/officeart/2008/layout/LinedList"/>
    <dgm:cxn modelId="{BF1E07C9-D1B4-485A-8E72-48760E41AF62}" type="presOf" srcId="{B70D300E-C236-4020-8628-E6A29A019CBA}" destId="{31981027-8F7A-4A30-A195-2E525FAEC228}" srcOrd="0" destOrd="0" presId="urn:microsoft.com/office/officeart/2008/layout/LinedList"/>
    <dgm:cxn modelId="{A878C6D6-84B0-4BEC-83FD-AC6E1C0BC2B5}" type="presOf" srcId="{245B6771-8AEA-44AF-9D94-970B39B0B649}" destId="{9DEC2562-7ADE-401C-91BC-0B6FE56E2838}" srcOrd="0" destOrd="0" presId="urn:microsoft.com/office/officeart/2008/layout/LinedList"/>
    <dgm:cxn modelId="{716C0AF3-7CCD-40D2-92A3-40E7F5F7BB69}" srcId="{2F4029FD-4EF6-4C19-B0B6-51334280D3B4}" destId="{881972E6-40C5-444F-A357-D1A611C38255}" srcOrd="1" destOrd="0" parTransId="{524F3015-54C4-4770-A0D6-584E03646422}" sibTransId="{081828FE-87CA-408C-9A0B-12D9E00DFAB3}"/>
    <dgm:cxn modelId="{BB3A9055-39CF-4A83-9C3C-41585FA5C18D}" type="presParOf" srcId="{95D1CBF2-FE6D-4FDB-835C-ED13FB7B27F7}" destId="{AF6B91FE-35BA-404D-8DA2-3B274DAF61D8}" srcOrd="0" destOrd="0" presId="urn:microsoft.com/office/officeart/2008/layout/LinedList"/>
    <dgm:cxn modelId="{55DA699D-C22D-445C-BCD9-4149706074A4}" type="presParOf" srcId="{95D1CBF2-FE6D-4FDB-835C-ED13FB7B27F7}" destId="{3F96765A-6797-4272-93FE-9BB08EED6195}" srcOrd="1" destOrd="0" presId="urn:microsoft.com/office/officeart/2008/layout/LinedList"/>
    <dgm:cxn modelId="{18E3D878-4B51-486C-9357-D88A65F60A5A}" type="presParOf" srcId="{3F96765A-6797-4272-93FE-9BB08EED6195}" destId="{D54F350B-AFCB-48CA-B09B-65790B122580}" srcOrd="0" destOrd="0" presId="urn:microsoft.com/office/officeart/2008/layout/LinedList"/>
    <dgm:cxn modelId="{3690B071-F8A4-4E32-849E-DBDA02943E4E}" type="presParOf" srcId="{3F96765A-6797-4272-93FE-9BB08EED6195}" destId="{B7CFCC4F-8C78-44C6-9D0B-EEE8642D4CF7}" srcOrd="1" destOrd="0" presId="urn:microsoft.com/office/officeart/2008/layout/LinedList"/>
    <dgm:cxn modelId="{33F47F0C-4681-4266-B52B-B4AC9E12781F}" type="presParOf" srcId="{95D1CBF2-FE6D-4FDB-835C-ED13FB7B27F7}" destId="{B6F2AF02-81A8-4FB7-808B-F676AA650588}" srcOrd="2" destOrd="0" presId="urn:microsoft.com/office/officeart/2008/layout/LinedList"/>
    <dgm:cxn modelId="{7CC4CA11-5E93-4D2C-9E0B-081478F9D7C0}" type="presParOf" srcId="{95D1CBF2-FE6D-4FDB-835C-ED13FB7B27F7}" destId="{F2486E1F-BB75-4E58-8AC3-E05378974C8B}" srcOrd="3" destOrd="0" presId="urn:microsoft.com/office/officeart/2008/layout/LinedList"/>
    <dgm:cxn modelId="{516C5E28-0B3F-4286-810B-7E683C44A41B}" type="presParOf" srcId="{F2486E1F-BB75-4E58-8AC3-E05378974C8B}" destId="{3766C699-BCF6-4996-ACC2-C01655E04D10}" srcOrd="0" destOrd="0" presId="urn:microsoft.com/office/officeart/2008/layout/LinedList"/>
    <dgm:cxn modelId="{3C23B98F-A3A5-4B6E-9818-718DFB7A6A90}" type="presParOf" srcId="{F2486E1F-BB75-4E58-8AC3-E05378974C8B}" destId="{CF82CE71-B622-4474-9FE2-CF4E36190B4E}" srcOrd="1" destOrd="0" presId="urn:microsoft.com/office/officeart/2008/layout/LinedList"/>
    <dgm:cxn modelId="{37714CD1-940F-49AD-9FBB-475F13A8597C}" type="presParOf" srcId="{95D1CBF2-FE6D-4FDB-835C-ED13FB7B27F7}" destId="{C9E62C28-13AD-4B0C-8277-F54D35B18158}" srcOrd="4" destOrd="0" presId="urn:microsoft.com/office/officeart/2008/layout/LinedList"/>
    <dgm:cxn modelId="{5309692E-3343-4882-A54D-A0CBC93DDE70}" type="presParOf" srcId="{95D1CBF2-FE6D-4FDB-835C-ED13FB7B27F7}" destId="{54A7DA6E-6FAC-4992-AA0C-488C85B140A1}" srcOrd="5" destOrd="0" presId="urn:microsoft.com/office/officeart/2008/layout/LinedList"/>
    <dgm:cxn modelId="{9333C104-91CD-46EE-B03B-1BC2572B9A55}" type="presParOf" srcId="{54A7DA6E-6FAC-4992-AA0C-488C85B140A1}" destId="{31981027-8F7A-4A30-A195-2E525FAEC228}" srcOrd="0" destOrd="0" presId="urn:microsoft.com/office/officeart/2008/layout/LinedList"/>
    <dgm:cxn modelId="{36DF3196-E6FF-406F-84D4-81F102C02F60}" type="presParOf" srcId="{54A7DA6E-6FAC-4992-AA0C-488C85B140A1}" destId="{8F7CA1D5-5CB2-43EB-BDB2-BFBDBED09B3D}" srcOrd="1" destOrd="0" presId="urn:microsoft.com/office/officeart/2008/layout/LinedList"/>
    <dgm:cxn modelId="{DABB41E4-D34E-4B15-A686-8E70C0A05F12}" type="presParOf" srcId="{95D1CBF2-FE6D-4FDB-835C-ED13FB7B27F7}" destId="{F2109C8B-0428-43F6-9CEB-D845713D562C}" srcOrd="6" destOrd="0" presId="urn:microsoft.com/office/officeart/2008/layout/LinedList"/>
    <dgm:cxn modelId="{3F8FEA52-71BB-4964-A594-10C8EF919E0B}" type="presParOf" srcId="{95D1CBF2-FE6D-4FDB-835C-ED13FB7B27F7}" destId="{A55CE115-CF70-4162-ABFE-74F9CF5ED552}" srcOrd="7" destOrd="0" presId="urn:microsoft.com/office/officeart/2008/layout/LinedList"/>
    <dgm:cxn modelId="{CCA79074-7DAC-4D75-AED7-750EF4A560F9}" type="presParOf" srcId="{A55CE115-CF70-4162-ABFE-74F9CF5ED552}" destId="{CA5586CF-A4CE-479E-8C2C-57CA93A98C59}" srcOrd="0" destOrd="0" presId="urn:microsoft.com/office/officeart/2008/layout/LinedList"/>
    <dgm:cxn modelId="{0B664A31-95E9-4FC3-A071-75CBC72C2BBB}" type="presParOf" srcId="{A55CE115-CF70-4162-ABFE-74F9CF5ED552}" destId="{9DB7D627-EC24-4F01-A230-FC88F0E8E04F}" srcOrd="1" destOrd="0" presId="urn:microsoft.com/office/officeart/2008/layout/LinedList"/>
    <dgm:cxn modelId="{57CD88F1-568F-41B1-9DB4-531C8CCE82CE}" type="presParOf" srcId="{95D1CBF2-FE6D-4FDB-835C-ED13FB7B27F7}" destId="{442B3631-8E7A-49BC-983C-42AC9D6846B8}" srcOrd="8" destOrd="0" presId="urn:microsoft.com/office/officeart/2008/layout/LinedList"/>
    <dgm:cxn modelId="{52ABE620-1AB8-43E6-8203-B64E69A3A6A1}" type="presParOf" srcId="{95D1CBF2-FE6D-4FDB-835C-ED13FB7B27F7}" destId="{CCEA4478-C701-42D8-ADDC-E3249FEFC4B3}" srcOrd="9" destOrd="0" presId="urn:microsoft.com/office/officeart/2008/layout/LinedList"/>
    <dgm:cxn modelId="{11D6B949-B4F4-42D7-964E-0817B7289BA2}" type="presParOf" srcId="{CCEA4478-C701-42D8-ADDC-E3249FEFC4B3}" destId="{9DEC2562-7ADE-401C-91BC-0B6FE56E2838}" srcOrd="0" destOrd="0" presId="urn:microsoft.com/office/officeart/2008/layout/LinedList"/>
    <dgm:cxn modelId="{9B212510-DFA4-4E74-B698-CE1AA8B79F36}" type="presParOf" srcId="{CCEA4478-C701-42D8-ADDC-E3249FEFC4B3}" destId="{BAA72B30-2CA9-4FB0-B8DB-F4A7CED65BC3}" srcOrd="1" destOrd="0" presId="urn:microsoft.com/office/officeart/2008/layout/LinedList"/>
    <dgm:cxn modelId="{8BF0BD82-8F0C-4050-94E9-CD445665D50D}" type="presParOf" srcId="{95D1CBF2-FE6D-4FDB-835C-ED13FB7B27F7}" destId="{8FB557EE-AB3D-422A-BF92-ED18A6C3A8E9}" srcOrd="10" destOrd="0" presId="urn:microsoft.com/office/officeart/2008/layout/LinedList"/>
    <dgm:cxn modelId="{0E9FD726-B76E-4C31-B21E-302E6C14BB76}" type="presParOf" srcId="{95D1CBF2-FE6D-4FDB-835C-ED13FB7B27F7}" destId="{A9B3A4C1-F85C-47A8-8F9D-E714EC3E0E55}" srcOrd="11" destOrd="0" presId="urn:microsoft.com/office/officeart/2008/layout/LinedList"/>
    <dgm:cxn modelId="{2E1DFC68-8850-4596-BB1C-C994B766E573}" type="presParOf" srcId="{A9B3A4C1-F85C-47A8-8F9D-E714EC3E0E55}" destId="{007D3F4F-7202-4ECE-A5B5-5EC902E3F40F}" srcOrd="0" destOrd="0" presId="urn:microsoft.com/office/officeart/2008/layout/LinedList"/>
    <dgm:cxn modelId="{5ADED14C-B227-48D8-84DE-125C50726BBA}" type="presParOf" srcId="{A9B3A4C1-F85C-47A8-8F9D-E714EC3E0E55}" destId="{9ADD149F-4398-4537-9BE5-768DB6B0C522}" srcOrd="1" destOrd="0" presId="urn:microsoft.com/office/officeart/2008/layout/LinedList"/>
    <dgm:cxn modelId="{D3F2419D-8FEB-44D8-A28B-F5A8F07C4A8B}" type="presParOf" srcId="{95D1CBF2-FE6D-4FDB-835C-ED13FB7B27F7}" destId="{76EF4CD2-0A11-4EC6-9896-296E924C2AF4}" srcOrd="12" destOrd="0" presId="urn:microsoft.com/office/officeart/2008/layout/LinedList"/>
    <dgm:cxn modelId="{8F6854DC-DF68-4876-9889-5E8618483A56}" type="presParOf" srcId="{95D1CBF2-FE6D-4FDB-835C-ED13FB7B27F7}" destId="{20F8EE5A-2306-4DC3-B48D-B60CB1E3A6F9}" srcOrd="13" destOrd="0" presId="urn:microsoft.com/office/officeart/2008/layout/LinedList"/>
    <dgm:cxn modelId="{6990F74F-1125-4264-915C-1C59D4828EE8}" type="presParOf" srcId="{20F8EE5A-2306-4DC3-B48D-B60CB1E3A6F9}" destId="{02B91A08-F6CF-4CEA-9391-74BAEEBA4C12}" srcOrd="0" destOrd="0" presId="urn:microsoft.com/office/officeart/2008/layout/LinedList"/>
    <dgm:cxn modelId="{870B51CE-9534-48FB-8A7A-05D00ABD9639}" type="presParOf" srcId="{20F8EE5A-2306-4DC3-B48D-B60CB1E3A6F9}" destId="{0F442295-5783-44A5-AB96-531D777A634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51D3C-75CF-4310-B4AB-6FB2A69B19D7}">
      <dsp:nvSpPr>
        <dsp:cNvPr id="0" name=""/>
        <dsp:cNvSpPr/>
      </dsp:nvSpPr>
      <dsp:spPr>
        <a:xfrm>
          <a:off x="0" y="681"/>
          <a:ext cx="6833175" cy="159530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908705-68A7-4EF3-9C85-5EC2DBC5B6D4}">
      <dsp:nvSpPr>
        <dsp:cNvPr id="0" name=""/>
        <dsp:cNvSpPr/>
      </dsp:nvSpPr>
      <dsp:spPr>
        <a:xfrm>
          <a:off x="482581" y="359626"/>
          <a:ext cx="877420" cy="877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FF7089-6CA4-4641-A8B6-B8516826594F}">
      <dsp:nvSpPr>
        <dsp:cNvPr id="0" name=""/>
        <dsp:cNvSpPr/>
      </dsp:nvSpPr>
      <dsp:spPr>
        <a:xfrm>
          <a:off x="1842582" y="681"/>
          <a:ext cx="4990592" cy="1595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837" tIns="168837" rIns="168837" bIns="168837" numCol="1" spcCol="1270" anchor="ctr" anchorCtr="0">
          <a:noAutofit/>
        </a:bodyPr>
        <a:lstStyle/>
        <a:p>
          <a:pPr marL="0" lvl="0" indent="0" algn="l" defTabSz="933450">
            <a:lnSpc>
              <a:spcPct val="90000"/>
            </a:lnSpc>
            <a:spcBef>
              <a:spcPct val="0"/>
            </a:spcBef>
            <a:spcAft>
              <a:spcPct val="35000"/>
            </a:spcAft>
            <a:buNone/>
          </a:pPr>
          <a:r>
            <a:rPr lang="en-US" sz="2100" kern="1200"/>
            <a:t>Introduce/Present Next Gen NCLEX </a:t>
          </a:r>
        </a:p>
      </dsp:txBody>
      <dsp:txXfrm>
        <a:off x="1842582" y="681"/>
        <a:ext cx="4990592" cy="1595309"/>
      </dsp:txXfrm>
    </dsp:sp>
    <dsp:sp modelId="{B81AC840-959F-4F09-AC6E-A2427DFD17A5}">
      <dsp:nvSpPr>
        <dsp:cNvPr id="0" name=""/>
        <dsp:cNvSpPr/>
      </dsp:nvSpPr>
      <dsp:spPr>
        <a:xfrm>
          <a:off x="0" y="1994818"/>
          <a:ext cx="6833175" cy="159530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270705-A321-4951-82C5-DD707FB9818E}">
      <dsp:nvSpPr>
        <dsp:cNvPr id="0" name=""/>
        <dsp:cNvSpPr/>
      </dsp:nvSpPr>
      <dsp:spPr>
        <a:xfrm>
          <a:off x="482581" y="2353762"/>
          <a:ext cx="877420" cy="877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24A3EA-0868-4FDE-BA60-5568AA619954}">
      <dsp:nvSpPr>
        <dsp:cNvPr id="0" name=""/>
        <dsp:cNvSpPr/>
      </dsp:nvSpPr>
      <dsp:spPr>
        <a:xfrm>
          <a:off x="1842582" y="1994818"/>
          <a:ext cx="4990592" cy="1595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837" tIns="168837" rIns="168837" bIns="168837" numCol="1" spcCol="1270" anchor="ctr" anchorCtr="0">
          <a:noAutofit/>
        </a:bodyPr>
        <a:lstStyle/>
        <a:p>
          <a:pPr marL="0" lvl="0" indent="0" algn="l" defTabSz="933450">
            <a:lnSpc>
              <a:spcPct val="90000"/>
            </a:lnSpc>
            <a:spcBef>
              <a:spcPct val="0"/>
            </a:spcBef>
            <a:spcAft>
              <a:spcPct val="35000"/>
            </a:spcAft>
            <a:buNone/>
          </a:pPr>
          <a:r>
            <a:rPr lang="en-US" sz="2100" kern="1200"/>
            <a:t>Clarify Next Gen NCLEX </a:t>
          </a:r>
        </a:p>
      </dsp:txBody>
      <dsp:txXfrm>
        <a:off x="1842582" y="1994818"/>
        <a:ext cx="4990592" cy="1595309"/>
      </dsp:txXfrm>
    </dsp:sp>
    <dsp:sp modelId="{7C80E584-4DE3-4A6E-8BDE-70F8C9C2A705}">
      <dsp:nvSpPr>
        <dsp:cNvPr id="0" name=""/>
        <dsp:cNvSpPr/>
      </dsp:nvSpPr>
      <dsp:spPr>
        <a:xfrm>
          <a:off x="0" y="3988954"/>
          <a:ext cx="6833175" cy="159530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E38A84-3097-460B-A11D-B8B0A525888D}">
      <dsp:nvSpPr>
        <dsp:cNvPr id="0" name=""/>
        <dsp:cNvSpPr/>
      </dsp:nvSpPr>
      <dsp:spPr>
        <a:xfrm>
          <a:off x="482581" y="4347899"/>
          <a:ext cx="877420" cy="877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1FCB9CB-ACAB-4E82-855E-B04C3FD9AB84}">
      <dsp:nvSpPr>
        <dsp:cNvPr id="0" name=""/>
        <dsp:cNvSpPr/>
      </dsp:nvSpPr>
      <dsp:spPr>
        <a:xfrm>
          <a:off x="1842582" y="3988954"/>
          <a:ext cx="4990592" cy="15953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8837" tIns="168837" rIns="168837" bIns="168837" numCol="1" spcCol="1270" anchor="ctr" anchorCtr="0">
          <a:noAutofit/>
        </a:bodyPr>
        <a:lstStyle/>
        <a:p>
          <a:pPr marL="0" lvl="0" indent="0" algn="l" defTabSz="933450">
            <a:lnSpc>
              <a:spcPct val="90000"/>
            </a:lnSpc>
            <a:spcBef>
              <a:spcPct val="0"/>
            </a:spcBef>
            <a:spcAft>
              <a:spcPct val="35000"/>
            </a:spcAft>
            <a:buNone/>
          </a:pPr>
          <a:r>
            <a:rPr lang="en-US" sz="2100" kern="1200"/>
            <a:t>Learn about additional NCSBN resources related to the exam, including further opportunities for involvement</a:t>
          </a:r>
        </a:p>
      </dsp:txBody>
      <dsp:txXfrm>
        <a:off x="1842582" y="3988954"/>
        <a:ext cx="4990592" cy="1595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BFE57-D00F-4B9B-9067-38E1F097735D}">
      <dsp:nvSpPr>
        <dsp:cNvPr id="0" name=""/>
        <dsp:cNvSpPr/>
      </dsp:nvSpPr>
      <dsp:spPr>
        <a:xfrm>
          <a:off x="0" y="0"/>
          <a:ext cx="546431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F97266-F866-463E-8DB0-FB07210C4599}">
      <dsp:nvSpPr>
        <dsp:cNvPr id="0" name=""/>
        <dsp:cNvSpPr/>
      </dsp:nvSpPr>
      <dsp:spPr>
        <a:xfrm>
          <a:off x="0" y="0"/>
          <a:ext cx="5464315" cy="1315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i="0" kern="1200"/>
            <a:t>The NCLEX measures the foundational knowledge and skills needed for safe nursing practice for entry-level nurses despite academic background. </a:t>
          </a:r>
          <a:endParaRPr lang="en-US" sz="1700" kern="1200"/>
        </a:p>
      </dsp:txBody>
      <dsp:txXfrm>
        <a:off x="0" y="0"/>
        <a:ext cx="5464315" cy="1315472"/>
      </dsp:txXfrm>
    </dsp:sp>
    <dsp:sp modelId="{E87DC249-8DE6-4937-94D2-6C39160094FA}">
      <dsp:nvSpPr>
        <dsp:cNvPr id="0" name=""/>
        <dsp:cNvSpPr/>
      </dsp:nvSpPr>
      <dsp:spPr>
        <a:xfrm>
          <a:off x="0" y="1315472"/>
          <a:ext cx="546431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5B15B9-614E-4D69-B69F-82A9F707A105}">
      <dsp:nvSpPr>
        <dsp:cNvPr id="0" name=""/>
        <dsp:cNvSpPr/>
      </dsp:nvSpPr>
      <dsp:spPr>
        <a:xfrm>
          <a:off x="0" y="1315472"/>
          <a:ext cx="5464315" cy="1315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i="0" kern="1200"/>
            <a:t>Every three years, NCSBN conducts a practice analysis to evaluate the knowledge, skills, and abilities needed for entry-level practice &amp; evaluate the validity of the test plan for the licensure examination. </a:t>
          </a:r>
          <a:endParaRPr lang="en-US" sz="1700" kern="1200"/>
        </a:p>
      </dsp:txBody>
      <dsp:txXfrm>
        <a:off x="0" y="1315472"/>
        <a:ext cx="5464315" cy="1315472"/>
      </dsp:txXfrm>
    </dsp:sp>
    <dsp:sp modelId="{2C2BEC13-F24B-4D52-9AAA-75D4C9C42F1E}">
      <dsp:nvSpPr>
        <dsp:cNvPr id="0" name=""/>
        <dsp:cNvSpPr/>
      </dsp:nvSpPr>
      <dsp:spPr>
        <a:xfrm>
          <a:off x="0" y="2630944"/>
          <a:ext cx="546431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96E40F-177E-4F69-8839-76BE84126325}">
      <dsp:nvSpPr>
        <dsp:cNvPr id="0" name=""/>
        <dsp:cNvSpPr/>
      </dsp:nvSpPr>
      <dsp:spPr>
        <a:xfrm>
          <a:off x="0" y="2630944"/>
          <a:ext cx="5464315" cy="1315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P</a:t>
          </a:r>
          <a:r>
            <a:rPr lang="en-US" sz="1700" b="0" i="0" kern="1200"/>
            <a:t>ractice analyses have highlighted changes in healthcare (i.e., an increase in acutely ill clients, clinical judgment, delegation, &amp; decision-making). </a:t>
          </a:r>
          <a:endParaRPr lang="en-US" sz="1700" kern="1200"/>
        </a:p>
      </dsp:txBody>
      <dsp:txXfrm>
        <a:off x="0" y="2630944"/>
        <a:ext cx="5464315" cy="1315472"/>
      </dsp:txXfrm>
    </dsp:sp>
    <dsp:sp modelId="{E4F28A3D-C7C4-4E39-8F6B-9CC566C20305}">
      <dsp:nvSpPr>
        <dsp:cNvPr id="0" name=""/>
        <dsp:cNvSpPr/>
      </dsp:nvSpPr>
      <dsp:spPr>
        <a:xfrm>
          <a:off x="0" y="3946416"/>
          <a:ext cx="546431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780CBA-34BE-434F-A2D9-7D5A554190D8}">
      <dsp:nvSpPr>
        <dsp:cNvPr id="0" name=""/>
        <dsp:cNvSpPr/>
      </dsp:nvSpPr>
      <dsp:spPr>
        <a:xfrm>
          <a:off x="0" y="3946416"/>
          <a:ext cx="5464315" cy="1315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i="0" kern="1200"/>
            <a:t>Nurses are responsible for a significant proportion of the judgments and decisions made in healthcare, and newly licensed nurses are required to make progressively more complex decisions about patients.</a:t>
          </a:r>
          <a:endParaRPr lang="en-US" sz="1700" kern="1200"/>
        </a:p>
      </dsp:txBody>
      <dsp:txXfrm>
        <a:off x="0" y="3946416"/>
        <a:ext cx="5464315" cy="13154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494BBF-8DC2-4E2E-85FA-04F2C1ACD4DE}">
      <dsp:nvSpPr>
        <dsp:cNvPr id="0" name=""/>
        <dsp:cNvSpPr/>
      </dsp:nvSpPr>
      <dsp:spPr>
        <a:xfrm>
          <a:off x="0" y="5553"/>
          <a:ext cx="4779884" cy="499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A80FE0-4D3D-451A-8A39-E73C23558880}">
      <dsp:nvSpPr>
        <dsp:cNvPr id="0" name=""/>
        <dsp:cNvSpPr/>
      </dsp:nvSpPr>
      <dsp:spPr>
        <a:xfrm>
          <a:off x="15097" y="16782"/>
          <a:ext cx="27476" cy="274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D15C9D-9C5F-4918-A100-8BFBB810B68F}">
      <dsp:nvSpPr>
        <dsp:cNvPr id="0" name=""/>
        <dsp:cNvSpPr/>
      </dsp:nvSpPr>
      <dsp:spPr>
        <a:xfrm>
          <a:off x="57670" y="5553"/>
          <a:ext cx="4341994" cy="973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998" tIns="102998" rIns="102998" bIns="102998" numCol="1" spcCol="1270" anchor="ctr" anchorCtr="0">
          <a:noAutofit/>
        </a:bodyPr>
        <a:lstStyle/>
        <a:p>
          <a:pPr marL="0" lvl="0" indent="0" algn="l" defTabSz="622300">
            <a:lnSpc>
              <a:spcPct val="90000"/>
            </a:lnSpc>
            <a:spcBef>
              <a:spcPct val="0"/>
            </a:spcBef>
            <a:spcAft>
              <a:spcPct val="35000"/>
            </a:spcAft>
            <a:buNone/>
          </a:pPr>
          <a:r>
            <a:rPr lang="en-US" sz="1400" kern="1200"/>
            <a:t>Based upon </a:t>
          </a:r>
          <a:r>
            <a:rPr lang="en-US" sz="1400" b="0" i="0" kern="1200"/>
            <a:t>extensive literature reviews in nursing, decision theory, and testing.</a:t>
          </a:r>
          <a:endParaRPr lang="en-US" sz="1400" kern="1200"/>
        </a:p>
      </dsp:txBody>
      <dsp:txXfrm>
        <a:off x="57670" y="5553"/>
        <a:ext cx="4341994" cy="973209"/>
      </dsp:txXfrm>
    </dsp:sp>
    <dsp:sp modelId="{28F840ED-4D3A-468A-9298-8D1F6755419A}">
      <dsp:nvSpPr>
        <dsp:cNvPr id="0" name=""/>
        <dsp:cNvSpPr/>
      </dsp:nvSpPr>
      <dsp:spPr>
        <a:xfrm>
          <a:off x="0" y="1155709"/>
          <a:ext cx="4779884" cy="499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C6B754-2417-4EFA-9060-29F7A43DBC74}">
      <dsp:nvSpPr>
        <dsp:cNvPr id="0" name=""/>
        <dsp:cNvSpPr/>
      </dsp:nvSpPr>
      <dsp:spPr>
        <a:xfrm>
          <a:off x="15097" y="1166939"/>
          <a:ext cx="27476" cy="274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8698A5-CE6E-4FC0-8ED4-2ABCF9322D78}">
      <dsp:nvSpPr>
        <dsp:cNvPr id="0" name=""/>
        <dsp:cNvSpPr/>
      </dsp:nvSpPr>
      <dsp:spPr>
        <a:xfrm>
          <a:off x="57670" y="1155709"/>
          <a:ext cx="4341994" cy="973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998" tIns="102998" rIns="102998" bIns="102998" numCol="1" spcCol="1270" anchor="ctr" anchorCtr="0">
          <a:noAutofit/>
        </a:bodyPr>
        <a:lstStyle/>
        <a:p>
          <a:pPr marL="0" lvl="0" indent="0" algn="l" defTabSz="622300">
            <a:lnSpc>
              <a:spcPct val="90000"/>
            </a:lnSpc>
            <a:spcBef>
              <a:spcPct val="0"/>
            </a:spcBef>
            <a:spcAft>
              <a:spcPct val="35000"/>
            </a:spcAft>
            <a:buNone/>
          </a:pPr>
          <a:r>
            <a:rPr lang="en-US" sz="1400" b="0" i="0" kern="1200"/>
            <a:t>The result was the assessment framework referred to as the </a:t>
          </a:r>
          <a:r>
            <a:rPr lang="en-US" sz="1400" b="1" i="1" kern="1200"/>
            <a:t>NCSBN Clinical Judgment Measurement Model (NCJMM)</a:t>
          </a:r>
          <a:r>
            <a:rPr lang="en-US" sz="1400" b="0" i="0" kern="1200"/>
            <a:t>.</a:t>
          </a:r>
          <a:endParaRPr lang="en-US" sz="1400" kern="1200"/>
        </a:p>
      </dsp:txBody>
      <dsp:txXfrm>
        <a:off x="57670" y="1155709"/>
        <a:ext cx="4341994" cy="973209"/>
      </dsp:txXfrm>
    </dsp:sp>
    <dsp:sp modelId="{D666E077-E8AF-4359-8F21-21E4D27690A0}">
      <dsp:nvSpPr>
        <dsp:cNvPr id="0" name=""/>
        <dsp:cNvSpPr/>
      </dsp:nvSpPr>
      <dsp:spPr>
        <a:xfrm>
          <a:off x="0" y="2305865"/>
          <a:ext cx="4779884" cy="499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3A4EBF-B53E-4F62-9488-09DDCA840BF8}">
      <dsp:nvSpPr>
        <dsp:cNvPr id="0" name=""/>
        <dsp:cNvSpPr/>
      </dsp:nvSpPr>
      <dsp:spPr>
        <a:xfrm>
          <a:off x="15097" y="2317095"/>
          <a:ext cx="27476" cy="274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183860-08F4-45F5-B914-EFEBB3C67E32}">
      <dsp:nvSpPr>
        <dsp:cNvPr id="0" name=""/>
        <dsp:cNvSpPr/>
      </dsp:nvSpPr>
      <dsp:spPr>
        <a:xfrm>
          <a:off x="57670" y="2305865"/>
          <a:ext cx="4341994" cy="973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998" tIns="102998" rIns="102998" bIns="102998" numCol="1" spcCol="1270" anchor="ctr" anchorCtr="0">
          <a:noAutofit/>
        </a:bodyPr>
        <a:lstStyle/>
        <a:p>
          <a:pPr marL="0" lvl="0" indent="0" algn="l" defTabSz="622300">
            <a:lnSpc>
              <a:spcPct val="90000"/>
            </a:lnSpc>
            <a:spcBef>
              <a:spcPct val="0"/>
            </a:spcBef>
            <a:spcAft>
              <a:spcPct val="35000"/>
            </a:spcAft>
            <a:buNone/>
          </a:pPr>
          <a:r>
            <a:rPr lang="en-US" sz="1400" b="1" i="1" kern="1200"/>
            <a:t>NCJMM</a:t>
          </a:r>
          <a:r>
            <a:rPr lang="en-US" sz="1400" b="0" i="0" kern="1200"/>
            <a:t> is a framework designed for and specific to testing and should not be construed as a replacement for other evidence-based theories of nursing theory or practice.</a:t>
          </a:r>
          <a:endParaRPr lang="en-US" sz="1400" kern="1200"/>
        </a:p>
      </dsp:txBody>
      <dsp:txXfrm>
        <a:off x="57670" y="2305865"/>
        <a:ext cx="4341994" cy="973209"/>
      </dsp:txXfrm>
    </dsp:sp>
    <dsp:sp modelId="{07BCB7A1-0457-4E39-913A-4167C645D852}">
      <dsp:nvSpPr>
        <dsp:cNvPr id="0" name=""/>
        <dsp:cNvSpPr/>
      </dsp:nvSpPr>
      <dsp:spPr>
        <a:xfrm>
          <a:off x="0" y="3456022"/>
          <a:ext cx="4779884" cy="499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6058C4-D311-4D8D-BB48-2FB2B3DF0F66}">
      <dsp:nvSpPr>
        <dsp:cNvPr id="0" name=""/>
        <dsp:cNvSpPr/>
      </dsp:nvSpPr>
      <dsp:spPr>
        <a:xfrm>
          <a:off x="15097" y="3467251"/>
          <a:ext cx="27476" cy="274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EE317F4-CB34-4C40-B70A-52A7D460AF41}">
      <dsp:nvSpPr>
        <dsp:cNvPr id="0" name=""/>
        <dsp:cNvSpPr/>
      </dsp:nvSpPr>
      <dsp:spPr>
        <a:xfrm>
          <a:off x="57670" y="3456022"/>
          <a:ext cx="4341994" cy="973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998" tIns="102998" rIns="102998" bIns="102998" numCol="1" spcCol="1270" anchor="ctr" anchorCtr="0">
          <a:noAutofit/>
        </a:bodyPr>
        <a:lstStyle/>
        <a:p>
          <a:pPr marL="0" lvl="0" indent="0" algn="l" defTabSz="622300">
            <a:lnSpc>
              <a:spcPct val="90000"/>
            </a:lnSpc>
            <a:spcBef>
              <a:spcPct val="0"/>
            </a:spcBef>
            <a:spcAft>
              <a:spcPct val="35000"/>
            </a:spcAft>
            <a:buNone/>
          </a:pPr>
          <a:r>
            <a:rPr lang="en-US" sz="1400" kern="1200"/>
            <a:t>T</a:t>
          </a:r>
          <a:r>
            <a:rPr lang="en-US" sz="1400" b="0" i="0" kern="1200"/>
            <a:t>he </a:t>
          </a:r>
          <a:r>
            <a:rPr lang="en-US" sz="1400" b="1" i="1" kern="1200"/>
            <a:t>NCJMM</a:t>
          </a:r>
          <a:r>
            <a:rPr lang="en-US" sz="1400" b="0" i="0" kern="1200"/>
            <a:t> </a:t>
          </a:r>
          <a:r>
            <a:rPr lang="en-US" sz="1400" b="0" i="1" u="sng" kern="1200"/>
            <a:t>does not </a:t>
          </a:r>
          <a:r>
            <a:rPr lang="en-US" sz="1400" b="0" i="0" kern="1200"/>
            <a:t>compete with the Nursing Process or specific pedagogical or andragogical models around the teaching of clinical judgment. </a:t>
          </a:r>
          <a:endParaRPr lang="en-US" sz="1400" kern="1200"/>
        </a:p>
      </dsp:txBody>
      <dsp:txXfrm>
        <a:off x="57670" y="3456022"/>
        <a:ext cx="4341994" cy="973209"/>
      </dsp:txXfrm>
    </dsp:sp>
    <dsp:sp modelId="{ED71736E-BD4F-4025-AA6D-AD5B73D9F343}">
      <dsp:nvSpPr>
        <dsp:cNvPr id="0" name=""/>
        <dsp:cNvSpPr/>
      </dsp:nvSpPr>
      <dsp:spPr>
        <a:xfrm>
          <a:off x="0" y="4606178"/>
          <a:ext cx="4779884" cy="499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8DEFEB-F818-42AF-9CF1-675A26FAE092}">
      <dsp:nvSpPr>
        <dsp:cNvPr id="0" name=""/>
        <dsp:cNvSpPr/>
      </dsp:nvSpPr>
      <dsp:spPr>
        <a:xfrm>
          <a:off x="15097" y="4617407"/>
          <a:ext cx="27476" cy="2744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1E8E21-5D5A-4BA9-AFB4-FA8AEB1E2884}">
      <dsp:nvSpPr>
        <dsp:cNvPr id="0" name=""/>
        <dsp:cNvSpPr/>
      </dsp:nvSpPr>
      <dsp:spPr>
        <a:xfrm>
          <a:off x="57670" y="4606178"/>
          <a:ext cx="4341994" cy="9732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998" tIns="102998" rIns="102998" bIns="102998" numCol="1" spcCol="1270" anchor="ctr" anchorCtr="0">
          <a:noAutofit/>
        </a:bodyPr>
        <a:lstStyle/>
        <a:p>
          <a:pPr marL="0" lvl="0" indent="0" algn="l" defTabSz="622300">
            <a:lnSpc>
              <a:spcPct val="90000"/>
            </a:lnSpc>
            <a:spcBef>
              <a:spcPct val="0"/>
            </a:spcBef>
            <a:spcAft>
              <a:spcPct val="35000"/>
            </a:spcAft>
            <a:buNone/>
          </a:pPr>
          <a:r>
            <a:rPr lang="en-US" sz="1400" b="1" i="1" kern="1200"/>
            <a:t>NCJMM </a:t>
          </a:r>
          <a:r>
            <a:rPr lang="en-US" sz="1400" b="0" i="0" kern="1200"/>
            <a:t>provides a systematic, evidence-based framework for measuring whether nurse licensure candidates demonstrate at least minimal competence with respect to </a:t>
          </a:r>
          <a:r>
            <a:rPr lang="en-US" sz="1400" b="1" i="1" u="sng" kern="1200"/>
            <a:t>clinical judgment and decision-making.</a:t>
          </a:r>
          <a:endParaRPr lang="en-US" sz="1400" kern="1200"/>
        </a:p>
      </dsp:txBody>
      <dsp:txXfrm>
        <a:off x="57670" y="4606178"/>
        <a:ext cx="4341994" cy="9732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B91FE-35BA-404D-8DA2-3B274DAF61D8}">
      <dsp:nvSpPr>
        <dsp:cNvPr id="0" name=""/>
        <dsp:cNvSpPr/>
      </dsp:nvSpPr>
      <dsp:spPr>
        <a:xfrm>
          <a:off x="0" y="515"/>
          <a:ext cx="1096727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4F350B-AFCB-48CA-B09B-65790B122580}">
      <dsp:nvSpPr>
        <dsp:cNvPr id="0" name=""/>
        <dsp:cNvSpPr/>
      </dsp:nvSpPr>
      <dsp:spPr>
        <a:xfrm>
          <a:off x="0" y="515"/>
          <a:ext cx="10967278" cy="60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a:t>Educators can immediately begin incorporating the clinical judgment measurement model into their curriculum. </a:t>
          </a:r>
          <a:endParaRPr lang="en-US" sz="1600" kern="1200"/>
        </a:p>
      </dsp:txBody>
      <dsp:txXfrm>
        <a:off x="0" y="515"/>
        <a:ext cx="10967278" cy="602675"/>
      </dsp:txXfrm>
    </dsp:sp>
    <dsp:sp modelId="{B6F2AF02-81A8-4FB7-808B-F676AA650588}">
      <dsp:nvSpPr>
        <dsp:cNvPr id="0" name=""/>
        <dsp:cNvSpPr/>
      </dsp:nvSpPr>
      <dsp:spPr>
        <a:xfrm>
          <a:off x="0" y="603190"/>
          <a:ext cx="1096727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66C699-BCF6-4996-ACC2-C01655E04D10}">
      <dsp:nvSpPr>
        <dsp:cNvPr id="0" name=""/>
        <dsp:cNvSpPr/>
      </dsp:nvSpPr>
      <dsp:spPr>
        <a:xfrm>
          <a:off x="0" y="603190"/>
          <a:ext cx="10967278" cy="60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a:t>The model can be used in various nursing education settings, such as simulation labs, clinical rotation post-conference, and standard written exams.</a:t>
          </a:r>
          <a:endParaRPr lang="en-US" sz="1600" kern="1200"/>
        </a:p>
      </dsp:txBody>
      <dsp:txXfrm>
        <a:off x="0" y="603190"/>
        <a:ext cx="10967278" cy="602675"/>
      </dsp:txXfrm>
    </dsp:sp>
    <dsp:sp modelId="{C9E62C28-13AD-4B0C-8277-F54D35B18158}">
      <dsp:nvSpPr>
        <dsp:cNvPr id="0" name=""/>
        <dsp:cNvSpPr/>
      </dsp:nvSpPr>
      <dsp:spPr>
        <a:xfrm>
          <a:off x="0" y="1205865"/>
          <a:ext cx="1096727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981027-8F7A-4A30-A195-2E525FAEC228}">
      <dsp:nvSpPr>
        <dsp:cNvPr id="0" name=""/>
        <dsp:cNvSpPr/>
      </dsp:nvSpPr>
      <dsp:spPr>
        <a:xfrm>
          <a:off x="0" y="1205865"/>
          <a:ext cx="10967278" cy="60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The Spring 2019 Next Gen NCLEX Newsletter is </a:t>
          </a:r>
          <a:r>
            <a:rPr lang="en-US" sz="1600" b="0" i="0" kern="1200"/>
            <a:t>a useful tool for developing clinical judgment assessments for students.</a:t>
          </a:r>
          <a:endParaRPr lang="en-US" sz="1600" kern="1200"/>
        </a:p>
      </dsp:txBody>
      <dsp:txXfrm>
        <a:off x="0" y="1205865"/>
        <a:ext cx="10967278" cy="602675"/>
      </dsp:txXfrm>
    </dsp:sp>
    <dsp:sp modelId="{F2109C8B-0428-43F6-9CEB-D845713D562C}">
      <dsp:nvSpPr>
        <dsp:cNvPr id="0" name=""/>
        <dsp:cNvSpPr/>
      </dsp:nvSpPr>
      <dsp:spPr>
        <a:xfrm>
          <a:off x="0" y="1808540"/>
          <a:ext cx="1096727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5586CF-A4CE-479E-8C2C-57CA93A98C59}">
      <dsp:nvSpPr>
        <dsp:cNvPr id="0" name=""/>
        <dsp:cNvSpPr/>
      </dsp:nvSpPr>
      <dsp:spPr>
        <a:xfrm>
          <a:off x="0" y="1808540"/>
          <a:ext cx="10967278" cy="60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a:t>NCSBN has begun providing education to faculty.</a:t>
          </a:r>
          <a:endParaRPr lang="en-US" sz="1600" kern="1200"/>
        </a:p>
      </dsp:txBody>
      <dsp:txXfrm>
        <a:off x="0" y="1808540"/>
        <a:ext cx="10967278" cy="602675"/>
      </dsp:txXfrm>
    </dsp:sp>
    <dsp:sp modelId="{442B3631-8E7A-49BC-983C-42AC9D6846B8}">
      <dsp:nvSpPr>
        <dsp:cNvPr id="0" name=""/>
        <dsp:cNvSpPr/>
      </dsp:nvSpPr>
      <dsp:spPr>
        <a:xfrm>
          <a:off x="0" y="2411216"/>
          <a:ext cx="1096727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EC2562-7ADE-401C-91BC-0B6FE56E2838}">
      <dsp:nvSpPr>
        <dsp:cNvPr id="0" name=""/>
        <dsp:cNvSpPr/>
      </dsp:nvSpPr>
      <dsp:spPr>
        <a:xfrm>
          <a:off x="0" y="2411216"/>
          <a:ext cx="10967278" cy="60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i="1" u="sng" kern="1200"/>
            <a:t>Shameless Plug Alert </a:t>
          </a:r>
          <a:r>
            <a:rPr lang="en-US" sz="1600" b="0" i="0" kern="1200">
              <a:sym typeface="Wingdings" panose="05000000000000000000" pitchFamily="2" charset="2"/>
            </a:rPr>
            <a:t></a:t>
          </a:r>
          <a:r>
            <a:rPr lang="en-US" sz="1600" b="0" i="0" kern="1200"/>
            <a:t> NCSBN encourages faculty to apply for </a:t>
          </a:r>
          <a:r>
            <a:rPr lang="en-US" sz="1600" b="0" i="0" kern="1200">
              <a:hlinkClick xmlns:r="http://schemas.openxmlformats.org/officeDocument/2006/relationships" r:id="rId1"/>
            </a:rPr>
            <a:t>item writing volunteer opportunities</a:t>
          </a:r>
          <a:r>
            <a:rPr lang="en-US" sz="1600" b="0" i="0" kern="1200"/>
            <a:t>, including regular NCLEX-style item writing and NGN item writing panels.</a:t>
          </a:r>
          <a:endParaRPr lang="en-US" sz="1600" kern="1200"/>
        </a:p>
      </dsp:txBody>
      <dsp:txXfrm>
        <a:off x="0" y="2411216"/>
        <a:ext cx="10967278" cy="602675"/>
      </dsp:txXfrm>
    </dsp:sp>
    <dsp:sp modelId="{8FB557EE-AB3D-422A-BF92-ED18A6C3A8E9}">
      <dsp:nvSpPr>
        <dsp:cNvPr id="0" name=""/>
        <dsp:cNvSpPr/>
      </dsp:nvSpPr>
      <dsp:spPr>
        <a:xfrm>
          <a:off x="0" y="3013891"/>
          <a:ext cx="1096727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7D3F4F-7202-4ECE-A5B5-5EC902E3F40F}">
      <dsp:nvSpPr>
        <dsp:cNvPr id="0" name=""/>
        <dsp:cNvSpPr/>
      </dsp:nvSpPr>
      <dsp:spPr>
        <a:xfrm>
          <a:off x="0" y="3013891"/>
          <a:ext cx="10967278" cy="60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a:t>Wide outreach to educators, students, and test preparation companies to ensure adequate preparation before any exam changes.</a:t>
          </a:r>
          <a:endParaRPr lang="en-US" sz="1600" kern="1200"/>
        </a:p>
      </dsp:txBody>
      <dsp:txXfrm>
        <a:off x="0" y="3013891"/>
        <a:ext cx="10967278" cy="602675"/>
      </dsp:txXfrm>
    </dsp:sp>
    <dsp:sp modelId="{76EF4CD2-0A11-4EC6-9896-296E924C2AF4}">
      <dsp:nvSpPr>
        <dsp:cNvPr id="0" name=""/>
        <dsp:cNvSpPr/>
      </dsp:nvSpPr>
      <dsp:spPr>
        <a:xfrm>
          <a:off x="0" y="3616566"/>
          <a:ext cx="1096727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B91A08-F6CF-4CEA-9391-74BAEEBA4C12}">
      <dsp:nvSpPr>
        <dsp:cNvPr id="0" name=""/>
        <dsp:cNvSpPr/>
      </dsp:nvSpPr>
      <dsp:spPr>
        <a:xfrm>
          <a:off x="0" y="3616566"/>
          <a:ext cx="10967278" cy="60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0" i="0" kern="1200"/>
            <a:t>Educators can best prepare their students by keeping abreast of NGN updates on the NCSBN webpage (</a:t>
          </a:r>
          <a:r>
            <a:rPr lang="en-US" sz="1600" kern="1200">
              <a:hlinkClick xmlns:r="http://schemas.openxmlformats.org/officeDocument/2006/relationships" r:id="rId2"/>
            </a:rPr>
            <a:t>Subscribe to our Mailing List - Next Generation NCLEX | NCSBN</a:t>
          </a:r>
          <a:r>
            <a:rPr lang="en-US" sz="1600" kern="1200"/>
            <a:t>) </a:t>
          </a:r>
          <a:r>
            <a:rPr lang="en-US" sz="1600" b="0" i="0" kern="1200"/>
            <a:t>for informational updates.</a:t>
          </a:r>
          <a:endParaRPr lang="en-US" sz="1600" kern="1200"/>
        </a:p>
      </dsp:txBody>
      <dsp:txXfrm>
        <a:off x="0" y="3616566"/>
        <a:ext cx="10967278" cy="60267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2264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2231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93274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560376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24075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35649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680221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99528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218799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1910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2/13/2023</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45738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2/13/2023</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427819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0FA88D0-E295-4CF3-934C-6423EACEB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D01DB75-8EC6-DEF3-7F79-425B79D88C7D}"/>
              </a:ext>
            </a:extLst>
          </p:cNvPr>
          <p:cNvPicPr>
            <a:picLocks noChangeAspect="1"/>
          </p:cNvPicPr>
          <p:nvPr/>
        </p:nvPicPr>
        <p:blipFill rotWithShape="1">
          <a:blip r:embed="rId2">
            <a:alphaModFix amt="40000"/>
          </a:blip>
          <a:srcRect t="8667" r="-1" b="12641"/>
          <a:stretch/>
        </p:blipFill>
        <p:spPr>
          <a:xfrm>
            <a:off x="20" y="10"/>
            <a:ext cx="12188932" cy="6857990"/>
          </a:xfrm>
          <a:prstGeom prst="rect">
            <a:avLst/>
          </a:prstGeom>
        </p:spPr>
      </p:pic>
      <p:sp>
        <p:nvSpPr>
          <p:cNvPr id="2" name="Title 1">
            <a:extLst>
              <a:ext uri="{FF2B5EF4-FFF2-40B4-BE49-F238E27FC236}">
                <a16:creationId xmlns:a16="http://schemas.microsoft.com/office/drawing/2014/main" id="{C0F417D9-2F2C-5AB3-79DF-78E6FCAF2E05}"/>
              </a:ext>
            </a:extLst>
          </p:cNvPr>
          <p:cNvSpPr>
            <a:spLocks noGrp="1"/>
          </p:cNvSpPr>
          <p:nvPr>
            <p:ph type="ctrTitle"/>
          </p:nvPr>
        </p:nvSpPr>
        <p:spPr>
          <a:xfrm>
            <a:off x="482600" y="732032"/>
            <a:ext cx="6900839" cy="2736390"/>
          </a:xfrm>
        </p:spPr>
        <p:txBody>
          <a:bodyPr anchor="t">
            <a:normAutofit/>
          </a:bodyPr>
          <a:lstStyle/>
          <a:p>
            <a:r>
              <a:rPr lang="en-US" sz="8000" dirty="0">
                <a:solidFill>
                  <a:srgbClr val="FFFFFF"/>
                </a:solidFill>
              </a:rPr>
              <a:t>NEXT GEN NCLEX</a:t>
            </a:r>
          </a:p>
        </p:txBody>
      </p:sp>
      <p:sp>
        <p:nvSpPr>
          <p:cNvPr id="3" name="Subtitle 2">
            <a:extLst>
              <a:ext uri="{FF2B5EF4-FFF2-40B4-BE49-F238E27FC236}">
                <a16:creationId xmlns:a16="http://schemas.microsoft.com/office/drawing/2014/main" id="{E619BFF3-8C50-753D-5AD6-AAF3A4209171}"/>
              </a:ext>
            </a:extLst>
          </p:cNvPr>
          <p:cNvSpPr>
            <a:spLocks noGrp="1"/>
          </p:cNvSpPr>
          <p:nvPr>
            <p:ph type="subTitle" idx="1"/>
          </p:nvPr>
        </p:nvSpPr>
        <p:spPr>
          <a:xfrm>
            <a:off x="6596565" y="4201721"/>
            <a:ext cx="4986084" cy="1949813"/>
          </a:xfrm>
        </p:spPr>
        <p:txBody>
          <a:bodyPr anchor="b">
            <a:normAutofit/>
          </a:bodyPr>
          <a:lstStyle/>
          <a:p>
            <a:pPr algn="r"/>
            <a:endParaRPr lang="en-US" dirty="0">
              <a:solidFill>
                <a:srgbClr val="FFFFFF"/>
              </a:solidFill>
            </a:endParaRPr>
          </a:p>
          <a:p>
            <a:pPr algn="r"/>
            <a:r>
              <a:rPr lang="en-US" dirty="0">
                <a:solidFill>
                  <a:srgbClr val="FFFFFF"/>
                </a:solidFill>
              </a:rPr>
              <a:t>Monica J Harmon, MSN, MPH, RN</a:t>
            </a:r>
          </a:p>
        </p:txBody>
      </p:sp>
      <p:cxnSp>
        <p:nvCxnSpPr>
          <p:cNvPr id="13" name="Straight Connector 12">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6371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9" y="489853"/>
            <a:ext cx="6186871"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01E0F9-6057-B090-6435-A7CC477D00AB}"/>
              </a:ext>
            </a:extLst>
          </p:cNvPr>
          <p:cNvSpPr>
            <a:spLocks noGrp="1"/>
          </p:cNvSpPr>
          <p:nvPr>
            <p:ph type="title"/>
          </p:nvPr>
        </p:nvSpPr>
        <p:spPr>
          <a:xfrm>
            <a:off x="482601" y="976152"/>
            <a:ext cx="5613399" cy="5024920"/>
          </a:xfrm>
        </p:spPr>
        <p:txBody>
          <a:bodyPr anchor="ctr">
            <a:normAutofit/>
          </a:bodyPr>
          <a:lstStyle/>
          <a:p>
            <a:r>
              <a:rPr lang="en-US" b="1"/>
              <a:t>What’s Up With The New Exam?</a:t>
            </a:r>
          </a:p>
        </p:txBody>
      </p:sp>
      <p:cxnSp>
        <p:nvCxnSpPr>
          <p:cNvPr id="12" name="Straight Connector 11">
            <a:extLst>
              <a:ext uri="{FF2B5EF4-FFF2-40B4-BE49-F238E27FC236}">
                <a16:creationId xmlns:a16="http://schemas.microsoft.com/office/drawing/2014/main" id="{C14F7EC0-B8AC-4E93-A415-71AF71B12A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82B8649E-FC7B-71A0-CDF4-04AFC48C07ED}"/>
              </a:ext>
            </a:extLst>
          </p:cNvPr>
          <p:cNvSpPr>
            <a:spLocks noGrp="1"/>
          </p:cNvSpPr>
          <p:nvPr>
            <p:ph idx="1"/>
          </p:nvPr>
        </p:nvSpPr>
        <p:spPr>
          <a:xfrm>
            <a:off x="6997624" y="976158"/>
            <a:ext cx="4440589" cy="5024931"/>
          </a:xfrm>
        </p:spPr>
        <p:txBody>
          <a:bodyPr anchor="ctr">
            <a:normAutofit/>
          </a:bodyPr>
          <a:lstStyle/>
          <a:p>
            <a:pPr marL="342900" indent="-342900">
              <a:lnSpc>
                <a:spcPct val="90000"/>
              </a:lnSpc>
              <a:buFont typeface="Arial" panose="020B0604020202020204" pitchFamily="34" charset="0"/>
              <a:buChar char="•"/>
            </a:pPr>
            <a:r>
              <a:rPr lang="en-US" sz="1700">
                <a:latin typeface="DIN Next"/>
              </a:rPr>
              <a:t>T</a:t>
            </a:r>
            <a:r>
              <a:rPr lang="en-US" sz="1700" b="0" i="0">
                <a:effectLst/>
                <a:latin typeface="DIN Next"/>
              </a:rPr>
              <a:t>he </a:t>
            </a:r>
            <a:r>
              <a:rPr lang="en-US" sz="1700" b="1" i="1">
                <a:effectLst/>
                <a:latin typeface="DIN Next"/>
              </a:rPr>
              <a:t>NCJMM</a:t>
            </a:r>
            <a:r>
              <a:rPr lang="en-US" sz="1700" b="0" i="0">
                <a:effectLst/>
                <a:latin typeface="DIN Next"/>
              </a:rPr>
              <a:t> can be applied to almost any clinical scenario, including topics such as legal rights and responsibilities, ethics, etc. </a:t>
            </a:r>
          </a:p>
          <a:p>
            <a:pPr marL="342900" indent="-342900">
              <a:lnSpc>
                <a:spcPct val="90000"/>
              </a:lnSpc>
              <a:buFont typeface="Arial" panose="020B0604020202020204" pitchFamily="34" charset="0"/>
              <a:buChar char="•"/>
            </a:pPr>
            <a:r>
              <a:rPr lang="en-US" sz="1700" b="0" i="0">
                <a:effectLst/>
                <a:latin typeface="DIN Next"/>
              </a:rPr>
              <a:t>Research will continue on applying the model to all topics covered in the NCLEX test plan.</a:t>
            </a:r>
          </a:p>
          <a:p>
            <a:pPr marL="342900" indent="-342900">
              <a:lnSpc>
                <a:spcPct val="90000"/>
              </a:lnSpc>
              <a:buFont typeface="Arial" panose="020B0604020202020204" pitchFamily="34" charset="0"/>
              <a:buChar char="•"/>
            </a:pPr>
            <a:r>
              <a:rPr lang="en-US" sz="1700">
                <a:latin typeface="DIN Next"/>
              </a:rPr>
              <a:t>R</a:t>
            </a:r>
            <a:r>
              <a:rPr lang="en-US" sz="1700" b="0" i="0">
                <a:effectLst/>
                <a:latin typeface="DIN Next"/>
              </a:rPr>
              <a:t>esearch section began in July 2017.</a:t>
            </a:r>
          </a:p>
          <a:p>
            <a:pPr marL="342900" indent="-342900">
              <a:lnSpc>
                <a:spcPct val="90000"/>
              </a:lnSpc>
              <a:buFont typeface="Arial" panose="020B0604020202020204" pitchFamily="34" charset="0"/>
              <a:buChar char="•"/>
            </a:pPr>
            <a:r>
              <a:rPr lang="en-US" sz="1700">
                <a:latin typeface="DIN Next"/>
              </a:rPr>
              <a:t>I</a:t>
            </a:r>
            <a:r>
              <a:rPr lang="en-US" sz="1700" b="0" i="0">
                <a:effectLst/>
                <a:latin typeface="DIN Next"/>
              </a:rPr>
              <a:t>tem development is being conducted internally. </a:t>
            </a:r>
          </a:p>
          <a:p>
            <a:pPr marL="342900" indent="-342900">
              <a:lnSpc>
                <a:spcPct val="90000"/>
              </a:lnSpc>
              <a:buFont typeface="Arial" panose="020B0604020202020204" pitchFamily="34" charset="0"/>
              <a:buChar char="•"/>
            </a:pPr>
            <a:r>
              <a:rPr lang="en-US" sz="1700" b="0" i="0">
                <a:effectLst/>
                <a:latin typeface="DIN Next"/>
              </a:rPr>
              <a:t>NCSBN plans to provide information to test preparation and publishing companies later after our research has been validated and the test design has been determined.</a:t>
            </a:r>
          </a:p>
          <a:p>
            <a:pPr marL="342900" indent="-342900">
              <a:lnSpc>
                <a:spcPct val="90000"/>
              </a:lnSpc>
              <a:buFont typeface="Arial" panose="020B0604020202020204" pitchFamily="34" charset="0"/>
              <a:buChar char="•"/>
            </a:pPr>
            <a:r>
              <a:rPr lang="en-US" sz="1700" b="0" i="0">
                <a:effectLst/>
                <a:latin typeface="DIN Next"/>
              </a:rPr>
              <a:t>The Next Generation NCLEX will become effective beginning April 1, 2023.</a:t>
            </a:r>
          </a:p>
          <a:p>
            <a:pPr marL="342900" indent="-342900">
              <a:lnSpc>
                <a:spcPct val="90000"/>
              </a:lnSpc>
              <a:buFont typeface="Arial" panose="020B0604020202020204" pitchFamily="34" charset="0"/>
              <a:buChar char="•"/>
            </a:pPr>
            <a:endParaRPr lang="en-US" sz="1700"/>
          </a:p>
        </p:txBody>
      </p:sp>
      <p:cxnSp>
        <p:nvCxnSpPr>
          <p:cNvPr id="14" name="Straight Connector 13">
            <a:extLst>
              <a:ext uri="{FF2B5EF4-FFF2-40B4-BE49-F238E27FC236}">
                <a16:creationId xmlns:a16="http://schemas.microsoft.com/office/drawing/2014/main" id="{A6F0AD64-835F-42E2-B4C7-47A77348AB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12358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9" y="489853"/>
            <a:ext cx="6186871"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2639DD-A0AA-71A6-E8A6-BA697DAACB96}"/>
              </a:ext>
            </a:extLst>
          </p:cNvPr>
          <p:cNvSpPr>
            <a:spLocks noGrp="1"/>
          </p:cNvSpPr>
          <p:nvPr>
            <p:ph type="title"/>
          </p:nvPr>
        </p:nvSpPr>
        <p:spPr>
          <a:xfrm>
            <a:off x="482601" y="976152"/>
            <a:ext cx="5613399" cy="5024920"/>
          </a:xfrm>
        </p:spPr>
        <p:txBody>
          <a:bodyPr anchor="ctr">
            <a:normAutofit/>
          </a:bodyPr>
          <a:lstStyle/>
          <a:p>
            <a:r>
              <a:rPr lang="en-US" b="1"/>
              <a:t>What’s Up With The New Exam?</a:t>
            </a:r>
            <a:endParaRPr lang="en-US"/>
          </a:p>
        </p:txBody>
      </p:sp>
      <p:cxnSp>
        <p:nvCxnSpPr>
          <p:cNvPr id="12" name="Straight Connector 11">
            <a:extLst>
              <a:ext uri="{FF2B5EF4-FFF2-40B4-BE49-F238E27FC236}">
                <a16:creationId xmlns:a16="http://schemas.microsoft.com/office/drawing/2014/main" id="{C14F7EC0-B8AC-4E93-A415-71AF71B12A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3" name="Content Placeholder 2">
            <a:extLst>
              <a:ext uri="{FF2B5EF4-FFF2-40B4-BE49-F238E27FC236}">
                <a16:creationId xmlns:a16="http://schemas.microsoft.com/office/drawing/2014/main" id="{ADE9929C-440B-1674-A9BF-9521A235C2E9}"/>
              </a:ext>
            </a:extLst>
          </p:cNvPr>
          <p:cNvSpPr>
            <a:spLocks noGrp="1"/>
          </p:cNvSpPr>
          <p:nvPr>
            <p:ph idx="1"/>
          </p:nvPr>
        </p:nvSpPr>
        <p:spPr>
          <a:xfrm>
            <a:off x="6997624" y="976158"/>
            <a:ext cx="4440589" cy="5024931"/>
          </a:xfrm>
        </p:spPr>
        <p:txBody>
          <a:bodyPr anchor="ctr">
            <a:normAutofit/>
          </a:bodyPr>
          <a:lstStyle/>
          <a:p>
            <a:pPr marL="342900" indent="-342900">
              <a:buFont typeface="Arial" panose="020B0604020202020204" pitchFamily="34" charset="0"/>
              <a:buChar char="•"/>
            </a:pPr>
            <a:r>
              <a:rPr lang="en-US" sz="2000" b="0" i="0">
                <a:effectLst/>
                <a:latin typeface="DIN Next"/>
              </a:rPr>
              <a:t>Test rigor will not change the new exam. </a:t>
            </a:r>
          </a:p>
          <a:p>
            <a:pPr marL="342900" indent="-342900">
              <a:buFont typeface="Arial" panose="020B0604020202020204" pitchFamily="34" charset="0"/>
              <a:buChar char="•"/>
            </a:pPr>
            <a:r>
              <a:rPr lang="en-US" sz="2000" b="0" i="0">
                <a:effectLst/>
                <a:latin typeface="DIN Next"/>
              </a:rPr>
              <a:t>The new exam will continue maintaining the high-level reliability and accuracy that is expected of the NCLEX </a:t>
            </a:r>
          </a:p>
          <a:p>
            <a:pPr marL="342900" indent="-342900">
              <a:buFont typeface="Arial" panose="020B0604020202020204" pitchFamily="34" charset="0"/>
              <a:buChar char="•"/>
            </a:pPr>
            <a:r>
              <a:rPr lang="en-US" sz="2000">
                <a:latin typeface="DIN Next"/>
              </a:rPr>
              <a:t>Continues </a:t>
            </a:r>
            <a:r>
              <a:rPr lang="en-US" sz="2000" b="0" i="0">
                <a:effectLst/>
                <a:latin typeface="DIN Next"/>
              </a:rPr>
              <a:t>standard of excellence in the regulation of nursing practice with a focus on public safety and health care needs.  </a:t>
            </a:r>
          </a:p>
          <a:p>
            <a:endParaRPr lang="en-US" sz="2000"/>
          </a:p>
        </p:txBody>
      </p:sp>
      <p:cxnSp>
        <p:nvCxnSpPr>
          <p:cNvPr id="14" name="Straight Connector 13">
            <a:extLst>
              <a:ext uri="{FF2B5EF4-FFF2-40B4-BE49-F238E27FC236}">
                <a16:creationId xmlns:a16="http://schemas.microsoft.com/office/drawing/2014/main" id="{A6F0AD64-835F-42E2-B4C7-47A77348AB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76096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E4172-1654-80F1-0E84-4A4FCC9BEB19}"/>
              </a:ext>
            </a:extLst>
          </p:cNvPr>
          <p:cNvSpPr>
            <a:spLocks noGrp="1"/>
          </p:cNvSpPr>
          <p:nvPr>
            <p:ph type="title"/>
          </p:nvPr>
        </p:nvSpPr>
        <p:spPr>
          <a:xfrm>
            <a:off x="482600" y="641074"/>
            <a:ext cx="10634472" cy="765313"/>
          </a:xfrm>
        </p:spPr>
        <p:txBody>
          <a:bodyPr/>
          <a:lstStyle/>
          <a:p>
            <a:r>
              <a:rPr lang="en-US" sz="5400" b="1" dirty="0"/>
              <a:t>For Educators</a:t>
            </a:r>
          </a:p>
        </p:txBody>
      </p:sp>
      <p:graphicFrame>
        <p:nvGraphicFramePr>
          <p:cNvPr id="5" name="Content Placeholder 2">
            <a:extLst>
              <a:ext uri="{FF2B5EF4-FFF2-40B4-BE49-F238E27FC236}">
                <a16:creationId xmlns:a16="http://schemas.microsoft.com/office/drawing/2014/main" id="{130803BA-75F9-389B-7B9A-73B85673C578}"/>
              </a:ext>
            </a:extLst>
          </p:cNvPr>
          <p:cNvGraphicFramePr>
            <a:graphicFrameLocks noGrp="1"/>
          </p:cNvGraphicFramePr>
          <p:nvPr>
            <p:ph idx="1"/>
          </p:nvPr>
        </p:nvGraphicFramePr>
        <p:xfrm>
          <a:off x="482600" y="1659835"/>
          <a:ext cx="10967278" cy="4219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5730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56233-11DC-6ED7-F1BE-9626AA61C74D}"/>
              </a:ext>
            </a:extLst>
          </p:cNvPr>
          <p:cNvSpPr>
            <a:spLocks noGrp="1"/>
          </p:cNvSpPr>
          <p:nvPr>
            <p:ph type="title"/>
          </p:nvPr>
        </p:nvSpPr>
        <p:spPr>
          <a:xfrm>
            <a:off x="482600" y="581439"/>
            <a:ext cx="10634472" cy="1068457"/>
          </a:xfrm>
        </p:spPr>
        <p:txBody>
          <a:bodyPr/>
          <a:lstStyle/>
          <a:p>
            <a:r>
              <a:rPr lang="en-US" sz="4800" b="1" dirty="0"/>
              <a:t>Next Gen NCLEX Scoring </a:t>
            </a:r>
          </a:p>
        </p:txBody>
      </p:sp>
      <p:sp>
        <p:nvSpPr>
          <p:cNvPr id="3" name="Content Placeholder 2">
            <a:extLst>
              <a:ext uri="{FF2B5EF4-FFF2-40B4-BE49-F238E27FC236}">
                <a16:creationId xmlns:a16="http://schemas.microsoft.com/office/drawing/2014/main" id="{E62B4395-871D-3770-0D8C-571412723775}"/>
              </a:ext>
            </a:extLst>
          </p:cNvPr>
          <p:cNvSpPr>
            <a:spLocks noGrp="1"/>
          </p:cNvSpPr>
          <p:nvPr>
            <p:ph idx="1"/>
          </p:nvPr>
        </p:nvSpPr>
        <p:spPr>
          <a:xfrm>
            <a:off x="482600" y="1649896"/>
            <a:ext cx="11320117" cy="4229696"/>
          </a:xfrm>
        </p:spPr>
        <p:txBody>
          <a:bodyPr>
            <a:normAutofit fontScale="85000" lnSpcReduction="20000"/>
          </a:bodyPr>
          <a:lstStyle/>
          <a:p>
            <a:pPr marL="342900" indent="-342900">
              <a:buFont typeface="Arial" panose="020B0604020202020204" pitchFamily="34" charset="0"/>
              <a:buChar char="•"/>
            </a:pPr>
            <a:r>
              <a:rPr lang="en-US" b="0" i="0" dirty="0">
                <a:solidFill>
                  <a:srgbClr val="333333"/>
                </a:solidFill>
                <a:effectLst/>
                <a:latin typeface="DIN Next"/>
              </a:rPr>
              <a:t>The scoring model for NGN will extend the current scoring model. </a:t>
            </a:r>
          </a:p>
          <a:p>
            <a:pPr marL="342900" indent="-342900">
              <a:buFont typeface="Arial" panose="020B0604020202020204" pitchFamily="34" charset="0"/>
              <a:buChar char="•"/>
            </a:pPr>
            <a:r>
              <a:rPr lang="en-US" b="0" i="0" dirty="0">
                <a:solidFill>
                  <a:srgbClr val="333333"/>
                </a:solidFill>
                <a:effectLst/>
                <a:latin typeface="DIN Next"/>
              </a:rPr>
              <a:t>Currently, the NCLEX® items are dichotomous models </a:t>
            </a:r>
            <a:r>
              <a:rPr lang="en-US" b="0" i="0" dirty="0">
                <a:solidFill>
                  <a:srgbClr val="333333"/>
                </a:solidFill>
                <a:effectLst/>
                <a:latin typeface="DIN Next"/>
                <a:sym typeface="Wingdings" panose="05000000000000000000" pitchFamily="2" charset="2"/>
              </a:rPr>
              <a:t> </a:t>
            </a:r>
            <a:r>
              <a:rPr lang="en-US" b="0" i="0" dirty="0">
                <a:solidFill>
                  <a:srgbClr val="333333"/>
                </a:solidFill>
                <a:effectLst/>
                <a:latin typeface="DIN Next"/>
              </a:rPr>
              <a:t>scored as either 'all correct' or 'all incorrect.’</a:t>
            </a:r>
          </a:p>
          <a:p>
            <a:pPr marL="342900" indent="-342900">
              <a:buFont typeface="Arial" panose="020B0604020202020204" pitchFamily="34" charset="0"/>
              <a:buChar char="•"/>
            </a:pPr>
            <a:r>
              <a:rPr lang="en-US" b="0" i="0" dirty="0">
                <a:solidFill>
                  <a:srgbClr val="333333"/>
                </a:solidFill>
                <a:effectLst/>
                <a:latin typeface="DIN Next"/>
              </a:rPr>
              <a:t>The new NGN scoring models, called polytomous models, </a:t>
            </a:r>
            <a:r>
              <a:rPr lang="en-US" b="0" i="0" dirty="0">
                <a:solidFill>
                  <a:srgbClr val="333333"/>
                </a:solidFill>
                <a:effectLst/>
                <a:latin typeface="DIN Next"/>
                <a:sym typeface="Wingdings" panose="05000000000000000000" pitchFamily="2" charset="2"/>
              </a:rPr>
              <a:t></a:t>
            </a:r>
            <a:r>
              <a:rPr lang="en-US" b="0" i="0" dirty="0">
                <a:solidFill>
                  <a:srgbClr val="333333"/>
                </a:solidFill>
                <a:effectLst/>
                <a:latin typeface="DIN Next"/>
              </a:rPr>
              <a:t> allow partial scores of items with multiple points.</a:t>
            </a:r>
          </a:p>
          <a:p>
            <a:pPr marL="342900" indent="-342900">
              <a:buFont typeface="Arial" panose="020B0604020202020204" pitchFamily="34" charset="0"/>
              <a:buChar char="•"/>
            </a:pPr>
            <a:r>
              <a:rPr lang="en-US" b="0" i="0" dirty="0">
                <a:solidFill>
                  <a:srgbClr val="333333"/>
                </a:solidFill>
                <a:effectLst/>
                <a:latin typeface="DIN Next"/>
              </a:rPr>
              <a:t>NGN stand-alone items are items that can be administered individually. They can be any of the new NGN response types (e.g., Drag and Drop, Multiple Response (MR), Select All That Apply (SATA), Highlight, etc.).</a:t>
            </a:r>
          </a:p>
          <a:p>
            <a:pPr marL="342900" indent="-342900">
              <a:buFont typeface="Arial" panose="020B0604020202020204" pitchFamily="34" charset="0"/>
              <a:buChar char="•"/>
            </a:pPr>
            <a:r>
              <a:rPr lang="en-US" b="0" i="0" dirty="0">
                <a:solidFill>
                  <a:srgbClr val="333333"/>
                </a:solidFill>
                <a:effectLst/>
                <a:latin typeface="DIN Next"/>
              </a:rPr>
              <a:t>The new scoring methods allow for moving beyond the current scoring model that is based on candidates' responses being scored as 'all correct' or 'all incorrect.’ The new polytomous scoring methods will allow for the evaluation of partial knowledge. </a:t>
            </a:r>
          </a:p>
          <a:p>
            <a:pPr marL="342900" indent="-342900">
              <a:buFont typeface="Arial" panose="020B0604020202020204" pitchFamily="34" charset="0"/>
              <a:buChar char="•"/>
            </a:pPr>
            <a:r>
              <a:rPr lang="en-US" b="0" i="0" dirty="0">
                <a:solidFill>
                  <a:srgbClr val="333333"/>
                </a:solidFill>
                <a:effectLst/>
                <a:latin typeface="DIN Next"/>
              </a:rPr>
              <a:t>The passing standard is determined through a panel of Nursing Subject Matter Experts (SMEs) to identify the score associated with a minimally competent candidate. </a:t>
            </a:r>
          </a:p>
          <a:p>
            <a:pPr marL="342900" indent="-342900">
              <a:buFont typeface="Arial" panose="020B0604020202020204" pitchFamily="34" charset="0"/>
              <a:buChar char="•"/>
            </a:pPr>
            <a:r>
              <a:rPr lang="en-US" b="0" i="0" dirty="0">
                <a:solidFill>
                  <a:srgbClr val="333333"/>
                </a:solidFill>
                <a:effectLst/>
                <a:latin typeface="DIN Next"/>
              </a:rPr>
              <a:t>The scoring models do not affect the delineation of the passing standard.</a:t>
            </a:r>
          </a:p>
        </p:txBody>
      </p:sp>
    </p:spTree>
    <p:extLst>
      <p:ext uri="{BB962C8B-B14F-4D97-AF65-F5344CB8AC3E}">
        <p14:creationId xmlns:p14="http://schemas.microsoft.com/office/powerpoint/2010/main" val="362803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E48FA233-30DB-4D0A-BF51-78D03F79F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 useBgFill="1">
        <p:nvSpPr>
          <p:cNvPr id="18" name="Rectangle 17">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7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F716CC0-CAC9-43AB-ADE5-2D88EAF329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721" y="462838"/>
            <a:ext cx="11149858" cy="590529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5" name="Content Placeholder 4" descr="A view of the earth from space&#10;&#10;Description automatically generated with medium confidence">
            <a:extLst>
              <a:ext uri="{FF2B5EF4-FFF2-40B4-BE49-F238E27FC236}">
                <a16:creationId xmlns:a16="http://schemas.microsoft.com/office/drawing/2014/main" id="{1B34E9EF-DF1E-2EF2-87CF-4B09725C53C0}"/>
              </a:ext>
            </a:extLst>
          </p:cNvPr>
          <p:cNvPicPr>
            <a:picLocks noGrp="1" noChangeAspect="1"/>
          </p:cNvPicPr>
          <p:nvPr>
            <p:ph idx="1"/>
          </p:nvPr>
        </p:nvPicPr>
        <p:blipFill rotWithShape="1">
          <a:blip r:embed="rId2">
            <a:alphaModFix amt="40000"/>
            <a:extLst>
              <a:ext uri="{28A0092B-C50C-407E-A947-70E740481C1C}">
                <a14:useLocalDpi xmlns:a14="http://schemas.microsoft.com/office/drawing/2010/main" val="0"/>
              </a:ext>
            </a:extLst>
          </a:blip>
          <a:srcRect t="16930" b="3605"/>
          <a:stretch/>
        </p:blipFill>
        <p:spPr>
          <a:xfrm>
            <a:off x="482600" y="462838"/>
            <a:ext cx="11147071" cy="5905296"/>
          </a:xfrm>
          <a:prstGeom prst="rect">
            <a:avLst/>
          </a:prstGeom>
        </p:spPr>
      </p:pic>
      <p:sp>
        <p:nvSpPr>
          <p:cNvPr id="2" name="Title 1">
            <a:extLst>
              <a:ext uri="{FF2B5EF4-FFF2-40B4-BE49-F238E27FC236}">
                <a16:creationId xmlns:a16="http://schemas.microsoft.com/office/drawing/2014/main" id="{41C99121-41D3-D098-DE9F-F0DCB261B2A4}"/>
              </a:ext>
            </a:extLst>
          </p:cNvPr>
          <p:cNvSpPr>
            <a:spLocks noGrp="1"/>
          </p:cNvSpPr>
          <p:nvPr>
            <p:ph type="title"/>
          </p:nvPr>
        </p:nvSpPr>
        <p:spPr>
          <a:xfrm>
            <a:off x="732568" y="3444673"/>
            <a:ext cx="6650871" cy="2736390"/>
          </a:xfrm>
        </p:spPr>
        <p:txBody>
          <a:bodyPr vert="horz" lIns="91440" tIns="45720" rIns="91440" bIns="45720" rtlCol="0" anchor="b">
            <a:normAutofit/>
          </a:bodyPr>
          <a:lstStyle/>
          <a:p>
            <a:r>
              <a:rPr lang="en-US" sz="7400">
                <a:solidFill>
                  <a:srgbClr val="FFFFFF"/>
                </a:solidFill>
              </a:rPr>
              <a:t>How’s The Weather Now?</a:t>
            </a:r>
          </a:p>
        </p:txBody>
      </p:sp>
    </p:spTree>
    <p:extLst>
      <p:ext uri="{BB962C8B-B14F-4D97-AF65-F5344CB8AC3E}">
        <p14:creationId xmlns:p14="http://schemas.microsoft.com/office/powerpoint/2010/main" val="270987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9" y="489853"/>
            <a:ext cx="6186871"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F233E4-0BB5-024E-0579-7FA9B1449880}"/>
              </a:ext>
            </a:extLst>
          </p:cNvPr>
          <p:cNvSpPr>
            <a:spLocks noGrp="1"/>
          </p:cNvSpPr>
          <p:nvPr>
            <p:ph type="title"/>
          </p:nvPr>
        </p:nvSpPr>
        <p:spPr>
          <a:xfrm>
            <a:off x="482601" y="976152"/>
            <a:ext cx="5613399" cy="5024920"/>
          </a:xfrm>
        </p:spPr>
        <p:txBody>
          <a:bodyPr vert="horz" lIns="91440" tIns="45720" rIns="91440" bIns="45720" rtlCol="0" anchor="ctr">
            <a:normAutofit/>
          </a:bodyPr>
          <a:lstStyle/>
          <a:p>
            <a:r>
              <a:rPr lang="en-US" dirty="0"/>
              <a:t>Next Steps</a:t>
            </a:r>
          </a:p>
        </p:txBody>
      </p:sp>
      <p:cxnSp>
        <p:nvCxnSpPr>
          <p:cNvPr id="13" name="Straight Connector 12">
            <a:extLst>
              <a:ext uri="{FF2B5EF4-FFF2-40B4-BE49-F238E27FC236}">
                <a16:creationId xmlns:a16="http://schemas.microsoft.com/office/drawing/2014/main" id="{C14F7EC0-B8AC-4E93-A415-71AF71B12A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4"/>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4" name="Content Placeholder 3">
            <a:extLst>
              <a:ext uri="{FF2B5EF4-FFF2-40B4-BE49-F238E27FC236}">
                <a16:creationId xmlns:a16="http://schemas.microsoft.com/office/drawing/2014/main" id="{2CCDCDCE-156D-9130-66DB-46B4F7C285B3}"/>
              </a:ext>
            </a:extLst>
          </p:cNvPr>
          <p:cNvSpPr>
            <a:spLocks noGrp="1"/>
          </p:cNvSpPr>
          <p:nvPr>
            <p:ph idx="1"/>
          </p:nvPr>
        </p:nvSpPr>
        <p:spPr>
          <a:xfrm>
            <a:off x="6997624" y="976158"/>
            <a:ext cx="4440589" cy="5024931"/>
          </a:xfrm>
        </p:spPr>
        <p:txBody>
          <a:bodyPr anchor="ctr">
            <a:normAutofit/>
          </a:bodyPr>
          <a:lstStyle/>
          <a:p>
            <a:pPr marL="342900" indent="-342900">
              <a:buFont typeface="Arial" panose="020B0604020202020204" pitchFamily="34" charset="0"/>
              <a:buChar char="•"/>
            </a:pPr>
            <a:r>
              <a:rPr lang="en-US" sz="2000" b="1"/>
              <a:t>Session Two </a:t>
            </a:r>
            <a:r>
              <a:rPr lang="en-US" sz="2000"/>
              <a:t>– Monday, March 13, 2023, from 9-10 AM EST</a:t>
            </a:r>
          </a:p>
          <a:p>
            <a:pPr marL="1028700" lvl="1" indent="-342900"/>
            <a:r>
              <a:rPr lang="en-US" dirty="0"/>
              <a:t>Types of Test Items</a:t>
            </a:r>
          </a:p>
          <a:p>
            <a:pPr marL="1028700" lvl="1" indent="-342900"/>
            <a:r>
              <a:rPr lang="en-US" dirty="0"/>
              <a:t>Test Item Development</a:t>
            </a:r>
          </a:p>
          <a:p>
            <a:pPr marL="342900" indent="-342900">
              <a:buFont typeface="Arial" panose="020B0604020202020204" pitchFamily="34" charset="0"/>
              <a:buChar char="•"/>
            </a:pPr>
            <a:r>
              <a:rPr lang="en-US" sz="2000" b="1"/>
              <a:t>Session Three </a:t>
            </a:r>
            <a:r>
              <a:rPr lang="en-US" sz="2000"/>
              <a:t>– Monday, April 10, 2023, from 9-10 AM EST</a:t>
            </a:r>
          </a:p>
          <a:p>
            <a:pPr marL="1028700" lvl="1" indent="-342900"/>
            <a:r>
              <a:rPr lang="en-US" dirty="0"/>
              <a:t>Develop Your Own Items</a:t>
            </a:r>
          </a:p>
        </p:txBody>
      </p:sp>
      <p:cxnSp>
        <p:nvCxnSpPr>
          <p:cNvPr id="15" name="Straight Connector 14">
            <a:extLst>
              <a:ext uri="{FF2B5EF4-FFF2-40B4-BE49-F238E27FC236}">
                <a16:creationId xmlns:a16="http://schemas.microsoft.com/office/drawing/2014/main" id="{A6F0AD64-835F-42E2-B4C7-47A77348AB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95693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F3492D8-FDBF-F215-503D-EBD1F00305A3}"/>
              </a:ext>
            </a:extLst>
          </p:cNvPr>
          <p:cNvPicPr>
            <a:picLocks noChangeAspect="1"/>
          </p:cNvPicPr>
          <p:nvPr/>
        </p:nvPicPr>
        <p:blipFill rotWithShape="1">
          <a:blip r:embed="rId2">
            <a:alphaModFix/>
          </a:blip>
          <a:srcRect t="20475" r="-1" b="-1"/>
          <a:stretch/>
        </p:blipFill>
        <p:spPr>
          <a:xfrm>
            <a:off x="20" y="-1"/>
            <a:ext cx="12188932" cy="6858000"/>
          </a:xfrm>
          <a:prstGeom prst="rect">
            <a:avLst/>
          </a:prstGeom>
        </p:spPr>
      </p:pic>
      <p:sp>
        <p:nvSpPr>
          <p:cNvPr id="13" name="Rectangle 12">
            <a:extLst>
              <a:ext uri="{FF2B5EF4-FFF2-40B4-BE49-F238E27FC236}">
                <a16:creationId xmlns:a16="http://schemas.microsoft.com/office/drawing/2014/main" id="{C89012F3-E872-4965-8202-7945C4E70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89239" y="-389238"/>
            <a:ext cx="6858000" cy="763647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BA5E6B92-0A2A-4585-8AAC-87FC220EF9B2}"/>
              </a:ext>
            </a:extLst>
          </p:cNvPr>
          <p:cNvSpPr>
            <a:spLocks noGrp="1"/>
          </p:cNvSpPr>
          <p:nvPr>
            <p:ph type="ctrTitle"/>
          </p:nvPr>
        </p:nvSpPr>
        <p:spPr>
          <a:xfrm>
            <a:off x="482600" y="732032"/>
            <a:ext cx="5925577" cy="2966822"/>
          </a:xfrm>
        </p:spPr>
        <p:txBody>
          <a:bodyPr anchor="b">
            <a:normAutofit/>
          </a:bodyPr>
          <a:lstStyle/>
          <a:p>
            <a:r>
              <a:rPr lang="en-US" sz="8000">
                <a:solidFill>
                  <a:srgbClr val="FFFFFF"/>
                </a:solidFill>
              </a:rPr>
              <a:t>THANK YOU!!!</a:t>
            </a:r>
          </a:p>
        </p:txBody>
      </p:sp>
      <p:sp>
        <p:nvSpPr>
          <p:cNvPr id="5" name="Subtitle 4">
            <a:extLst>
              <a:ext uri="{FF2B5EF4-FFF2-40B4-BE49-F238E27FC236}">
                <a16:creationId xmlns:a16="http://schemas.microsoft.com/office/drawing/2014/main" id="{02FE8C39-D950-C0EF-16F4-26036180EF02}"/>
              </a:ext>
            </a:extLst>
          </p:cNvPr>
          <p:cNvSpPr>
            <a:spLocks noGrp="1"/>
          </p:cNvSpPr>
          <p:nvPr>
            <p:ph type="subTitle" idx="1"/>
          </p:nvPr>
        </p:nvSpPr>
        <p:spPr>
          <a:xfrm>
            <a:off x="482600" y="4201721"/>
            <a:ext cx="5925577" cy="1949813"/>
          </a:xfrm>
        </p:spPr>
        <p:txBody>
          <a:bodyPr anchor="t">
            <a:normAutofit/>
          </a:bodyPr>
          <a:lstStyle/>
          <a:p>
            <a:r>
              <a:rPr lang="en-US">
                <a:solidFill>
                  <a:srgbClr val="FFFFFF"/>
                </a:solidFill>
              </a:rPr>
              <a:t>Monica Harmon, MSN, MPH, RN</a:t>
            </a:r>
          </a:p>
          <a:p>
            <a:r>
              <a:rPr lang="en-US">
                <a:solidFill>
                  <a:srgbClr val="FFFFFF"/>
                </a:solidFill>
              </a:rPr>
              <a:t>mjh62@drexel.edu</a:t>
            </a:r>
          </a:p>
        </p:txBody>
      </p:sp>
      <p:cxnSp>
        <p:nvCxnSpPr>
          <p:cNvPr id="15" name="Straight Connector 14">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34921031-DE97-4979-8D9E-C47904360F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391545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8554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E48FA233-30DB-4D0A-BF51-78D03F79F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 useBgFill="1">
        <p:nvSpPr>
          <p:cNvPr id="18" name="Rectangle 17">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7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8F716CC0-CAC9-43AB-ADE5-2D88EAF329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721" y="462838"/>
            <a:ext cx="11149858" cy="5905297"/>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5" name="Content Placeholder 4" descr="A view of the earth from space&#10;&#10;Description automatically generated with medium confidence">
            <a:extLst>
              <a:ext uri="{FF2B5EF4-FFF2-40B4-BE49-F238E27FC236}">
                <a16:creationId xmlns:a16="http://schemas.microsoft.com/office/drawing/2014/main" id="{1B34E9EF-DF1E-2EF2-87CF-4B09725C53C0}"/>
              </a:ext>
            </a:extLst>
          </p:cNvPr>
          <p:cNvPicPr>
            <a:picLocks noGrp="1" noChangeAspect="1"/>
          </p:cNvPicPr>
          <p:nvPr>
            <p:ph idx="1"/>
          </p:nvPr>
        </p:nvPicPr>
        <p:blipFill rotWithShape="1">
          <a:blip r:embed="rId2">
            <a:alphaModFix amt="40000"/>
            <a:extLst>
              <a:ext uri="{28A0092B-C50C-407E-A947-70E740481C1C}">
                <a14:useLocalDpi xmlns:a14="http://schemas.microsoft.com/office/drawing/2010/main" val="0"/>
              </a:ext>
            </a:extLst>
          </a:blip>
          <a:srcRect t="16930" b="3605"/>
          <a:stretch/>
        </p:blipFill>
        <p:spPr>
          <a:xfrm>
            <a:off x="482600" y="462838"/>
            <a:ext cx="11147071" cy="5905296"/>
          </a:xfrm>
          <a:prstGeom prst="rect">
            <a:avLst/>
          </a:prstGeom>
        </p:spPr>
      </p:pic>
      <p:sp>
        <p:nvSpPr>
          <p:cNvPr id="2" name="Title 1">
            <a:extLst>
              <a:ext uri="{FF2B5EF4-FFF2-40B4-BE49-F238E27FC236}">
                <a16:creationId xmlns:a16="http://schemas.microsoft.com/office/drawing/2014/main" id="{41C99121-41D3-D098-DE9F-F0DCB261B2A4}"/>
              </a:ext>
            </a:extLst>
          </p:cNvPr>
          <p:cNvSpPr>
            <a:spLocks noGrp="1"/>
          </p:cNvSpPr>
          <p:nvPr>
            <p:ph type="title"/>
          </p:nvPr>
        </p:nvSpPr>
        <p:spPr>
          <a:xfrm>
            <a:off x="732568" y="3444673"/>
            <a:ext cx="6650871" cy="2736390"/>
          </a:xfrm>
        </p:spPr>
        <p:txBody>
          <a:bodyPr vert="horz" lIns="91440" tIns="45720" rIns="91440" bIns="45720" rtlCol="0" anchor="b">
            <a:normAutofit/>
          </a:bodyPr>
          <a:lstStyle/>
          <a:p>
            <a:pPr>
              <a:lnSpc>
                <a:spcPct val="90000"/>
              </a:lnSpc>
            </a:pPr>
            <a:r>
              <a:rPr lang="en-US" sz="6200">
                <a:solidFill>
                  <a:srgbClr val="FFFFFF"/>
                </a:solidFill>
              </a:rPr>
              <a:t>What’s The Weather Forecast?</a:t>
            </a:r>
          </a:p>
        </p:txBody>
      </p:sp>
    </p:spTree>
    <p:extLst>
      <p:ext uri="{BB962C8B-B14F-4D97-AF65-F5344CB8AC3E}">
        <p14:creationId xmlns:p14="http://schemas.microsoft.com/office/powerpoint/2010/main" val="147807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12EE356-A629-4F1A-9BAD-E21B3B10D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10" y="489853"/>
            <a:ext cx="3990149"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8127F7-4F3D-2B0D-A585-763D9ED3BB57}"/>
              </a:ext>
            </a:extLst>
          </p:cNvPr>
          <p:cNvSpPr>
            <a:spLocks noGrp="1"/>
          </p:cNvSpPr>
          <p:nvPr>
            <p:ph type="title"/>
          </p:nvPr>
        </p:nvSpPr>
        <p:spPr>
          <a:xfrm>
            <a:off x="678955" y="976152"/>
            <a:ext cx="3555211" cy="5024920"/>
          </a:xfrm>
        </p:spPr>
        <p:txBody>
          <a:bodyPr anchor="ctr">
            <a:normAutofit/>
          </a:bodyPr>
          <a:lstStyle/>
          <a:p>
            <a:r>
              <a:rPr lang="en-US" sz="5400" b="1" dirty="0"/>
              <a:t>Objectives</a:t>
            </a:r>
            <a:r>
              <a:rPr lang="en-US" sz="5400" dirty="0"/>
              <a:t> </a:t>
            </a:r>
          </a:p>
        </p:txBody>
      </p:sp>
      <p:cxnSp>
        <p:nvCxnSpPr>
          <p:cNvPr id="13" name="Straight Connector 12">
            <a:extLst>
              <a:ext uri="{FF2B5EF4-FFF2-40B4-BE49-F238E27FC236}">
                <a16:creationId xmlns:a16="http://schemas.microsoft.com/office/drawing/2014/main" id="{0317483B-E60B-4F41-9448-D757B9FCD2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2EB44B66-1945-4638-8E9A-4F49493D7F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5" name="Content Placeholder 2">
            <a:extLst>
              <a:ext uri="{FF2B5EF4-FFF2-40B4-BE49-F238E27FC236}">
                <a16:creationId xmlns:a16="http://schemas.microsoft.com/office/drawing/2014/main" id="{7247C105-5A25-67BE-D8CB-74C9BDB6AF66}"/>
              </a:ext>
            </a:extLst>
          </p:cNvPr>
          <p:cNvGraphicFramePr>
            <a:graphicFrameLocks noGrp="1"/>
          </p:cNvGraphicFramePr>
          <p:nvPr>
            <p:ph idx="1"/>
            <p:extLst>
              <p:ext uri="{D42A27DB-BD31-4B8C-83A1-F6EECF244321}">
                <p14:modId xmlns:p14="http://schemas.microsoft.com/office/powerpoint/2010/main" val="4114397545"/>
              </p:ext>
            </p:extLst>
          </p:nvPr>
        </p:nvGraphicFramePr>
        <p:xfrm>
          <a:off x="4796496" y="636527"/>
          <a:ext cx="6833175" cy="5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8857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E48FA233-30DB-4D0A-BF51-78D03F79F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
        <p:nvSpPr>
          <p:cNvPr id="22" name="Background Fill">
            <a:extLst>
              <a:ext uri="{FF2B5EF4-FFF2-40B4-BE49-F238E27FC236}">
                <a16:creationId xmlns:a16="http://schemas.microsoft.com/office/drawing/2014/main" id="{B6D694DB-A3FC-4F14-A225-17BEBA44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9525" cap="flat">
            <a:noFill/>
            <a:prstDash val="solid"/>
            <a:miter/>
          </a:ln>
        </p:spPr>
        <p:txBody>
          <a:bodyPr rtlCol="0" anchor="ctr"/>
          <a:lstStyle/>
          <a:p>
            <a:endParaRPr lang="en-US">
              <a:solidFill>
                <a:schemeClr val="tx1"/>
              </a:solidFill>
            </a:endParaRPr>
          </a:p>
        </p:txBody>
      </p:sp>
      <p:pic>
        <p:nvPicPr>
          <p:cNvPr id="10" name="Picture 9" descr="Sticky notes with question marks">
            <a:extLst>
              <a:ext uri="{FF2B5EF4-FFF2-40B4-BE49-F238E27FC236}">
                <a16:creationId xmlns:a16="http://schemas.microsoft.com/office/drawing/2014/main" id="{990CDFC6-C48A-73A9-0380-91BBCE023DFB}"/>
              </a:ext>
            </a:extLst>
          </p:cNvPr>
          <p:cNvPicPr>
            <a:picLocks noChangeAspect="1"/>
          </p:cNvPicPr>
          <p:nvPr/>
        </p:nvPicPr>
        <p:blipFill rotWithShape="1">
          <a:blip r:embed="rId2">
            <a:alphaModFix/>
          </a:blip>
          <a:srcRect t="10151" r="-1" b="5557"/>
          <a:stretch/>
        </p:blipFill>
        <p:spPr>
          <a:xfrm>
            <a:off x="1530" y="10"/>
            <a:ext cx="12188941" cy="6857990"/>
          </a:xfrm>
          <a:prstGeom prst="rect">
            <a:avLst/>
          </a:prstGeom>
        </p:spPr>
      </p:pic>
      <p:sp>
        <p:nvSpPr>
          <p:cNvPr id="24" name="Rectangle 23">
            <a:extLst>
              <a:ext uri="{FF2B5EF4-FFF2-40B4-BE49-F238E27FC236}">
                <a16:creationId xmlns:a16="http://schemas.microsoft.com/office/drawing/2014/main" id="{6233B4D5-2565-4CC0-A9B1-C9EA9E9DE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89239" y="-389238"/>
            <a:ext cx="6858000" cy="763647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E5AA56C1-28C6-5856-ADD5-A01EA5F1E4CA}"/>
              </a:ext>
            </a:extLst>
          </p:cNvPr>
          <p:cNvSpPr>
            <a:spLocks noGrp="1"/>
          </p:cNvSpPr>
          <p:nvPr>
            <p:ph type="title"/>
          </p:nvPr>
        </p:nvSpPr>
        <p:spPr>
          <a:xfrm>
            <a:off x="457199" y="1122363"/>
            <a:ext cx="5638801" cy="2387600"/>
          </a:xfrm>
        </p:spPr>
        <p:txBody>
          <a:bodyPr vert="horz" lIns="91440" tIns="45720" rIns="91440" bIns="45720" rtlCol="0" anchor="b">
            <a:normAutofit/>
          </a:bodyPr>
          <a:lstStyle/>
          <a:p>
            <a:r>
              <a:rPr lang="en-US" sz="6600" b="1" dirty="0">
                <a:solidFill>
                  <a:srgbClr val="FFFFFF"/>
                </a:solidFill>
              </a:rPr>
              <a:t>What Have You Heard?</a:t>
            </a:r>
          </a:p>
        </p:txBody>
      </p:sp>
      <p:sp>
        <p:nvSpPr>
          <p:cNvPr id="8" name="Text Placeholder 7">
            <a:extLst>
              <a:ext uri="{FF2B5EF4-FFF2-40B4-BE49-F238E27FC236}">
                <a16:creationId xmlns:a16="http://schemas.microsoft.com/office/drawing/2014/main" id="{0A4F595E-8F5D-2BDE-CF61-A380648625C2}"/>
              </a:ext>
            </a:extLst>
          </p:cNvPr>
          <p:cNvSpPr>
            <a:spLocks noGrp="1"/>
          </p:cNvSpPr>
          <p:nvPr>
            <p:ph type="body" idx="1"/>
          </p:nvPr>
        </p:nvSpPr>
        <p:spPr>
          <a:xfrm>
            <a:off x="457199" y="3602038"/>
            <a:ext cx="5638801" cy="1655762"/>
          </a:xfrm>
        </p:spPr>
        <p:txBody>
          <a:bodyPr vert="horz" lIns="91440" tIns="45720" rIns="91440" bIns="45720" rtlCol="0">
            <a:normAutofit/>
          </a:bodyPr>
          <a:lstStyle/>
          <a:p>
            <a:r>
              <a:rPr lang="en-US" sz="3200" b="1" dirty="0">
                <a:solidFill>
                  <a:srgbClr val="FFFFFF"/>
                </a:solidFill>
              </a:rPr>
              <a:t>Has what you’ve heard impacted your teaching</a:t>
            </a:r>
          </a:p>
        </p:txBody>
      </p:sp>
      <p:cxnSp>
        <p:nvCxnSpPr>
          <p:cNvPr id="26" name="Straight Connector 25">
            <a:extLst>
              <a:ext uri="{FF2B5EF4-FFF2-40B4-BE49-F238E27FC236}">
                <a16:creationId xmlns:a16="http://schemas.microsoft.com/office/drawing/2014/main" id="{6D02D326-F829-4915-A540-3A4D5ADFC3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D528E080-CC35-4F6C-9D3C-949904DC4D5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59220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B0CFF1-78D7-4A83-A95E-71F9E3831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17F4CB7A-0166-9EFF-8634-539EC7323F89}"/>
              </a:ext>
            </a:extLst>
          </p:cNvPr>
          <p:cNvSpPr>
            <a:spLocks noGrp="1"/>
          </p:cNvSpPr>
          <p:nvPr>
            <p:ph type="title"/>
          </p:nvPr>
        </p:nvSpPr>
        <p:spPr>
          <a:xfrm>
            <a:off x="482601" y="865128"/>
            <a:ext cx="5613398" cy="5261895"/>
          </a:xfrm>
        </p:spPr>
        <p:txBody>
          <a:bodyPr anchor="ctr">
            <a:normAutofit/>
          </a:bodyPr>
          <a:lstStyle/>
          <a:p>
            <a:r>
              <a:rPr lang="en-US" b="1"/>
              <a:t>‘If It Isn’t Broken, Why Fix It?’</a:t>
            </a:r>
          </a:p>
        </p:txBody>
      </p:sp>
      <p:cxnSp>
        <p:nvCxnSpPr>
          <p:cNvPr id="13" name="Straight Connector 12">
            <a:extLst>
              <a:ext uri="{FF2B5EF4-FFF2-40B4-BE49-F238E27FC236}">
                <a16:creationId xmlns:a16="http://schemas.microsoft.com/office/drawing/2014/main" id="{671B74E7-4838-4A57-A093-7ECD0A0CF3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64B30CE-C2B6-406B-921A-5A1BAAD877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7" name="Content Placeholder 4">
            <a:extLst>
              <a:ext uri="{FF2B5EF4-FFF2-40B4-BE49-F238E27FC236}">
                <a16:creationId xmlns:a16="http://schemas.microsoft.com/office/drawing/2014/main" id="{F5143A5D-FBBE-ACEC-103D-FD6EE77FD1A7}"/>
              </a:ext>
            </a:extLst>
          </p:cNvPr>
          <p:cNvGraphicFramePr>
            <a:graphicFrameLocks noGrp="1"/>
          </p:cNvGraphicFramePr>
          <p:nvPr>
            <p:ph idx="1"/>
            <p:extLst>
              <p:ext uri="{D42A27DB-BD31-4B8C-83A1-F6EECF244321}">
                <p14:modId xmlns:p14="http://schemas.microsoft.com/office/powerpoint/2010/main" val="1884080049"/>
              </p:ext>
            </p:extLst>
          </p:nvPr>
        </p:nvGraphicFramePr>
        <p:xfrm>
          <a:off x="6165356" y="865127"/>
          <a:ext cx="5464315" cy="5261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934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A5244-A1E0-6832-8823-E6D645CD762C}"/>
              </a:ext>
            </a:extLst>
          </p:cNvPr>
          <p:cNvSpPr>
            <a:spLocks noGrp="1"/>
          </p:cNvSpPr>
          <p:nvPr>
            <p:ph type="title"/>
          </p:nvPr>
        </p:nvSpPr>
        <p:spPr>
          <a:xfrm>
            <a:off x="482600" y="750404"/>
            <a:ext cx="10634472" cy="1311966"/>
          </a:xfrm>
        </p:spPr>
        <p:txBody>
          <a:bodyPr/>
          <a:lstStyle/>
          <a:p>
            <a:r>
              <a:rPr lang="en-US" b="1" dirty="0"/>
              <a:t>How Did We Get Here?</a:t>
            </a:r>
          </a:p>
        </p:txBody>
      </p:sp>
      <p:sp>
        <p:nvSpPr>
          <p:cNvPr id="3" name="Content Placeholder 2">
            <a:extLst>
              <a:ext uri="{FF2B5EF4-FFF2-40B4-BE49-F238E27FC236}">
                <a16:creationId xmlns:a16="http://schemas.microsoft.com/office/drawing/2014/main" id="{484B5D8A-0CCB-B851-FE89-9CFE1859B6CA}"/>
              </a:ext>
            </a:extLst>
          </p:cNvPr>
          <p:cNvSpPr>
            <a:spLocks noGrp="1"/>
          </p:cNvSpPr>
          <p:nvPr>
            <p:ph idx="1"/>
          </p:nvPr>
        </p:nvSpPr>
        <p:spPr>
          <a:xfrm>
            <a:off x="482600" y="2171700"/>
            <a:ext cx="10506991" cy="3707891"/>
          </a:xfrm>
        </p:spPr>
        <p:txBody>
          <a:bodyPr>
            <a:normAutofit fontScale="92500"/>
          </a:bodyPr>
          <a:lstStyle/>
          <a:p>
            <a:pPr marL="342900" indent="-342900">
              <a:buFont typeface="Arial" panose="020B0604020202020204" pitchFamily="34" charset="0"/>
              <a:buChar char="•"/>
            </a:pPr>
            <a:r>
              <a:rPr lang="en-US" b="1" dirty="0"/>
              <a:t>2009</a:t>
            </a:r>
            <a:r>
              <a:rPr lang="en-US" dirty="0"/>
              <a:t> - </a:t>
            </a:r>
            <a:r>
              <a:rPr lang="en-US" b="0" i="0" dirty="0">
                <a:solidFill>
                  <a:srgbClr val="333333"/>
                </a:solidFill>
                <a:effectLst/>
                <a:latin typeface="DIN Next"/>
              </a:rPr>
              <a:t>NCSBN reviewed several research reports and engaged in professional discussions with nursing experts on the importance of clinical judgment in nursing.</a:t>
            </a:r>
          </a:p>
          <a:p>
            <a:pPr marL="342900" indent="-342900">
              <a:buFont typeface="Arial" panose="020B0604020202020204" pitchFamily="34" charset="0"/>
              <a:buChar char="•"/>
            </a:pPr>
            <a:r>
              <a:rPr lang="en-US" dirty="0">
                <a:solidFill>
                  <a:srgbClr val="333333"/>
                </a:solidFill>
                <a:latin typeface="DIN Next"/>
              </a:rPr>
              <a:t>T</a:t>
            </a:r>
            <a:r>
              <a:rPr lang="en-US" b="0" i="0" dirty="0">
                <a:solidFill>
                  <a:srgbClr val="333333"/>
                </a:solidFill>
                <a:effectLst/>
                <a:latin typeface="DIN Next"/>
              </a:rPr>
              <a:t>he report found that </a:t>
            </a:r>
            <a:r>
              <a:rPr lang="en-US" b="1" i="1" dirty="0">
                <a:solidFill>
                  <a:srgbClr val="333333"/>
                </a:solidFill>
                <a:effectLst/>
                <a:latin typeface="DIN Next"/>
              </a:rPr>
              <a:t>50% of entry-level nurses </a:t>
            </a:r>
            <a:r>
              <a:rPr lang="en-US" b="0" i="0" dirty="0">
                <a:solidFill>
                  <a:srgbClr val="333333"/>
                </a:solidFill>
                <a:effectLst/>
                <a:latin typeface="DIN Next"/>
              </a:rPr>
              <a:t>were involved in practice errors, </a:t>
            </a:r>
            <a:r>
              <a:rPr lang="en-US" b="1" i="1" dirty="0">
                <a:solidFill>
                  <a:srgbClr val="333333"/>
                </a:solidFill>
                <a:effectLst/>
                <a:latin typeface="DIN Next"/>
              </a:rPr>
              <a:t>65% </a:t>
            </a:r>
            <a:r>
              <a:rPr lang="en-US" b="0" i="0" dirty="0">
                <a:solidFill>
                  <a:srgbClr val="333333"/>
                </a:solidFill>
                <a:effectLst/>
                <a:latin typeface="DIN Next"/>
              </a:rPr>
              <a:t>of entry-level nurse errors were related to poor clinical decision-making &amp; only </a:t>
            </a:r>
            <a:r>
              <a:rPr lang="en-US" b="1" i="1" dirty="0">
                <a:solidFill>
                  <a:srgbClr val="333333"/>
                </a:solidFill>
                <a:effectLst/>
                <a:latin typeface="DIN Next"/>
              </a:rPr>
              <a:t>20% </a:t>
            </a:r>
            <a:r>
              <a:rPr lang="en-US" b="0" i="0" dirty="0">
                <a:solidFill>
                  <a:srgbClr val="333333"/>
                </a:solidFill>
                <a:effectLst/>
                <a:latin typeface="DIN Next"/>
              </a:rPr>
              <a:t>of employers were satisfied with the decision-making abilities of entry-level nurses.</a:t>
            </a:r>
          </a:p>
          <a:p>
            <a:pPr marL="342900" indent="-342900">
              <a:buFont typeface="Arial" panose="020B0604020202020204" pitchFamily="34" charset="0"/>
              <a:buChar char="•"/>
            </a:pPr>
            <a:r>
              <a:rPr lang="en-US" b="1" dirty="0">
                <a:solidFill>
                  <a:srgbClr val="333333"/>
                </a:solidFill>
                <a:latin typeface="DIN Next"/>
              </a:rPr>
              <a:t>2012-2014</a:t>
            </a:r>
            <a:r>
              <a:rPr lang="en-US" dirty="0">
                <a:solidFill>
                  <a:srgbClr val="333333"/>
                </a:solidFill>
                <a:latin typeface="DIN Next"/>
              </a:rPr>
              <a:t> – Two </a:t>
            </a:r>
            <a:r>
              <a:rPr lang="en-US" b="0" i="0" dirty="0">
                <a:solidFill>
                  <a:srgbClr val="333333"/>
                </a:solidFill>
                <a:effectLst/>
                <a:latin typeface="DIN Next"/>
              </a:rPr>
              <a:t>studies provided showed the importance of clinical judgment in entry-level nursing. </a:t>
            </a:r>
          </a:p>
          <a:p>
            <a:pPr marL="1028700" lvl="1" indent="-342900"/>
            <a:r>
              <a:rPr lang="en-US" dirty="0">
                <a:solidFill>
                  <a:srgbClr val="333333"/>
                </a:solidFill>
                <a:latin typeface="DIN Next"/>
              </a:rPr>
              <a:t>M</a:t>
            </a:r>
            <a:r>
              <a:rPr lang="en-US" b="0" i="0" dirty="0">
                <a:solidFill>
                  <a:srgbClr val="333333"/>
                </a:solidFill>
                <a:effectLst/>
                <a:latin typeface="DIN Next"/>
              </a:rPr>
              <a:t>ajor findings </a:t>
            </a:r>
            <a:r>
              <a:rPr lang="en-US" b="0" i="0" dirty="0">
                <a:solidFill>
                  <a:srgbClr val="333333"/>
                </a:solidFill>
                <a:effectLst/>
                <a:latin typeface="DIN Next"/>
                <a:sym typeface="Wingdings" panose="05000000000000000000" pitchFamily="2" charset="2"/>
              </a:rPr>
              <a:t></a:t>
            </a:r>
            <a:r>
              <a:rPr lang="en-US" b="0" i="0" dirty="0">
                <a:solidFill>
                  <a:srgbClr val="333333"/>
                </a:solidFill>
                <a:effectLst/>
                <a:latin typeface="DIN Next"/>
              </a:rPr>
              <a:t> clinical judgment, problem-solving, critical thinking, professional communication, &amp; active listening were the top five high-priority skills. </a:t>
            </a:r>
          </a:p>
          <a:p>
            <a:pPr marL="1028700" lvl="1" indent="-342900"/>
            <a:r>
              <a:rPr lang="en-US" dirty="0">
                <a:solidFill>
                  <a:srgbClr val="333333"/>
                </a:solidFill>
                <a:latin typeface="DIN Next"/>
              </a:rPr>
              <a:t>C</a:t>
            </a:r>
            <a:r>
              <a:rPr lang="en-US" b="0" i="0" dirty="0">
                <a:solidFill>
                  <a:srgbClr val="333333"/>
                </a:solidFill>
                <a:effectLst/>
                <a:latin typeface="DIN Next"/>
              </a:rPr>
              <a:t>linical judgment = problem-solving + critical thinking</a:t>
            </a:r>
          </a:p>
          <a:p>
            <a:pPr marL="342900" indent="-342900">
              <a:buFont typeface="Arial" panose="020B0604020202020204" pitchFamily="34" charset="0"/>
              <a:buChar char="•"/>
            </a:pPr>
            <a:endParaRPr lang="en-US" b="0" i="0" dirty="0">
              <a:solidFill>
                <a:srgbClr val="333333"/>
              </a:solidFill>
              <a:effectLst/>
              <a:latin typeface="DIN Next"/>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274727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47A27-AC46-BBC6-E9D9-A987DDDC9A1C}"/>
              </a:ext>
            </a:extLst>
          </p:cNvPr>
          <p:cNvSpPr>
            <a:spLocks noGrp="1"/>
          </p:cNvSpPr>
          <p:nvPr>
            <p:ph type="title"/>
          </p:nvPr>
        </p:nvSpPr>
        <p:spPr>
          <a:xfrm>
            <a:off x="482600" y="978408"/>
            <a:ext cx="10634472" cy="1720066"/>
          </a:xfrm>
        </p:spPr>
        <p:txBody>
          <a:bodyPr/>
          <a:lstStyle/>
          <a:p>
            <a:r>
              <a:rPr lang="en-US" b="1" dirty="0"/>
              <a:t>How Did We Get Here?</a:t>
            </a:r>
          </a:p>
        </p:txBody>
      </p:sp>
      <p:sp>
        <p:nvSpPr>
          <p:cNvPr id="3" name="Content Placeholder 2">
            <a:extLst>
              <a:ext uri="{FF2B5EF4-FFF2-40B4-BE49-F238E27FC236}">
                <a16:creationId xmlns:a16="http://schemas.microsoft.com/office/drawing/2014/main" id="{8FD369BD-E0E4-09AC-5002-9468595E1D61}"/>
              </a:ext>
            </a:extLst>
          </p:cNvPr>
          <p:cNvSpPr>
            <a:spLocks noGrp="1"/>
          </p:cNvSpPr>
          <p:nvPr>
            <p:ph idx="1"/>
          </p:nvPr>
        </p:nvSpPr>
        <p:spPr>
          <a:xfrm>
            <a:off x="482600" y="2792896"/>
            <a:ext cx="10506991" cy="3086695"/>
          </a:xfrm>
        </p:spPr>
        <p:txBody>
          <a:bodyPr>
            <a:normAutofit/>
          </a:bodyPr>
          <a:lstStyle/>
          <a:p>
            <a:pPr marL="342900" indent="-342900">
              <a:buFont typeface="Arial" panose="020B0604020202020204" pitchFamily="34" charset="0"/>
              <a:buChar char="•"/>
            </a:pPr>
            <a:r>
              <a:rPr lang="en-US" b="1" dirty="0"/>
              <a:t>2017</a:t>
            </a:r>
            <a:r>
              <a:rPr lang="en-US" dirty="0"/>
              <a:t> – </a:t>
            </a:r>
            <a:r>
              <a:rPr lang="en-US" b="1" dirty="0"/>
              <a:t>RN Knowledge Survey </a:t>
            </a:r>
          </a:p>
          <a:p>
            <a:pPr marL="1028700" lvl="1" indent="-342900"/>
            <a:r>
              <a:rPr lang="en-US" b="1" i="1" dirty="0">
                <a:solidFill>
                  <a:srgbClr val="333333"/>
                </a:solidFill>
                <a:effectLst/>
                <a:latin typeface="DIN Next"/>
              </a:rPr>
              <a:t>Clinical judgment </a:t>
            </a:r>
            <a:r>
              <a:rPr lang="en-US" b="0" i="0" dirty="0">
                <a:solidFill>
                  <a:srgbClr val="333333"/>
                </a:solidFill>
                <a:effectLst/>
                <a:latin typeface="DIN Next"/>
              </a:rPr>
              <a:t>was rated between ‘important’ and ‘critically important’ by newly licensed RNs, RN educators, and RN supervisors &amp; across the facility categories of hospitals, long-term care, community-based care, and other care settings. </a:t>
            </a:r>
          </a:p>
          <a:p>
            <a:pPr marL="342900" indent="-342900">
              <a:buFont typeface="Arial" panose="020B0604020202020204" pitchFamily="34" charset="0"/>
              <a:buChar char="•"/>
            </a:pPr>
            <a:r>
              <a:rPr lang="en-US" b="1" dirty="0">
                <a:solidFill>
                  <a:srgbClr val="333333"/>
                </a:solidFill>
                <a:latin typeface="DIN Next"/>
              </a:rPr>
              <a:t>2018</a:t>
            </a:r>
            <a:r>
              <a:rPr lang="en-US" dirty="0">
                <a:solidFill>
                  <a:srgbClr val="333333"/>
                </a:solidFill>
                <a:latin typeface="DIN Next"/>
              </a:rPr>
              <a:t> – </a:t>
            </a:r>
            <a:r>
              <a:rPr lang="en-US" b="1" i="1" dirty="0">
                <a:solidFill>
                  <a:srgbClr val="333333"/>
                </a:solidFill>
                <a:latin typeface="DIN Next"/>
              </a:rPr>
              <a:t>LPN/LVN Practice Analysis</a:t>
            </a:r>
          </a:p>
          <a:p>
            <a:pPr marL="1028700" lvl="1" indent="-342900"/>
            <a:r>
              <a:rPr lang="en-US" b="0" i="0" dirty="0">
                <a:solidFill>
                  <a:srgbClr val="333333"/>
                </a:solidFill>
                <a:effectLst/>
                <a:latin typeface="DIN Next"/>
              </a:rPr>
              <a:t>The findings showed entry-level PN was expected to provide care using the nursing process framework and make the necessary clinical judgments within their scope of practice. </a:t>
            </a:r>
          </a:p>
          <a:p>
            <a:pPr marL="1028700" lvl="1" indent="-342900"/>
            <a:endParaRPr lang="en-US" dirty="0">
              <a:solidFill>
                <a:srgbClr val="333333"/>
              </a:solidFill>
              <a:latin typeface="DIN Next"/>
            </a:endParaRPr>
          </a:p>
        </p:txBody>
      </p:sp>
    </p:spTree>
    <p:extLst>
      <p:ext uri="{BB962C8B-B14F-4D97-AF65-F5344CB8AC3E}">
        <p14:creationId xmlns:p14="http://schemas.microsoft.com/office/powerpoint/2010/main" val="169393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9B666-AB5A-C217-87F7-948B85A1FB8B}"/>
              </a:ext>
            </a:extLst>
          </p:cNvPr>
          <p:cNvSpPr>
            <a:spLocks noGrp="1"/>
          </p:cNvSpPr>
          <p:nvPr>
            <p:ph type="title"/>
          </p:nvPr>
        </p:nvSpPr>
        <p:spPr>
          <a:xfrm>
            <a:off x="482599" y="978409"/>
            <a:ext cx="11260483" cy="969662"/>
          </a:xfrm>
        </p:spPr>
        <p:txBody>
          <a:bodyPr/>
          <a:lstStyle/>
          <a:p>
            <a:r>
              <a:rPr lang="en-US" sz="5400" b="1" dirty="0"/>
              <a:t>How Reliable Is Next Gen NCLEX?</a:t>
            </a:r>
          </a:p>
        </p:txBody>
      </p:sp>
      <p:sp>
        <p:nvSpPr>
          <p:cNvPr id="3" name="Content Placeholder 2">
            <a:extLst>
              <a:ext uri="{FF2B5EF4-FFF2-40B4-BE49-F238E27FC236}">
                <a16:creationId xmlns:a16="http://schemas.microsoft.com/office/drawing/2014/main" id="{CB8F384E-E83A-F1B4-E7DB-83AD402FD87C}"/>
              </a:ext>
            </a:extLst>
          </p:cNvPr>
          <p:cNvSpPr>
            <a:spLocks noGrp="1"/>
          </p:cNvSpPr>
          <p:nvPr>
            <p:ph idx="1"/>
          </p:nvPr>
        </p:nvSpPr>
        <p:spPr>
          <a:xfrm>
            <a:off x="482600" y="2131943"/>
            <a:ext cx="10506991" cy="3985591"/>
          </a:xfrm>
        </p:spPr>
        <p:txBody>
          <a:bodyPr>
            <a:normAutofit/>
          </a:bodyPr>
          <a:lstStyle/>
          <a:p>
            <a:pPr marL="342900" indent="-342900">
              <a:buFont typeface="Arial" panose="020B0604020202020204" pitchFamily="34" charset="0"/>
              <a:buChar char="•"/>
            </a:pPr>
            <a:r>
              <a:rPr lang="en-US" b="0" i="0" dirty="0">
                <a:solidFill>
                  <a:srgbClr val="333333"/>
                </a:solidFill>
                <a:effectLst/>
                <a:latin typeface="DIN Next"/>
              </a:rPr>
              <a:t>NCSBN has conducted and continues to conduct multi-year studies to support the development of a Next Generation NCLEX (NGN). </a:t>
            </a:r>
          </a:p>
          <a:p>
            <a:pPr marL="342900" indent="-342900">
              <a:buFont typeface="Arial" panose="020B0604020202020204" pitchFamily="34" charset="0"/>
              <a:buChar char="•"/>
            </a:pPr>
            <a:r>
              <a:rPr lang="en-US" b="0" i="0" dirty="0">
                <a:solidFill>
                  <a:srgbClr val="333333"/>
                </a:solidFill>
                <a:effectLst/>
                <a:latin typeface="DIN Next"/>
              </a:rPr>
              <a:t>Research studies analyze current items and document the validity of the items to measure clinical judgment. </a:t>
            </a:r>
          </a:p>
          <a:p>
            <a:pPr marL="342900" indent="-342900">
              <a:buFont typeface="Arial" panose="020B0604020202020204" pitchFamily="34" charset="0"/>
              <a:buChar char="•"/>
            </a:pPr>
            <a:r>
              <a:rPr lang="en-US" b="0" i="0" dirty="0">
                <a:solidFill>
                  <a:srgbClr val="333333"/>
                </a:solidFill>
                <a:effectLst/>
                <a:latin typeface="DIN Next"/>
              </a:rPr>
              <a:t>Validity evidence includes:</a:t>
            </a:r>
          </a:p>
          <a:p>
            <a:pPr lvl="1" indent="0">
              <a:buNone/>
            </a:pPr>
            <a:r>
              <a:rPr lang="en-US" b="0" i="0" dirty="0">
                <a:solidFill>
                  <a:srgbClr val="333333"/>
                </a:solidFill>
                <a:effectLst/>
                <a:latin typeface="DIN Next"/>
              </a:rPr>
              <a:t> 1) the extent to which clinical judgment can be measured, </a:t>
            </a:r>
          </a:p>
          <a:p>
            <a:pPr lvl="1" indent="0">
              <a:buNone/>
            </a:pPr>
            <a:r>
              <a:rPr lang="en-US" b="0" i="0" dirty="0">
                <a:solidFill>
                  <a:srgbClr val="333333"/>
                </a:solidFill>
                <a:effectLst/>
                <a:latin typeface="DIN Next"/>
              </a:rPr>
              <a:t>2) numerous item writing panels comprised of nurse faculty to write items aligned with the NCSBN Clinical Judgment Measurement Model (NCJMM), &amp; </a:t>
            </a:r>
          </a:p>
          <a:p>
            <a:pPr lvl="1" indent="0">
              <a:buNone/>
            </a:pPr>
            <a:r>
              <a:rPr lang="en-US" b="0" i="0" dirty="0">
                <a:solidFill>
                  <a:srgbClr val="333333"/>
                </a:solidFill>
                <a:effectLst/>
                <a:latin typeface="DIN Next"/>
              </a:rPr>
              <a:t>3) nursing experts (nursing faculty, clinical educators, clinicians, and numerous committees made up of experienced nursing experts) reviewing items to ensure the</a:t>
            </a:r>
            <a:endParaRPr lang="en-US" dirty="0"/>
          </a:p>
        </p:txBody>
      </p:sp>
    </p:spTree>
    <p:extLst>
      <p:ext uri="{BB962C8B-B14F-4D97-AF65-F5344CB8AC3E}">
        <p14:creationId xmlns:p14="http://schemas.microsoft.com/office/powerpoint/2010/main" val="2127384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6A29F7-47AA-4A26-A973-3B739B35A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9" y="489853"/>
            <a:ext cx="6186871"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D995FB-37E4-F91C-88E4-A4B228B21006}"/>
              </a:ext>
            </a:extLst>
          </p:cNvPr>
          <p:cNvSpPr>
            <a:spLocks noGrp="1"/>
          </p:cNvSpPr>
          <p:nvPr>
            <p:ph type="title"/>
          </p:nvPr>
        </p:nvSpPr>
        <p:spPr>
          <a:xfrm>
            <a:off x="695382" y="976152"/>
            <a:ext cx="5592076" cy="5024920"/>
          </a:xfrm>
        </p:spPr>
        <p:txBody>
          <a:bodyPr anchor="ctr">
            <a:normAutofit/>
          </a:bodyPr>
          <a:lstStyle/>
          <a:p>
            <a:r>
              <a:rPr lang="en-US" b="1"/>
              <a:t>How Is Clinical Judgment Defined?</a:t>
            </a:r>
          </a:p>
        </p:txBody>
      </p:sp>
      <p:cxnSp>
        <p:nvCxnSpPr>
          <p:cNvPr id="13" name="Straight Connector 12">
            <a:extLst>
              <a:ext uri="{FF2B5EF4-FFF2-40B4-BE49-F238E27FC236}">
                <a16:creationId xmlns:a16="http://schemas.microsoft.com/office/drawing/2014/main" id="{70169DE1-6993-40AA-83B4-966C382382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0FE79FD0-1393-428D-8236-F316DD776C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5" name="Content Placeholder 2">
            <a:extLst>
              <a:ext uri="{FF2B5EF4-FFF2-40B4-BE49-F238E27FC236}">
                <a16:creationId xmlns:a16="http://schemas.microsoft.com/office/drawing/2014/main" id="{DEA55B36-01D1-2A75-FBB2-4620CB55F878}"/>
              </a:ext>
            </a:extLst>
          </p:cNvPr>
          <p:cNvGraphicFramePr>
            <a:graphicFrameLocks noGrp="1"/>
          </p:cNvGraphicFramePr>
          <p:nvPr>
            <p:ph idx="1"/>
            <p:extLst>
              <p:ext uri="{D42A27DB-BD31-4B8C-83A1-F6EECF244321}">
                <p14:modId xmlns:p14="http://schemas.microsoft.com/office/powerpoint/2010/main" val="3039139784"/>
              </p:ext>
            </p:extLst>
          </p:nvPr>
        </p:nvGraphicFramePr>
        <p:xfrm>
          <a:off x="6849787" y="636529"/>
          <a:ext cx="4779884" cy="5584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7548313"/>
      </p:ext>
    </p:extLst>
  </p:cSld>
  <p:clrMapOvr>
    <a:masterClrMapping/>
  </p:clrMapOvr>
</p:sld>
</file>

<file path=ppt/theme/theme1.xml><?xml version="1.0" encoding="utf-8"?>
<a:theme xmlns:a="http://schemas.openxmlformats.org/drawingml/2006/main" name="LevelVTI">
  <a:themeElements>
    <a:clrScheme name="AnalogousFromLightSeedRightStep">
      <a:dk1>
        <a:srgbClr val="000000"/>
      </a:dk1>
      <a:lt1>
        <a:srgbClr val="FFFFFF"/>
      </a:lt1>
      <a:dk2>
        <a:srgbClr val="412624"/>
      </a:dk2>
      <a:lt2>
        <a:srgbClr val="E2E8E8"/>
      </a:lt2>
      <a:accent1>
        <a:srgbClr val="C69996"/>
      </a:accent1>
      <a:accent2>
        <a:srgbClr val="BA9B7F"/>
      </a:accent2>
      <a:accent3>
        <a:srgbClr val="A9A580"/>
      </a:accent3>
      <a:accent4>
        <a:srgbClr val="99AA74"/>
      </a:accent4>
      <a:accent5>
        <a:srgbClr val="8DAC82"/>
      </a:accent5>
      <a:accent6>
        <a:srgbClr val="78AF80"/>
      </a:accent6>
      <a:hlink>
        <a:srgbClr val="578D90"/>
      </a:hlink>
      <a:folHlink>
        <a:srgbClr val="7F7F7F"/>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docProps/app.xml><?xml version="1.0" encoding="utf-8"?>
<Properties xmlns="http://schemas.openxmlformats.org/officeDocument/2006/extended-properties" xmlns:vt="http://schemas.openxmlformats.org/officeDocument/2006/docPropsVTypes">
  <TotalTime>90</TotalTime>
  <Words>1163</Words>
  <Application>Microsoft Office PowerPoint</Application>
  <PresentationFormat>Widescreen</PresentationFormat>
  <Paragraphs>76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DIN Next</vt:lpstr>
      <vt:lpstr>Seaford</vt:lpstr>
      <vt:lpstr>Wingdings</vt:lpstr>
      <vt:lpstr>LevelVTI</vt:lpstr>
      <vt:lpstr>NEXT GEN NCLEX</vt:lpstr>
      <vt:lpstr>What’s The Weather Forecast?</vt:lpstr>
      <vt:lpstr>Objectives </vt:lpstr>
      <vt:lpstr>What Have You Heard?</vt:lpstr>
      <vt:lpstr>‘If It Isn’t Broken, Why Fix It?’</vt:lpstr>
      <vt:lpstr>How Did We Get Here?</vt:lpstr>
      <vt:lpstr>How Did We Get Here?</vt:lpstr>
      <vt:lpstr>How Reliable Is Next Gen NCLEX?</vt:lpstr>
      <vt:lpstr>How Is Clinical Judgment Defined?</vt:lpstr>
      <vt:lpstr>What’s Up With The New Exam?</vt:lpstr>
      <vt:lpstr>What’s Up With The New Exam?</vt:lpstr>
      <vt:lpstr>For Educators</vt:lpstr>
      <vt:lpstr>Next Gen NCLEX Scoring </vt:lpstr>
      <vt:lpstr>How’s The Weather Now?</vt:lpstr>
      <vt:lpstr>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 GEN NCLEX</dc:title>
  <dc:creator>Monica Harmon</dc:creator>
  <cp:lastModifiedBy>Monica Harmon</cp:lastModifiedBy>
  <cp:revision>1</cp:revision>
  <dcterms:created xsi:type="dcterms:W3CDTF">2023-02-13T12:07:56Z</dcterms:created>
  <dcterms:modified xsi:type="dcterms:W3CDTF">2023-02-13T13:38:52Z</dcterms:modified>
</cp:coreProperties>
</file>