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90_BD13C687.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57" r:id="rId3"/>
    <p:sldId id="258" r:id="rId4"/>
    <p:sldId id="259" r:id="rId5"/>
    <p:sldId id="260" r:id="rId6"/>
    <p:sldId id="289" r:id="rId7"/>
    <p:sldId id="406" r:id="rId8"/>
    <p:sldId id="290" r:id="rId9"/>
    <p:sldId id="291" r:id="rId10"/>
    <p:sldId id="285" r:id="rId11"/>
    <p:sldId id="286" r:id="rId12"/>
    <p:sldId id="288" r:id="rId13"/>
    <p:sldId id="287" r:id="rId14"/>
    <p:sldId id="407" r:id="rId15"/>
    <p:sldId id="382" r:id="rId16"/>
    <p:sldId id="400" r:id="rId17"/>
    <p:sldId id="401" r:id="rId18"/>
    <p:sldId id="274" r:id="rId19"/>
    <p:sldId id="369" r:id="rId20"/>
    <p:sldId id="403" r:id="rId21"/>
    <p:sldId id="405" r:id="rId22"/>
    <p:sldId id="404" r:id="rId23"/>
    <p:sldId id="375" r:id="rId24"/>
    <p:sldId id="376" r:id="rId25"/>
    <p:sldId id="377" r:id="rId26"/>
    <p:sldId id="378" r:id="rId27"/>
    <p:sldId id="408" r:id="rId28"/>
    <p:sldId id="379" r:id="rId29"/>
    <p:sldId id="380" r:id="rId30"/>
    <p:sldId id="409" r:id="rId31"/>
    <p:sldId id="381" r:id="rId32"/>
    <p:sldId id="37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6690CB-A546-5AC7-4C8A-31DBE3952130}" name="Audrey Snyder" initials="AS" userId="S::aesnyde2_uncg.edu#ext#@conehealth.onmicrosoft.com::c25cbc9a-65bc-40b5-8658-9beb07ce8e69" providerId="AD"/>
  <p188:author id="{E901B2F0-B7C0-3BD0-D48C-56BD57451DF2}" name="Alison Sigmon" initials="AS" userId="Alison Sigm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4C12A-283D-0340-EDB8-5A9DB8E2B78F}" v="275" dt="2024-05-13T02:36:05.237"/>
    <p1510:client id="{CDE8FBAC-1D27-01C3-50AB-B8C0C4EB658B}" v="46" dt="2024-05-13T16:11:26.246"/>
    <p1510:client id="{F189922D-8F67-EC9C-6D6B-96F4D2B435B4}" v="781" dt="2024-05-13T03:29:29.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modernComment_190_BD13C687.xml><?xml version="1.0" encoding="utf-8"?>
<p188:cmLst xmlns:a="http://schemas.openxmlformats.org/drawingml/2006/main" xmlns:r="http://schemas.openxmlformats.org/officeDocument/2006/relationships" xmlns:p188="http://schemas.microsoft.com/office/powerpoint/2018/8/main">
  <p188:cm id="{E1DB647F-BE56-4259-8BD2-0F0CEC81AFB8}" authorId="{E901B2F0-B7C0-3BD0-D48C-56BD57451DF2}" status="resolved" created="2022-12-28T19:24:53.297" complete="100000">
    <pc:sldMkLst xmlns:pc="http://schemas.microsoft.com/office/powerpoint/2013/main/command">
      <pc:docMk/>
      <pc:sldMk cId="3172189831" sldId="400"/>
    </pc:sldMkLst>
    <p188:replyLst>
      <p188:reply id="{19D2F4B4-537F-401F-8155-D44D5EA6578F}" authorId="{676690CB-A546-5AC7-4C8A-31DBE3952130}" created="2023-01-02T17:19:22.141">
        <p188:txBody>
          <a:bodyPr/>
          <a:lstStyle/>
          <a:p>
            <a:r>
              <a:rPr lang="en-US"/>
              <a:t>Added</a:t>
            </a:r>
          </a:p>
        </p188:txBody>
      </p188:reply>
    </p188:replyLst>
    <p188:txBody>
      <a:bodyPr/>
      <a:lstStyle/>
      <a:p>
        <a:r>
          <a:rPr lang="en-US"/>
          <a:t>[@Snyder, Audrey] can you add a student pic in a community setting? If not, I might be able to find some from the COVID clinic days.</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ata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4" Type="http://schemas.openxmlformats.org/officeDocument/2006/relationships/image" Target="../media/image5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4" Type="http://schemas.openxmlformats.org/officeDocument/2006/relationships/image" Target="../media/image58.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B2E34D-CCB2-4794-921C-B39A3C2EB39C}"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07CF33B2-C643-4CD2-A1B0-EC0905D69A60}">
      <dgm:prSet/>
      <dgm:spPr/>
      <dgm:t>
        <a:bodyPr/>
        <a:lstStyle/>
        <a:p>
          <a:r>
            <a:rPr lang="en-US" dirty="0"/>
            <a:t>The application clearly describes the need to increase the diversity of primary care providers within the region.</a:t>
          </a:r>
        </a:p>
      </dgm:t>
    </dgm:pt>
    <dgm:pt modelId="{5C1A99BE-3EFF-45E7-B903-EB85F05FFF33}" type="parTrans" cxnId="{A51A3A96-D610-4296-8987-5F3DAE6FE46C}">
      <dgm:prSet/>
      <dgm:spPr/>
      <dgm:t>
        <a:bodyPr/>
        <a:lstStyle/>
        <a:p>
          <a:endParaRPr lang="en-US"/>
        </a:p>
      </dgm:t>
    </dgm:pt>
    <dgm:pt modelId="{602B3E6B-7D76-4961-B005-72DA37B426EF}" type="sibTrans" cxnId="{A51A3A96-D610-4296-8987-5F3DAE6FE46C}">
      <dgm:prSet/>
      <dgm:spPr/>
      <dgm:t>
        <a:bodyPr/>
        <a:lstStyle/>
        <a:p>
          <a:endParaRPr lang="en-US"/>
        </a:p>
      </dgm:t>
    </dgm:pt>
    <dgm:pt modelId="{EA238322-AD1B-49D8-BF5E-F91DB5AB7158}">
      <dgm:prSet/>
      <dgm:spPr/>
      <dgm:t>
        <a:bodyPr/>
        <a:lstStyle/>
        <a:p>
          <a:r>
            <a:rPr lang="en-US" dirty="0"/>
            <a:t>The application thoroughly outlines the workforce's need to address chronic health conditions, social determinants of health, and health disparities within the target population.</a:t>
          </a:r>
        </a:p>
      </dgm:t>
    </dgm:pt>
    <dgm:pt modelId="{FDE563AE-260F-4D11-A8CE-9BCB6C1F1D61}" type="parTrans" cxnId="{13C56D5F-6F3E-45F1-98BA-F89EAE07C4CE}">
      <dgm:prSet/>
      <dgm:spPr/>
      <dgm:t>
        <a:bodyPr/>
        <a:lstStyle/>
        <a:p>
          <a:endParaRPr lang="en-US"/>
        </a:p>
      </dgm:t>
    </dgm:pt>
    <dgm:pt modelId="{9DE986F6-AE36-42EB-B8C5-F4BFD642D37C}" type="sibTrans" cxnId="{13C56D5F-6F3E-45F1-98BA-F89EAE07C4CE}">
      <dgm:prSet/>
      <dgm:spPr/>
      <dgm:t>
        <a:bodyPr/>
        <a:lstStyle/>
        <a:p>
          <a:endParaRPr lang="en-US"/>
        </a:p>
      </dgm:t>
    </dgm:pt>
    <dgm:pt modelId="{28C1EFED-2838-43E1-A605-F698C302748A}">
      <dgm:prSet/>
      <dgm:spPr/>
      <dgm:t>
        <a:bodyPr/>
        <a:lstStyle/>
        <a:p>
          <a:r>
            <a:rPr lang="en-US" dirty="0">
              <a:latin typeface="Aptos Display" panose="02110004020202020204"/>
            </a:rPr>
            <a:t>The application provides charts, demographic data, and a narrative description of the targeted area that clearly demonstrated the purpose of the program.</a:t>
          </a:r>
        </a:p>
      </dgm:t>
    </dgm:pt>
    <dgm:pt modelId="{752C9ED0-E365-472D-AE82-CF1B64990D50}" type="parTrans" cxnId="{50C2045C-26AD-4139-9183-862344843D6A}">
      <dgm:prSet/>
      <dgm:spPr/>
      <dgm:t>
        <a:bodyPr/>
        <a:lstStyle/>
        <a:p>
          <a:endParaRPr lang="en-US"/>
        </a:p>
      </dgm:t>
    </dgm:pt>
    <dgm:pt modelId="{0DCECC56-C3FD-47E8-ADF7-6624FB8FEA80}" type="sibTrans" cxnId="{50C2045C-26AD-4139-9183-862344843D6A}">
      <dgm:prSet/>
      <dgm:spPr/>
      <dgm:t>
        <a:bodyPr/>
        <a:lstStyle/>
        <a:p>
          <a:endParaRPr lang="en-US"/>
        </a:p>
      </dgm:t>
    </dgm:pt>
    <dgm:pt modelId="{C0405573-4390-4F49-9280-9F0E6A2385E7}" type="pres">
      <dgm:prSet presAssocID="{7AB2E34D-CCB2-4794-921C-B39A3C2EB39C}" presName="root" presStyleCnt="0">
        <dgm:presLayoutVars>
          <dgm:dir/>
          <dgm:resizeHandles val="exact"/>
        </dgm:presLayoutVars>
      </dgm:prSet>
      <dgm:spPr/>
    </dgm:pt>
    <dgm:pt modelId="{4B4FA9D1-2E0D-4ED8-9EB7-CE49CA74F5CB}" type="pres">
      <dgm:prSet presAssocID="{07CF33B2-C643-4CD2-A1B0-EC0905D69A60}" presName="compNode" presStyleCnt="0"/>
      <dgm:spPr/>
    </dgm:pt>
    <dgm:pt modelId="{E5455E88-70E6-4584-8609-B1D6F5B341FF}" type="pres">
      <dgm:prSet presAssocID="{07CF33B2-C643-4CD2-A1B0-EC0905D69A6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3C12AF65-FF7C-455E-B1F2-819A3BF22FFF}" type="pres">
      <dgm:prSet presAssocID="{07CF33B2-C643-4CD2-A1B0-EC0905D69A60}" presName="spaceRect" presStyleCnt="0"/>
      <dgm:spPr/>
    </dgm:pt>
    <dgm:pt modelId="{F1D20321-A974-4F6C-8893-EA7B262326F9}" type="pres">
      <dgm:prSet presAssocID="{07CF33B2-C643-4CD2-A1B0-EC0905D69A60}" presName="textRect" presStyleLbl="revTx" presStyleIdx="0" presStyleCnt="3">
        <dgm:presLayoutVars>
          <dgm:chMax val="1"/>
          <dgm:chPref val="1"/>
        </dgm:presLayoutVars>
      </dgm:prSet>
      <dgm:spPr/>
    </dgm:pt>
    <dgm:pt modelId="{1CD92EC8-7B5B-4FA4-96B4-6B6CE19D5AC1}" type="pres">
      <dgm:prSet presAssocID="{602B3E6B-7D76-4961-B005-72DA37B426EF}" presName="sibTrans" presStyleCnt="0"/>
      <dgm:spPr/>
    </dgm:pt>
    <dgm:pt modelId="{2E342C95-9F03-4320-AF09-1E452D7D364D}" type="pres">
      <dgm:prSet presAssocID="{EA238322-AD1B-49D8-BF5E-F91DB5AB7158}" presName="compNode" presStyleCnt="0"/>
      <dgm:spPr/>
    </dgm:pt>
    <dgm:pt modelId="{42D17C7B-8EE2-43CA-A9D9-496F75A996F9}" type="pres">
      <dgm:prSet presAssocID="{EA238322-AD1B-49D8-BF5E-F91DB5AB715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336DA349-F698-4C65-915D-6A2225228589}" type="pres">
      <dgm:prSet presAssocID="{EA238322-AD1B-49D8-BF5E-F91DB5AB7158}" presName="spaceRect" presStyleCnt="0"/>
      <dgm:spPr/>
    </dgm:pt>
    <dgm:pt modelId="{D65D8383-7F2B-473A-9ECC-F8F1C5972417}" type="pres">
      <dgm:prSet presAssocID="{EA238322-AD1B-49D8-BF5E-F91DB5AB7158}" presName="textRect" presStyleLbl="revTx" presStyleIdx="1" presStyleCnt="3">
        <dgm:presLayoutVars>
          <dgm:chMax val="1"/>
          <dgm:chPref val="1"/>
        </dgm:presLayoutVars>
      </dgm:prSet>
      <dgm:spPr/>
    </dgm:pt>
    <dgm:pt modelId="{9FC64DDA-5230-47CE-ACD1-BC8858D680CE}" type="pres">
      <dgm:prSet presAssocID="{9DE986F6-AE36-42EB-B8C5-F4BFD642D37C}" presName="sibTrans" presStyleCnt="0"/>
      <dgm:spPr/>
    </dgm:pt>
    <dgm:pt modelId="{A9BEA760-59FD-4E6F-98E7-0BF368F5C149}" type="pres">
      <dgm:prSet presAssocID="{28C1EFED-2838-43E1-A605-F698C302748A}" presName="compNode" presStyleCnt="0"/>
      <dgm:spPr/>
    </dgm:pt>
    <dgm:pt modelId="{D853BBA2-FE7D-4B63-971F-2497E37F73D8}" type="pres">
      <dgm:prSet presAssocID="{28C1EFED-2838-43E1-A605-F698C302748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2CD9531E-EAD4-43C7-8C85-87DCB776D8E1}" type="pres">
      <dgm:prSet presAssocID="{28C1EFED-2838-43E1-A605-F698C302748A}" presName="spaceRect" presStyleCnt="0"/>
      <dgm:spPr/>
    </dgm:pt>
    <dgm:pt modelId="{DEACA3BF-A702-4CC1-ACD4-85B564F89DFC}" type="pres">
      <dgm:prSet presAssocID="{28C1EFED-2838-43E1-A605-F698C302748A}" presName="textRect" presStyleLbl="revTx" presStyleIdx="2" presStyleCnt="3">
        <dgm:presLayoutVars>
          <dgm:chMax val="1"/>
          <dgm:chPref val="1"/>
        </dgm:presLayoutVars>
      </dgm:prSet>
      <dgm:spPr/>
    </dgm:pt>
  </dgm:ptLst>
  <dgm:cxnLst>
    <dgm:cxn modelId="{50C2045C-26AD-4139-9183-862344843D6A}" srcId="{7AB2E34D-CCB2-4794-921C-B39A3C2EB39C}" destId="{28C1EFED-2838-43E1-A605-F698C302748A}" srcOrd="2" destOrd="0" parTransId="{752C9ED0-E365-472D-AE82-CF1B64990D50}" sibTransId="{0DCECC56-C3FD-47E8-ADF7-6624FB8FEA80}"/>
    <dgm:cxn modelId="{13C56D5F-6F3E-45F1-98BA-F89EAE07C4CE}" srcId="{7AB2E34D-CCB2-4794-921C-B39A3C2EB39C}" destId="{EA238322-AD1B-49D8-BF5E-F91DB5AB7158}" srcOrd="1" destOrd="0" parTransId="{FDE563AE-260F-4D11-A8CE-9BCB6C1F1D61}" sibTransId="{9DE986F6-AE36-42EB-B8C5-F4BFD642D37C}"/>
    <dgm:cxn modelId="{654C5B58-7302-40F7-BB32-BE4B586E94B5}" type="presOf" srcId="{7AB2E34D-CCB2-4794-921C-B39A3C2EB39C}" destId="{C0405573-4390-4F49-9280-9F0E6A2385E7}" srcOrd="0" destOrd="0" presId="urn:microsoft.com/office/officeart/2018/2/layout/IconLabelList"/>
    <dgm:cxn modelId="{B5F80A7D-CAD2-42F8-9254-A4AB815D3ED4}" type="presOf" srcId="{07CF33B2-C643-4CD2-A1B0-EC0905D69A60}" destId="{F1D20321-A974-4F6C-8893-EA7B262326F9}" srcOrd="0" destOrd="0" presId="urn:microsoft.com/office/officeart/2018/2/layout/IconLabelList"/>
    <dgm:cxn modelId="{29957F90-95AE-4B5F-9583-3FCD1A68BEAB}" type="presOf" srcId="{EA238322-AD1B-49D8-BF5E-F91DB5AB7158}" destId="{D65D8383-7F2B-473A-9ECC-F8F1C5972417}" srcOrd="0" destOrd="0" presId="urn:microsoft.com/office/officeart/2018/2/layout/IconLabelList"/>
    <dgm:cxn modelId="{A51A3A96-D610-4296-8987-5F3DAE6FE46C}" srcId="{7AB2E34D-CCB2-4794-921C-B39A3C2EB39C}" destId="{07CF33B2-C643-4CD2-A1B0-EC0905D69A60}" srcOrd="0" destOrd="0" parTransId="{5C1A99BE-3EFF-45E7-B903-EB85F05FFF33}" sibTransId="{602B3E6B-7D76-4961-B005-72DA37B426EF}"/>
    <dgm:cxn modelId="{618E38A4-46AE-47BD-85ED-1BDC1AC3EA51}" type="presOf" srcId="{28C1EFED-2838-43E1-A605-F698C302748A}" destId="{DEACA3BF-A702-4CC1-ACD4-85B564F89DFC}" srcOrd="0" destOrd="0" presId="urn:microsoft.com/office/officeart/2018/2/layout/IconLabelList"/>
    <dgm:cxn modelId="{A9C32014-8C09-41D1-8809-0DA345E7C78B}" type="presParOf" srcId="{C0405573-4390-4F49-9280-9F0E6A2385E7}" destId="{4B4FA9D1-2E0D-4ED8-9EB7-CE49CA74F5CB}" srcOrd="0" destOrd="0" presId="urn:microsoft.com/office/officeart/2018/2/layout/IconLabelList"/>
    <dgm:cxn modelId="{E0B7535F-A194-4B45-9A36-EE43CFF565B3}" type="presParOf" srcId="{4B4FA9D1-2E0D-4ED8-9EB7-CE49CA74F5CB}" destId="{E5455E88-70E6-4584-8609-B1D6F5B341FF}" srcOrd="0" destOrd="0" presId="urn:microsoft.com/office/officeart/2018/2/layout/IconLabelList"/>
    <dgm:cxn modelId="{385A4D60-0D11-4127-8455-4A9BD60656F7}" type="presParOf" srcId="{4B4FA9D1-2E0D-4ED8-9EB7-CE49CA74F5CB}" destId="{3C12AF65-FF7C-455E-B1F2-819A3BF22FFF}" srcOrd="1" destOrd="0" presId="urn:microsoft.com/office/officeart/2018/2/layout/IconLabelList"/>
    <dgm:cxn modelId="{8509E721-9252-44F5-9809-948021A9DCEB}" type="presParOf" srcId="{4B4FA9D1-2E0D-4ED8-9EB7-CE49CA74F5CB}" destId="{F1D20321-A974-4F6C-8893-EA7B262326F9}" srcOrd="2" destOrd="0" presId="urn:microsoft.com/office/officeart/2018/2/layout/IconLabelList"/>
    <dgm:cxn modelId="{EFD80AB9-F116-4669-A2FF-5B3AAEAABA70}" type="presParOf" srcId="{C0405573-4390-4F49-9280-9F0E6A2385E7}" destId="{1CD92EC8-7B5B-4FA4-96B4-6B6CE19D5AC1}" srcOrd="1" destOrd="0" presId="urn:microsoft.com/office/officeart/2018/2/layout/IconLabelList"/>
    <dgm:cxn modelId="{507F2F63-BA5F-4B97-82E4-4544E7A0F420}" type="presParOf" srcId="{C0405573-4390-4F49-9280-9F0E6A2385E7}" destId="{2E342C95-9F03-4320-AF09-1E452D7D364D}" srcOrd="2" destOrd="0" presId="urn:microsoft.com/office/officeart/2018/2/layout/IconLabelList"/>
    <dgm:cxn modelId="{3AEE020E-D914-4307-8194-42955B623A60}" type="presParOf" srcId="{2E342C95-9F03-4320-AF09-1E452D7D364D}" destId="{42D17C7B-8EE2-43CA-A9D9-496F75A996F9}" srcOrd="0" destOrd="0" presId="urn:microsoft.com/office/officeart/2018/2/layout/IconLabelList"/>
    <dgm:cxn modelId="{B48E87F1-3FAE-4360-B44A-77F0A6125FC1}" type="presParOf" srcId="{2E342C95-9F03-4320-AF09-1E452D7D364D}" destId="{336DA349-F698-4C65-915D-6A2225228589}" srcOrd="1" destOrd="0" presId="urn:microsoft.com/office/officeart/2018/2/layout/IconLabelList"/>
    <dgm:cxn modelId="{18755EE5-08AB-474A-9FED-3090C8502A3E}" type="presParOf" srcId="{2E342C95-9F03-4320-AF09-1E452D7D364D}" destId="{D65D8383-7F2B-473A-9ECC-F8F1C5972417}" srcOrd="2" destOrd="0" presId="urn:microsoft.com/office/officeart/2018/2/layout/IconLabelList"/>
    <dgm:cxn modelId="{595478E7-003A-4456-A60D-A18E26F0650F}" type="presParOf" srcId="{C0405573-4390-4F49-9280-9F0E6A2385E7}" destId="{9FC64DDA-5230-47CE-ACD1-BC8858D680CE}" srcOrd="3" destOrd="0" presId="urn:microsoft.com/office/officeart/2018/2/layout/IconLabelList"/>
    <dgm:cxn modelId="{15888F71-CDC1-4B3A-862E-7DB91CDFA6DA}" type="presParOf" srcId="{C0405573-4390-4F49-9280-9F0E6A2385E7}" destId="{A9BEA760-59FD-4E6F-98E7-0BF368F5C149}" srcOrd="4" destOrd="0" presId="urn:microsoft.com/office/officeart/2018/2/layout/IconLabelList"/>
    <dgm:cxn modelId="{9DD70804-C0D5-42DE-A869-866854AAFAF2}" type="presParOf" srcId="{A9BEA760-59FD-4E6F-98E7-0BF368F5C149}" destId="{D853BBA2-FE7D-4B63-971F-2497E37F73D8}" srcOrd="0" destOrd="0" presId="urn:microsoft.com/office/officeart/2018/2/layout/IconLabelList"/>
    <dgm:cxn modelId="{F0A08AF3-4347-41FE-8B0A-0C58494129B4}" type="presParOf" srcId="{A9BEA760-59FD-4E6F-98E7-0BF368F5C149}" destId="{2CD9531E-EAD4-43C7-8C85-87DCB776D8E1}" srcOrd="1" destOrd="0" presId="urn:microsoft.com/office/officeart/2018/2/layout/IconLabelList"/>
    <dgm:cxn modelId="{4685500D-EC05-4622-AEE6-CBC0DA287088}" type="presParOf" srcId="{A9BEA760-59FD-4E6F-98E7-0BF368F5C149}" destId="{DEACA3BF-A702-4CC1-ACD4-85B564F89DF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4E70E0-4494-4760-950D-ED5DC94787EC}"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8FE6B67-3A93-4D8B-AF8B-7313AD2CB76A}">
      <dgm:prSet/>
      <dgm:spPr/>
      <dgm:t>
        <a:bodyPr/>
        <a:lstStyle/>
        <a:p>
          <a:pPr>
            <a:defRPr b="1"/>
          </a:pPr>
          <a:r>
            <a:rPr lang="en-US" dirty="0"/>
            <a:t>Accurate and current data is essential to help paint a picture of the problem and why you are best equipped to solve it.</a:t>
          </a:r>
        </a:p>
      </dgm:t>
    </dgm:pt>
    <dgm:pt modelId="{17DCEF03-859A-4556-80E7-84301C017823}" type="parTrans" cxnId="{4042E2A9-B519-4690-BA76-B613D13456CA}">
      <dgm:prSet/>
      <dgm:spPr/>
      <dgm:t>
        <a:bodyPr/>
        <a:lstStyle/>
        <a:p>
          <a:endParaRPr lang="en-US"/>
        </a:p>
      </dgm:t>
    </dgm:pt>
    <dgm:pt modelId="{082133C0-0B58-48D9-9113-04AE097231B3}" type="sibTrans" cxnId="{4042E2A9-B519-4690-BA76-B613D13456CA}">
      <dgm:prSet/>
      <dgm:spPr/>
      <dgm:t>
        <a:bodyPr/>
        <a:lstStyle/>
        <a:p>
          <a:endParaRPr lang="en-US"/>
        </a:p>
      </dgm:t>
    </dgm:pt>
    <dgm:pt modelId="{924F2AA6-1312-403F-B848-C48FBF70B9D9}">
      <dgm:prSet/>
      <dgm:spPr/>
      <dgm:t>
        <a:bodyPr/>
        <a:lstStyle/>
        <a:p>
          <a:r>
            <a:rPr lang="en-US" dirty="0"/>
            <a:t>Community &amp; Population data</a:t>
          </a:r>
        </a:p>
      </dgm:t>
    </dgm:pt>
    <dgm:pt modelId="{74FDEB8A-5D9F-4AFC-AAA8-326FEFDAEB90}" type="parTrans" cxnId="{5EF94498-E7A5-4BDD-AC65-DADA09772488}">
      <dgm:prSet/>
      <dgm:spPr/>
      <dgm:t>
        <a:bodyPr/>
        <a:lstStyle/>
        <a:p>
          <a:endParaRPr lang="en-US"/>
        </a:p>
      </dgm:t>
    </dgm:pt>
    <dgm:pt modelId="{9A08ECFA-9DEB-423F-9A9F-627BA1ADB8C9}" type="sibTrans" cxnId="{5EF94498-E7A5-4BDD-AC65-DADA09772488}">
      <dgm:prSet/>
      <dgm:spPr/>
      <dgm:t>
        <a:bodyPr/>
        <a:lstStyle/>
        <a:p>
          <a:endParaRPr lang="en-US"/>
        </a:p>
      </dgm:t>
    </dgm:pt>
    <dgm:pt modelId="{5A7EF56F-EE67-4CFC-B2B3-6597900C13E6}">
      <dgm:prSet/>
      <dgm:spPr/>
      <dgm:t>
        <a:bodyPr/>
        <a:lstStyle/>
        <a:p>
          <a:r>
            <a:rPr lang="en-US" dirty="0"/>
            <a:t>Community partners / supporters</a:t>
          </a:r>
        </a:p>
      </dgm:t>
    </dgm:pt>
    <dgm:pt modelId="{9D8EDCB0-8B39-4696-BB20-81887E8D5E0A}" type="parTrans" cxnId="{20A24F91-46C2-46D5-B794-7B906A2C503E}">
      <dgm:prSet/>
      <dgm:spPr/>
      <dgm:t>
        <a:bodyPr/>
        <a:lstStyle/>
        <a:p>
          <a:endParaRPr lang="en-US"/>
        </a:p>
      </dgm:t>
    </dgm:pt>
    <dgm:pt modelId="{90B2E2B7-C450-45CD-A5DA-A8197E487ED8}" type="sibTrans" cxnId="{20A24F91-46C2-46D5-B794-7B906A2C503E}">
      <dgm:prSet/>
      <dgm:spPr/>
      <dgm:t>
        <a:bodyPr/>
        <a:lstStyle/>
        <a:p>
          <a:endParaRPr lang="en-US"/>
        </a:p>
      </dgm:t>
    </dgm:pt>
    <dgm:pt modelId="{447F9FC8-8847-441E-A63F-4710AFF1E3C3}">
      <dgm:prSet/>
      <dgm:spPr/>
      <dgm:t>
        <a:bodyPr/>
        <a:lstStyle/>
        <a:p>
          <a:r>
            <a:rPr lang="en-US" dirty="0">
              <a:latin typeface="Aptos Display" panose="02110004020202020204"/>
            </a:rPr>
            <a:t>Faculty expertise</a:t>
          </a:r>
        </a:p>
      </dgm:t>
    </dgm:pt>
    <dgm:pt modelId="{7AF3CE76-4873-471C-A853-1DC07C75E986}" type="parTrans" cxnId="{8B7BCEFE-9518-4DA1-A351-06997974C46F}">
      <dgm:prSet/>
      <dgm:spPr/>
      <dgm:t>
        <a:bodyPr/>
        <a:lstStyle/>
        <a:p>
          <a:endParaRPr lang="en-US"/>
        </a:p>
      </dgm:t>
    </dgm:pt>
    <dgm:pt modelId="{442F17B5-AE81-4086-94C2-B4CF6F506AD5}" type="sibTrans" cxnId="{8B7BCEFE-9518-4DA1-A351-06997974C46F}">
      <dgm:prSet/>
      <dgm:spPr/>
      <dgm:t>
        <a:bodyPr/>
        <a:lstStyle/>
        <a:p>
          <a:endParaRPr lang="en-US"/>
        </a:p>
      </dgm:t>
    </dgm:pt>
    <dgm:pt modelId="{76E8233C-F99B-4C90-A3C4-41C69C078C95}">
      <dgm:prSet/>
      <dgm:spPr/>
      <dgm:t>
        <a:bodyPr/>
        <a:lstStyle/>
        <a:p>
          <a:pPr>
            <a:defRPr b="1"/>
          </a:pPr>
          <a:r>
            <a:rPr lang="en-US" dirty="0">
              <a:latin typeface="Aptos Display" panose="02110004020202020204"/>
            </a:rPr>
            <a:t>Must show that you have the resources and support to carry out the program efficiently.</a:t>
          </a:r>
        </a:p>
      </dgm:t>
    </dgm:pt>
    <dgm:pt modelId="{EB5088BD-C520-4C20-A864-991DF7F0ED5B}" type="parTrans" cxnId="{88738244-8C1B-4D01-A270-9143B03AD9E4}">
      <dgm:prSet/>
      <dgm:spPr/>
      <dgm:t>
        <a:bodyPr/>
        <a:lstStyle/>
        <a:p>
          <a:endParaRPr lang="en-US"/>
        </a:p>
      </dgm:t>
    </dgm:pt>
    <dgm:pt modelId="{2412D89C-D685-46C1-A714-796B4EC6FDC6}" type="sibTrans" cxnId="{88738244-8C1B-4D01-A270-9143B03AD9E4}">
      <dgm:prSet/>
      <dgm:spPr/>
      <dgm:t>
        <a:bodyPr/>
        <a:lstStyle/>
        <a:p>
          <a:endParaRPr lang="en-US"/>
        </a:p>
      </dgm:t>
    </dgm:pt>
    <dgm:pt modelId="{9AEC8174-8117-4938-A95B-44BD7C8F290C}" type="pres">
      <dgm:prSet presAssocID="{7D4E70E0-4494-4760-950D-ED5DC94787EC}" presName="root" presStyleCnt="0">
        <dgm:presLayoutVars>
          <dgm:dir/>
          <dgm:resizeHandles val="exact"/>
        </dgm:presLayoutVars>
      </dgm:prSet>
      <dgm:spPr/>
    </dgm:pt>
    <dgm:pt modelId="{2B51FF48-D373-41F6-929F-A0011C90DF89}" type="pres">
      <dgm:prSet presAssocID="{B8FE6B67-3A93-4D8B-AF8B-7313AD2CB76A}" presName="compNode" presStyleCnt="0"/>
      <dgm:spPr/>
    </dgm:pt>
    <dgm:pt modelId="{B2D10C39-0025-453B-9CF1-2FB6FC066059}" type="pres">
      <dgm:prSet presAssocID="{B8FE6B67-3A93-4D8B-AF8B-7313AD2CB76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68530D07-63DB-4336-9138-B504CE44BE6E}" type="pres">
      <dgm:prSet presAssocID="{B8FE6B67-3A93-4D8B-AF8B-7313AD2CB76A}" presName="iconSpace" presStyleCnt="0"/>
      <dgm:spPr/>
    </dgm:pt>
    <dgm:pt modelId="{EDB8B406-C359-4831-9648-E565E303E3EC}" type="pres">
      <dgm:prSet presAssocID="{B8FE6B67-3A93-4D8B-AF8B-7313AD2CB76A}" presName="parTx" presStyleLbl="revTx" presStyleIdx="0" presStyleCnt="4">
        <dgm:presLayoutVars>
          <dgm:chMax val="0"/>
          <dgm:chPref val="0"/>
        </dgm:presLayoutVars>
      </dgm:prSet>
      <dgm:spPr/>
    </dgm:pt>
    <dgm:pt modelId="{21199D63-E31A-4A75-9280-7087A410D27F}" type="pres">
      <dgm:prSet presAssocID="{B8FE6B67-3A93-4D8B-AF8B-7313AD2CB76A}" presName="txSpace" presStyleCnt="0"/>
      <dgm:spPr/>
    </dgm:pt>
    <dgm:pt modelId="{95C6AB65-2D4F-4400-AAC4-E2C0CE2978AF}" type="pres">
      <dgm:prSet presAssocID="{B8FE6B67-3A93-4D8B-AF8B-7313AD2CB76A}" presName="desTx" presStyleLbl="revTx" presStyleIdx="1" presStyleCnt="4">
        <dgm:presLayoutVars/>
      </dgm:prSet>
      <dgm:spPr/>
    </dgm:pt>
    <dgm:pt modelId="{61B31C8A-DBE7-430B-B1DC-C9EF534FF6CB}" type="pres">
      <dgm:prSet presAssocID="{082133C0-0B58-48D9-9113-04AE097231B3}" presName="sibTrans" presStyleCnt="0"/>
      <dgm:spPr/>
    </dgm:pt>
    <dgm:pt modelId="{DDB04B20-2128-4386-92EA-E73F149AC8F5}" type="pres">
      <dgm:prSet presAssocID="{76E8233C-F99B-4C90-A3C4-41C69C078C95}" presName="compNode" presStyleCnt="0"/>
      <dgm:spPr/>
    </dgm:pt>
    <dgm:pt modelId="{9D757E22-0011-4640-8454-8183A1A7A2EC}" type="pres">
      <dgm:prSet presAssocID="{76E8233C-F99B-4C90-A3C4-41C69C078C9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ble"/>
        </a:ext>
      </dgm:extLst>
    </dgm:pt>
    <dgm:pt modelId="{872853BF-DB2A-412B-85C4-28A315FF8389}" type="pres">
      <dgm:prSet presAssocID="{76E8233C-F99B-4C90-A3C4-41C69C078C95}" presName="iconSpace" presStyleCnt="0"/>
      <dgm:spPr/>
    </dgm:pt>
    <dgm:pt modelId="{08DDC9AA-F60B-428F-9B58-6AE8A8378AC7}" type="pres">
      <dgm:prSet presAssocID="{76E8233C-F99B-4C90-A3C4-41C69C078C95}" presName="parTx" presStyleLbl="revTx" presStyleIdx="2" presStyleCnt="4">
        <dgm:presLayoutVars>
          <dgm:chMax val="0"/>
          <dgm:chPref val="0"/>
        </dgm:presLayoutVars>
      </dgm:prSet>
      <dgm:spPr/>
    </dgm:pt>
    <dgm:pt modelId="{1702E8F9-9087-4C4A-936B-39604E08B1AA}" type="pres">
      <dgm:prSet presAssocID="{76E8233C-F99B-4C90-A3C4-41C69C078C95}" presName="txSpace" presStyleCnt="0"/>
      <dgm:spPr/>
    </dgm:pt>
    <dgm:pt modelId="{ED0D7CA7-E2C3-42BB-8CF4-D14AC04F7DE5}" type="pres">
      <dgm:prSet presAssocID="{76E8233C-F99B-4C90-A3C4-41C69C078C95}" presName="desTx" presStyleLbl="revTx" presStyleIdx="3" presStyleCnt="4">
        <dgm:presLayoutVars/>
      </dgm:prSet>
      <dgm:spPr/>
    </dgm:pt>
  </dgm:ptLst>
  <dgm:cxnLst>
    <dgm:cxn modelId="{88738244-8C1B-4D01-A270-9143B03AD9E4}" srcId="{7D4E70E0-4494-4760-950D-ED5DC94787EC}" destId="{76E8233C-F99B-4C90-A3C4-41C69C078C95}" srcOrd="1" destOrd="0" parTransId="{EB5088BD-C520-4C20-A864-991DF7F0ED5B}" sibTransId="{2412D89C-D685-46C1-A714-796B4EC6FDC6}"/>
    <dgm:cxn modelId="{C703754F-74A8-4B35-ADFF-E5DEFC13066F}" type="presOf" srcId="{447F9FC8-8847-441E-A63F-4710AFF1E3C3}" destId="{95C6AB65-2D4F-4400-AAC4-E2C0CE2978AF}" srcOrd="0" destOrd="2" presId="urn:microsoft.com/office/officeart/2018/5/layout/CenteredIconLabelDescriptionList"/>
    <dgm:cxn modelId="{8D5C6A79-8C4F-4032-8E6A-9CA09664A1CD}" type="presOf" srcId="{924F2AA6-1312-403F-B848-C48FBF70B9D9}" destId="{95C6AB65-2D4F-4400-AAC4-E2C0CE2978AF}" srcOrd="0" destOrd="0" presId="urn:microsoft.com/office/officeart/2018/5/layout/CenteredIconLabelDescriptionList"/>
    <dgm:cxn modelId="{20A24F91-46C2-46D5-B794-7B906A2C503E}" srcId="{B8FE6B67-3A93-4D8B-AF8B-7313AD2CB76A}" destId="{5A7EF56F-EE67-4CFC-B2B3-6597900C13E6}" srcOrd="1" destOrd="0" parTransId="{9D8EDCB0-8B39-4696-BB20-81887E8D5E0A}" sibTransId="{90B2E2B7-C450-45CD-A5DA-A8197E487ED8}"/>
    <dgm:cxn modelId="{5EF94498-E7A5-4BDD-AC65-DADA09772488}" srcId="{B8FE6B67-3A93-4D8B-AF8B-7313AD2CB76A}" destId="{924F2AA6-1312-403F-B848-C48FBF70B9D9}" srcOrd="0" destOrd="0" parTransId="{74FDEB8A-5D9F-4AFC-AAA8-326FEFDAEB90}" sibTransId="{9A08ECFA-9DEB-423F-9A9F-627BA1ADB8C9}"/>
    <dgm:cxn modelId="{4042E2A9-B519-4690-BA76-B613D13456CA}" srcId="{7D4E70E0-4494-4760-950D-ED5DC94787EC}" destId="{B8FE6B67-3A93-4D8B-AF8B-7313AD2CB76A}" srcOrd="0" destOrd="0" parTransId="{17DCEF03-859A-4556-80E7-84301C017823}" sibTransId="{082133C0-0B58-48D9-9113-04AE097231B3}"/>
    <dgm:cxn modelId="{8A92BBD4-581F-4B37-BB48-8D3D9A3BE3D3}" type="presOf" srcId="{76E8233C-F99B-4C90-A3C4-41C69C078C95}" destId="{08DDC9AA-F60B-428F-9B58-6AE8A8378AC7}" srcOrd="0" destOrd="0" presId="urn:microsoft.com/office/officeart/2018/5/layout/CenteredIconLabelDescriptionList"/>
    <dgm:cxn modelId="{1517F0E9-A0A5-49EC-82EA-9ECE4C45AAF9}" type="presOf" srcId="{7D4E70E0-4494-4760-950D-ED5DC94787EC}" destId="{9AEC8174-8117-4938-A95B-44BD7C8F290C}" srcOrd="0" destOrd="0" presId="urn:microsoft.com/office/officeart/2018/5/layout/CenteredIconLabelDescriptionList"/>
    <dgm:cxn modelId="{A342F6E9-F3CE-44BD-B546-642CA77F9926}" type="presOf" srcId="{B8FE6B67-3A93-4D8B-AF8B-7313AD2CB76A}" destId="{EDB8B406-C359-4831-9648-E565E303E3EC}" srcOrd="0" destOrd="0" presId="urn:microsoft.com/office/officeart/2018/5/layout/CenteredIconLabelDescriptionList"/>
    <dgm:cxn modelId="{206911FC-6398-4423-A3BB-B3F6AB97BCC6}" type="presOf" srcId="{5A7EF56F-EE67-4CFC-B2B3-6597900C13E6}" destId="{95C6AB65-2D4F-4400-AAC4-E2C0CE2978AF}" srcOrd="0" destOrd="1" presId="urn:microsoft.com/office/officeart/2018/5/layout/CenteredIconLabelDescriptionList"/>
    <dgm:cxn modelId="{8B7BCEFE-9518-4DA1-A351-06997974C46F}" srcId="{B8FE6B67-3A93-4D8B-AF8B-7313AD2CB76A}" destId="{447F9FC8-8847-441E-A63F-4710AFF1E3C3}" srcOrd="2" destOrd="0" parTransId="{7AF3CE76-4873-471C-A853-1DC07C75E986}" sibTransId="{442F17B5-AE81-4086-94C2-B4CF6F506AD5}"/>
    <dgm:cxn modelId="{5F0A69FC-ED16-440B-8FEF-3877165D82AF}" type="presParOf" srcId="{9AEC8174-8117-4938-A95B-44BD7C8F290C}" destId="{2B51FF48-D373-41F6-929F-A0011C90DF89}" srcOrd="0" destOrd="0" presId="urn:microsoft.com/office/officeart/2018/5/layout/CenteredIconLabelDescriptionList"/>
    <dgm:cxn modelId="{25A9C94C-7049-4FA5-B4F1-AAE48EA48146}" type="presParOf" srcId="{2B51FF48-D373-41F6-929F-A0011C90DF89}" destId="{B2D10C39-0025-453B-9CF1-2FB6FC066059}" srcOrd="0" destOrd="0" presId="urn:microsoft.com/office/officeart/2018/5/layout/CenteredIconLabelDescriptionList"/>
    <dgm:cxn modelId="{83CEE513-AA34-40D5-8F62-C35075E9E1C6}" type="presParOf" srcId="{2B51FF48-D373-41F6-929F-A0011C90DF89}" destId="{68530D07-63DB-4336-9138-B504CE44BE6E}" srcOrd="1" destOrd="0" presId="urn:microsoft.com/office/officeart/2018/5/layout/CenteredIconLabelDescriptionList"/>
    <dgm:cxn modelId="{24C28D1C-A103-4974-9BD1-757646352C11}" type="presParOf" srcId="{2B51FF48-D373-41F6-929F-A0011C90DF89}" destId="{EDB8B406-C359-4831-9648-E565E303E3EC}" srcOrd="2" destOrd="0" presId="urn:microsoft.com/office/officeart/2018/5/layout/CenteredIconLabelDescriptionList"/>
    <dgm:cxn modelId="{DF7D43B5-4C7F-4BD1-A1DB-C8484BA369F2}" type="presParOf" srcId="{2B51FF48-D373-41F6-929F-A0011C90DF89}" destId="{21199D63-E31A-4A75-9280-7087A410D27F}" srcOrd="3" destOrd="0" presId="urn:microsoft.com/office/officeart/2018/5/layout/CenteredIconLabelDescriptionList"/>
    <dgm:cxn modelId="{30ACD20C-BFE6-4594-A15E-4743141BCA38}" type="presParOf" srcId="{2B51FF48-D373-41F6-929F-A0011C90DF89}" destId="{95C6AB65-2D4F-4400-AAC4-E2C0CE2978AF}" srcOrd="4" destOrd="0" presId="urn:microsoft.com/office/officeart/2018/5/layout/CenteredIconLabelDescriptionList"/>
    <dgm:cxn modelId="{ABE8FACE-B728-4A95-956E-1C124E98C69B}" type="presParOf" srcId="{9AEC8174-8117-4938-A95B-44BD7C8F290C}" destId="{61B31C8A-DBE7-430B-B1DC-C9EF534FF6CB}" srcOrd="1" destOrd="0" presId="urn:microsoft.com/office/officeart/2018/5/layout/CenteredIconLabelDescriptionList"/>
    <dgm:cxn modelId="{A1C55AB0-CF38-465B-B14A-B35AB8940B68}" type="presParOf" srcId="{9AEC8174-8117-4938-A95B-44BD7C8F290C}" destId="{DDB04B20-2128-4386-92EA-E73F149AC8F5}" srcOrd="2" destOrd="0" presId="urn:microsoft.com/office/officeart/2018/5/layout/CenteredIconLabelDescriptionList"/>
    <dgm:cxn modelId="{8807ACF7-ED86-47C6-8541-2367E9CF8F64}" type="presParOf" srcId="{DDB04B20-2128-4386-92EA-E73F149AC8F5}" destId="{9D757E22-0011-4640-8454-8183A1A7A2EC}" srcOrd="0" destOrd="0" presId="urn:microsoft.com/office/officeart/2018/5/layout/CenteredIconLabelDescriptionList"/>
    <dgm:cxn modelId="{BBCBA30B-6AAC-4DA0-8BCF-59692EB37F45}" type="presParOf" srcId="{DDB04B20-2128-4386-92EA-E73F149AC8F5}" destId="{872853BF-DB2A-412B-85C4-28A315FF8389}" srcOrd="1" destOrd="0" presId="urn:microsoft.com/office/officeart/2018/5/layout/CenteredIconLabelDescriptionList"/>
    <dgm:cxn modelId="{68405318-D635-496C-9A50-7C68A8D35661}" type="presParOf" srcId="{DDB04B20-2128-4386-92EA-E73F149AC8F5}" destId="{08DDC9AA-F60B-428F-9B58-6AE8A8378AC7}" srcOrd="2" destOrd="0" presId="urn:microsoft.com/office/officeart/2018/5/layout/CenteredIconLabelDescriptionList"/>
    <dgm:cxn modelId="{9728F603-4A7E-4484-890F-DD41C096D912}" type="presParOf" srcId="{DDB04B20-2128-4386-92EA-E73F149AC8F5}" destId="{1702E8F9-9087-4C4A-936B-39604E08B1AA}" srcOrd="3" destOrd="0" presId="urn:microsoft.com/office/officeart/2018/5/layout/CenteredIconLabelDescriptionList"/>
    <dgm:cxn modelId="{8EB7C689-4062-43AD-9221-8BABC09EE5A6}" type="presParOf" srcId="{DDB04B20-2128-4386-92EA-E73F149AC8F5}" destId="{ED0D7CA7-E2C3-42BB-8CF4-D14AC04F7DE5}"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55E88-70E6-4584-8609-B1D6F5B341FF}">
      <dsp:nvSpPr>
        <dsp:cNvPr id="0" name=""/>
        <dsp:cNvSpPr/>
      </dsp:nvSpPr>
      <dsp:spPr>
        <a:xfrm>
          <a:off x="947201" y="818755"/>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D20321-A974-4F6C-8893-EA7B262326F9}">
      <dsp:nvSpPr>
        <dsp:cNvPr id="0" name=""/>
        <dsp:cNvSpPr/>
      </dsp:nvSpPr>
      <dsp:spPr>
        <a:xfrm>
          <a:off x="59990"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The application clearly describes the need to increase the diversity of primary care providers within the region.</a:t>
          </a:r>
        </a:p>
      </dsp:txBody>
      <dsp:txXfrm>
        <a:off x="59990" y="2654049"/>
        <a:ext cx="3226223" cy="720000"/>
      </dsp:txXfrm>
    </dsp:sp>
    <dsp:sp modelId="{42D17C7B-8EE2-43CA-A9D9-496F75A996F9}">
      <dsp:nvSpPr>
        <dsp:cNvPr id="0" name=""/>
        <dsp:cNvSpPr/>
      </dsp:nvSpPr>
      <dsp:spPr>
        <a:xfrm>
          <a:off x="4738014" y="818755"/>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5D8383-7F2B-473A-9ECC-F8F1C5972417}">
      <dsp:nvSpPr>
        <dsp:cNvPr id="0" name=""/>
        <dsp:cNvSpPr/>
      </dsp:nvSpPr>
      <dsp:spPr>
        <a:xfrm>
          <a:off x="3850802"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The application thoroughly outlines the workforce's need to address chronic health conditions, social determinants of health, and health disparities within the target population.</a:t>
          </a:r>
        </a:p>
      </dsp:txBody>
      <dsp:txXfrm>
        <a:off x="3850802" y="2654049"/>
        <a:ext cx="3226223" cy="720000"/>
      </dsp:txXfrm>
    </dsp:sp>
    <dsp:sp modelId="{D853BBA2-FE7D-4B63-971F-2497E37F73D8}">
      <dsp:nvSpPr>
        <dsp:cNvPr id="0" name=""/>
        <dsp:cNvSpPr/>
      </dsp:nvSpPr>
      <dsp:spPr>
        <a:xfrm>
          <a:off x="8528826" y="818755"/>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ACA3BF-A702-4CC1-ACD4-85B564F89DFC}">
      <dsp:nvSpPr>
        <dsp:cNvPr id="0" name=""/>
        <dsp:cNvSpPr/>
      </dsp:nvSpPr>
      <dsp:spPr>
        <a:xfrm>
          <a:off x="7641615"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latin typeface="Aptos Display" panose="02110004020202020204"/>
            </a:rPr>
            <a:t>The application provides charts, demographic data, and a narrative description of the targeted area that clearly demonstrated the purpose of the program.</a:t>
          </a:r>
        </a:p>
      </dsp:txBody>
      <dsp:txXfrm>
        <a:off x="7641615" y="2654049"/>
        <a:ext cx="3226223"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10C39-0025-453B-9CF1-2FB6FC066059}">
      <dsp:nvSpPr>
        <dsp:cNvPr id="0" name=""/>
        <dsp:cNvSpPr/>
      </dsp:nvSpPr>
      <dsp:spPr>
        <a:xfrm>
          <a:off x="2169914" y="603022"/>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B8B406-C359-4831-9648-E565E303E3EC}">
      <dsp:nvSpPr>
        <dsp:cNvPr id="0" name=""/>
        <dsp:cNvSpPr/>
      </dsp:nvSpPr>
      <dsp:spPr>
        <a:xfrm>
          <a:off x="765914" y="2243453"/>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b="1"/>
          </a:pPr>
          <a:r>
            <a:rPr lang="en-US" sz="1500" kern="1200" dirty="0"/>
            <a:t>Accurate and current data is essential to help paint a picture of the problem and why you are best equipped to solve it.</a:t>
          </a:r>
        </a:p>
      </dsp:txBody>
      <dsp:txXfrm>
        <a:off x="765914" y="2243453"/>
        <a:ext cx="4320000" cy="648000"/>
      </dsp:txXfrm>
    </dsp:sp>
    <dsp:sp modelId="{95C6AB65-2D4F-4400-AAC4-E2C0CE2978AF}">
      <dsp:nvSpPr>
        <dsp:cNvPr id="0" name=""/>
        <dsp:cNvSpPr/>
      </dsp:nvSpPr>
      <dsp:spPr>
        <a:xfrm>
          <a:off x="765914" y="2951188"/>
          <a:ext cx="4320000" cy="638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Community &amp; Population data</a:t>
          </a:r>
        </a:p>
        <a:p>
          <a:pPr marL="0" lvl="0" indent="0" algn="ctr" defTabSz="533400">
            <a:lnSpc>
              <a:spcPct val="90000"/>
            </a:lnSpc>
            <a:spcBef>
              <a:spcPct val="0"/>
            </a:spcBef>
            <a:spcAft>
              <a:spcPct val="35000"/>
            </a:spcAft>
            <a:buNone/>
          </a:pPr>
          <a:r>
            <a:rPr lang="en-US" sz="1200" kern="1200" dirty="0"/>
            <a:t>Community partners / supporters</a:t>
          </a:r>
        </a:p>
        <a:p>
          <a:pPr marL="0" lvl="0" indent="0" algn="ctr" defTabSz="533400">
            <a:lnSpc>
              <a:spcPct val="90000"/>
            </a:lnSpc>
            <a:spcBef>
              <a:spcPct val="0"/>
            </a:spcBef>
            <a:spcAft>
              <a:spcPct val="35000"/>
            </a:spcAft>
            <a:buNone/>
          </a:pPr>
          <a:r>
            <a:rPr lang="en-US" sz="1200" kern="1200" dirty="0">
              <a:latin typeface="Aptos Display" panose="02110004020202020204"/>
            </a:rPr>
            <a:t>Faculty expertise</a:t>
          </a:r>
        </a:p>
      </dsp:txBody>
      <dsp:txXfrm>
        <a:off x="765914" y="2951188"/>
        <a:ext cx="4320000" cy="638593"/>
      </dsp:txXfrm>
    </dsp:sp>
    <dsp:sp modelId="{9D757E22-0011-4640-8454-8183A1A7A2EC}">
      <dsp:nvSpPr>
        <dsp:cNvPr id="0" name=""/>
        <dsp:cNvSpPr/>
      </dsp:nvSpPr>
      <dsp:spPr>
        <a:xfrm>
          <a:off x="7245914" y="603022"/>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DDC9AA-F60B-428F-9B58-6AE8A8378AC7}">
      <dsp:nvSpPr>
        <dsp:cNvPr id="0" name=""/>
        <dsp:cNvSpPr/>
      </dsp:nvSpPr>
      <dsp:spPr>
        <a:xfrm>
          <a:off x="5841914" y="2243453"/>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b="1"/>
          </a:pPr>
          <a:r>
            <a:rPr lang="en-US" sz="1500" kern="1200" dirty="0">
              <a:latin typeface="Aptos Display" panose="02110004020202020204"/>
            </a:rPr>
            <a:t>Must show that you have the resources and support to carry out the program efficiently.</a:t>
          </a:r>
        </a:p>
      </dsp:txBody>
      <dsp:txXfrm>
        <a:off x="5841914" y="2243453"/>
        <a:ext cx="4320000" cy="648000"/>
      </dsp:txXfrm>
    </dsp:sp>
    <dsp:sp modelId="{ED0D7CA7-E2C3-42BB-8CF4-D14AC04F7DE5}">
      <dsp:nvSpPr>
        <dsp:cNvPr id="0" name=""/>
        <dsp:cNvSpPr/>
      </dsp:nvSpPr>
      <dsp:spPr>
        <a:xfrm>
          <a:off x="5841914" y="2951188"/>
          <a:ext cx="4320000" cy="63859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96E64D-EB29-4547-8D1D-A427206E9898}" type="datetimeFigureOut">
              <a:t>5/13/2024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8EFD9-8E04-45C5-B7E4-393AF426434C}" type="slidenum">
              <a:t>‹#›</a:t>
            </a:fld>
            <a:endParaRPr lang="en-US"/>
          </a:p>
        </p:txBody>
      </p:sp>
    </p:spTree>
    <p:extLst>
      <p:ext uri="{BB962C8B-B14F-4D97-AF65-F5344CB8AC3E}">
        <p14:creationId xmlns:p14="http://schemas.microsoft.com/office/powerpoint/2010/main" val="130730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 Programs across the country</a:t>
            </a:r>
          </a:p>
          <a:p>
            <a:r>
              <a:rPr lang="en-US"/>
              <a:t>-Ours is the only nursing program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Therefore, one of the goals of our program at UNCG is to partner with local high schools to provide enrichment activities to introduce racially diverse and/or socioeconomically disadvantaged students to careers in MCH, specifically nursing.</a:t>
            </a:r>
          </a:p>
          <a:p>
            <a:endParaRPr lang="en-US"/>
          </a:p>
          <a:p>
            <a:r>
              <a:rPr lang="en-US"/>
              <a:t>By looking upstream, we can potentially increase enrollment into UNCG and then nursing school.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Like the rest of the MCH workforce, nursing lacks cultural, racial, and socioeconomic concordance with the population that we serve. </a:t>
            </a:r>
          </a:p>
          <a:p>
            <a:endParaRPr lang="en-US"/>
          </a:p>
          <a:p>
            <a:r>
              <a:rPr lang="en-US"/>
              <a:t>While enrollment in nursing school, including UNCG, is improving in the amount of racial and ethnic diversity, there is a need to increase enrollment and interest in nursing of people from diverse backgrounds.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Debbie</a:t>
            </a:r>
          </a:p>
        </p:txBody>
      </p:sp>
      <p:sp>
        <p:nvSpPr>
          <p:cNvPr id="4" name="Slide Number Placeholder 3"/>
          <p:cNvSpPr>
            <a:spLocks noGrp="1"/>
          </p:cNvSpPr>
          <p:nvPr>
            <p:ph type="sldNum" sz="quarter" idx="5"/>
          </p:nvPr>
        </p:nvSpPr>
        <p:spPr/>
        <p:txBody>
          <a:bodyPr/>
          <a:lstStyle/>
          <a:p>
            <a:fld id="{B63359F2-43EF-4812-9DC0-98C0B1A40681}" type="slidenum">
              <a:rPr lang="en-US" smtClean="0"/>
              <a:t>15</a:t>
            </a:fld>
            <a:endParaRPr lang="en-US"/>
          </a:p>
        </p:txBody>
      </p:sp>
    </p:spTree>
    <p:extLst>
      <p:ext uri="{BB962C8B-B14F-4D97-AF65-F5344CB8AC3E}">
        <p14:creationId xmlns:p14="http://schemas.microsoft.com/office/powerpoint/2010/main" val="190839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Audrey</a:t>
            </a:r>
          </a:p>
        </p:txBody>
      </p:sp>
      <p:sp>
        <p:nvSpPr>
          <p:cNvPr id="4" name="Slide Number Placeholder 3"/>
          <p:cNvSpPr>
            <a:spLocks noGrp="1"/>
          </p:cNvSpPr>
          <p:nvPr>
            <p:ph type="sldNum" sz="quarter" idx="5"/>
          </p:nvPr>
        </p:nvSpPr>
        <p:spPr/>
        <p:txBody>
          <a:bodyPr/>
          <a:lstStyle/>
          <a:p>
            <a:fld id="{B63359F2-43EF-4812-9DC0-98C0B1A40681}" type="slidenum">
              <a:rPr lang="en-US" smtClean="0"/>
              <a:t>16</a:t>
            </a:fld>
            <a:endParaRPr lang="en-US"/>
          </a:p>
        </p:txBody>
      </p:sp>
    </p:spTree>
    <p:extLst>
      <p:ext uri="{BB962C8B-B14F-4D97-AF65-F5344CB8AC3E}">
        <p14:creationId xmlns:p14="http://schemas.microsoft.com/office/powerpoint/2010/main" val="910593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Audrey</a:t>
            </a:r>
          </a:p>
        </p:txBody>
      </p:sp>
      <p:sp>
        <p:nvSpPr>
          <p:cNvPr id="4" name="Slide Number Placeholder 3"/>
          <p:cNvSpPr>
            <a:spLocks noGrp="1"/>
          </p:cNvSpPr>
          <p:nvPr>
            <p:ph type="sldNum" sz="quarter" idx="5"/>
          </p:nvPr>
        </p:nvSpPr>
        <p:spPr/>
        <p:txBody>
          <a:bodyPr/>
          <a:lstStyle/>
          <a:p>
            <a:fld id="{B63359F2-43EF-4812-9DC0-98C0B1A40681}" type="slidenum">
              <a:rPr lang="en-US" smtClean="0"/>
              <a:t>17</a:t>
            </a:fld>
            <a:endParaRPr lang="en-US"/>
          </a:p>
        </p:txBody>
      </p:sp>
    </p:spTree>
    <p:extLst>
      <p:ext uri="{BB962C8B-B14F-4D97-AF65-F5344CB8AC3E}">
        <p14:creationId xmlns:p14="http://schemas.microsoft.com/office/powerpoint/2010/main" val="2186134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US 100,000 cases a day and 500 deaths a 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1CF59-8532-1A4B-AEFB-61A348EF2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74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https://brocku.ca/pedagogical-innovation/resources/open-educational-resources/</a:t>
            </a:r>
          </a:p>
        </p:txBody>
      </p:sp>
      <p:sp>
        <p:nvSpPr>
          <p:cNvPr id="4" name="Slide Number Placeholder 3"/>
          <p:cNvSpPr>
            <a:spLocks noGrp="1"/>
          </p:cNvSpPr>
          <p:nvPr>
            <p:ph type="sldNum" sz="quarter" idx="5"/>
          </p:nvPr>
        </p:nvSpPr>
        <p:spPr/>
        <p:txBody>
          <a:bodyPr/>
          <a:lstStyle/>
          <a:p>
            <a:fld id="{B9564350-39E4-4415-9EE8-FE4ECB294231}" type="slidenum">
              <a:rPr lang="en-US" smtClean="0"/>
              <a:t>27</a:t>
            </a:fld>
            <a:endParaRPr lang="en-US"/>
          </a:p>
        </p:txBody>
      </p:sp>
    </p:spTree>
    <p:extLst>
      <p:ext uri="{BB962C8B-B14F-4D97-AF65-F5344CB8AC3E}">
        <p14:creationId xmlns:p14="http://schemas.microsoft.com/office/powerpoint/2010/main" val="66061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94345B-51E1-48BA-8DD3-D289779D938B}"/>
              </a:ext>
            </a:extLst>
          </p:cNvPr>
          <p:cNvSpPr/>
          <p:nvPr userDrawn="1"/>
        </p:nvSpPr>
        <p:spPr>
          <a:xfrm>
            <a:off x="0" y="0"/>
            <a:ext cx="12192000" cy="24909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4">
            <a:extLst>
              <a:ext uri="{FF2B5EF4-FFF2-40B4-BE49-F238E27FC236}">
                <a16:creationId xmlns:a16="http://schemas.microsoft.com/office/drawing/2014/main" id="{0B53BF6A-C2E4-463C-A194-E346F85286C0}"/>
              </a:ext>
            </a:extLst>
          </p:cNvPr>
          <p:cNvSpPr>
            <a:spLocks noGrp="1"/>
          </p:cNvSpPr>
          <p:nvPr>
            <p:ph type="body" sz="quarter" idx="10" hasCustomPrompt="1"/>
          </p:nvPr>
        </p:nvSpPr>
        <p:spPr>
          <a:xfrm>
            <a:off x="2603007" y="3710344"/>
            <a:ext cx="6985987" cy="1544526"/>
          </a:xfrm>
          <a:prstGeom prst="rect">
            <a:avLst/>
          </a:prstGeom>
        </p:spPr>
        <p:txBody>
          <a:bodyPr/>
          <a:lstStyle>
            <a:lvl1pPr marL="0" indent="0" algn="ctr">
              <a:buNone/>
              <a:defRPr sz="54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Thank you</a:t>
            </a:r>
          </a:p>
        </p:txBody>
      </p:sp>
      <p:pic>
        <p:nvPicPr>
          <p:cNvPr id="6" name="Picture 5">
            <a:extLst>
              <a:ext uri="{FF2B5EF4-FFF2-40B4-BE49-F238E27FC236}">
                <a16:creationId xmlns:a16="http://schemas.microsoft.com/office/drawing/2014/main" id="{C91A2396-BDF1-42D3-88EC-2CBDE64B5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74726" y="530638"/>
            <a:ext cx="3264319" cy="1455235"/>
          </a:xfrm>
          <a:prstGeom prst="rect">
            <a:avLst/>
          </a:prstGeom>
        </p:spPr>
      </p:pic>
    </p:spTree>
    <p:extLst>
      <p:ext uri="{BB962C8B-B14F-4D97-AF65-F5344CB8AC3E}">
        <p14:creationId xmlns:p14="http://schemas.microsoft.com/office/powerpoint/2010/main" val="1576525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7D0488-B202-4F7B-9F3C-5F3540449364}"/>
              </a:ext>
            </a:extLst>
          </p:cNvPr>
          <p:cNvSpPr>
            <a:spLocks noGrp="1"/>
          </p:cNvSpPr>
          <p:nvPr>
            <p:ph type="title"/>
          </p:nvPr>
        </p:nvSpPr>
        <p:spPr>
          <a:xfrm>
            <a:off x="581192" y="3986411"/>
            <a:ext cx="3568661" cy="1872388"/>
          </a:xfrm>
        </p:spPr>
        <p:txBody>
          <a:bodyPr anchor="ctr"/>
          <a:lstStyle/>
          <a:p>
            <a:pPr algn="r"/>
            <a:r>
              <a:rPr lang="en-US">
                <a:solidFill>
                  <a:schemeClr val="tx2"/>
                </a:solidFill>
              </a:rPr>
              <a:t>Click to edit Master title style</a:t>
            </a:r>
          </a:p>
        </p:txBody>
      </p:sp>
      <p:sp>
        <p:nvSpPr>
          <p:cNvPr id="12" name="Picture Placeholder 11">
            <a:extLst>
              <a:ext uri="{FF2B5EF4-FFF2-40B4-BE49-F238E27FC236}">
                <a16:creationId xmlns:a16="http://schemas.microsoft.com/office/drawing/2014/main" id="{5972A87D-479C-4157-A7C5-33D8FC7B2974}"/>
              </a:ext>
            </a:extLst>
          </p:cNvPr>
          <p:cNvSpPr>
            <a:spLocks noGrp="1"/>
          </p:cNvSpPr>
          <p:nvPr>
            <p:ph type="pic" sz="quarter" idx="13"/>
          </p:nvPr>
        </p:nvSpPr>
        <p:spPr>
          <a:xfrm>
            <a:off x="448056" y="768096"/>
            <a:ext cx="2578608" cy="2816352"/>
          </a:xfrm>
          <a:solidFill>
            <a:schemeClr val="accent2"/>
          </a:solidFill>
        </p:spPr>
        <p:txBody>
          <a:bodyPr/>
          <a:lstStyle/>
          <a:p>
            <a:r>
              <a:rPr lang="en-US"/>
              <a:t>Click icon to add picture</a:t>
            </a:r>
          </a:p>
        </p:txBody>
      </p:sp>
      <p:sp>
        <p:nvSpPr>
          <p:cNvPr id="13" name="Picture Placeholder 11">
            <a:extLst>
              <a:ext uri="{FF2B5EF4-FFF2-40B4-BE49-F238E27FC236}">
                <a16:creationId xmlns:a16="http://schemas.microsoft.com/office/drawing/2014/main" id="{78EE581A-A98D-4A1B-B826-3C60801D6672}"/>
              </a:ext>
            </a:extLst>
          </p:cNvPr>
          <p:cNvSpPr>
            <a:spLocks noGrp="1"/>
          </p:cNvSpPr>
          <p:nvPr>
            <p:ph type="pic" sz="quarter" idx="14"/>
          </p:nvPr>
        </p:nvSpPr>
        <p:spPr>
          <a:xfrm>
            <a:off x="3352800" y="768096"/>
            <a:ext cx="2578608" cy="2816352"/>
          </a:xfrm>
          <a:solidFill>
            <a:schemeClr val="accent2"/>
          </a:solidFill>
        </p:spPr>
        <p:txBody>
          <a:bodyPr/>
          <a:lstStyle/>
          <a:p>
            <a:r>
              <a:rPr lang="en-US"/>
              <a:t>Click icon to add picture</a:t>
            </a:r>
          </a:p>
        </p:txBody>
      </p:sp>
      <p:sp>
        <p:nvSpPr>
          <p:cNvPr id="14" name="Picture Placeholder 11">
            <a:extLst>
              <a:ext uri="{FF2B5EF4-FFF2-40B4-BE49-F238E27FC236}">
                <a16:creationId xmlns:a16="http://schemas.microsoft.com/office/drawing/2014/main" id="{16AE88BE-E502-4D34-AAE9-6EE48F1ACE29}"/>
              </a:ext>
            </a:extLst>
          </p:cNvPr>
          <p:cNvSpPr>
            <a:spLocks noGrp="1"/>
          </p:cNvSpPr>
          <p:nvPr>
            <p:ph type="pic" sz="quarter" idx="15"/>
          </p:nvPr>
        </p:nvSpPr>
        <p:spPr>
          <a:xfrm>
            <a:off x="6257544" y="768096"/>
            <a:ext cx="2578608" cy="2816352"/>
          </a:xfrm>
          <a:solidFill>
            <a:schemeClr val="accent2"/>
          </a:solidFill>
        </p:spPr>
        <p:txBody>
          <a:bodyPr/>
          <a:lstStyle/>
          <a:p>
            <a:r>
              <a:rPr lang="en-US"/>
              <a:t>Click icon to add picture</a:t>
            </a:r>
          </a:p>
        </p:txBody>
      </p:sp>
      <p:sp>
        <p:nvSpPr>
          <p:cNvPr id="16" name="Picture Placeholder 11">
            <a:extLst>
              <a:ext uri="{FF2B5EF4-FFF2-40B4-BE49-F238E27FC236}">
                <a16:creationId xmlns:a16="http://schemas.microsoft.com/office/drawing/2014/main" id="{9FD0C6B3-E0D9-4177-8079-178D1B0F530D}"/>
              </a:ext>
            </a:extLst>
          </p:cNvPr>
          <p:cNvSpPr>
            <a:spLocks noGrp="1"/>
          </p:cNvSpPr>
          <p:nvPr>
            <p:ph type="pic" sz="quarter" idx="16"/>
          </p:nvPr>
        </p:nvSpPr>
        <p:spPr>
          <a:xfrm>
            <a:off x="9162288" y="768096"/>
            <a:ext cx="2578608" cy="2816352"/>
          </a:xfrm>
          <a:solidFill>
            <a:schemeClr val="accent2"/>
          </a:solidFill>
        </p:spPr>
        <p:txBody>
          <a:bodyPr/>
          <a:lstStyle/>
          <a:p>
            <a:r>
              <a:rPr lang="en-US"/>
              <a:t>Click icon to add picture</a:t>
            </a:r>
          </a:p>
        </p:txBody>
      </p:sp>
      <p:sp>
        <p:nvSpPr>
          <p:cNvPr id="10" name="Content Placeholder 2">
            <a:extLst>
              <a:ext uri="{FF2B5EF4-FFF2-40B4-BE49-F238E27FC236}">
                <a16:creationId xmlns:a16="http://schemas.microsoft.com/office/drawing/2014/main" id="{53AD8A25-150B-42DF-B6CC-FB1E5225D517}"/>
              </a:ext>
            </a:extLst>
          </p:cNvPr>
          <p:cNvSpPr>
            <a:spLocks noGrp="1"/>
          </p:cNvSpPr>
          <p:nvPr>
            <p:ph idx="1"/>
          </p:nvPr>
        </p:nvSpPr>
        <p:spPr>
          <a:xfrm>
            <a:off x="4520392" y="3956050"/>
            <a:ext cx="7225075" cy="1902749"/>
          </a:xfrm>
        </p:spPr>
        <p:txBody>
          <a:bodyPr>
            <a:normAutofit/>
          </a:bodyPr>
          <a:lstStyle>
            <a:lvl1pPr marL="0" indent="0">
              <a:buNone/>
              <a:defRPr/>
            </a:lvl1pPr>
          </a:lstStyle>
          <a:p>
            <a:pPr lvl="0"/>
            <a:r>
              <a:rPr lang="en-US"/>
              <a:t>Click to edit Master text styles</a:t>
            </a:r>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3557306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3.xml"/><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18/10/relationships/comments" Target="../comments/modernComment_190_BD13C687.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grants.hrsa.gov/EAuthNS/internal/home/EHBHome" TargetMode="External"/><Relationship Id="rId2" Type="http://schemas.openxmlformats.org/officeDocument/2006/relationships/hyperlink" Target="https://www.hrsa.gov/grants/apply-for-a-grant/prepare-your-application" TargetMode="Externa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hyperlink" Target="https://grants.nih.gov/policy/compliance.ht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Djbarksdale@uncg.edu"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Pen placed on top of a signature line">
            <a:extLst>
              <a:ext uri="{FF2B5EF4-FFF2-40B4-BE49-F238E27FC236}">
                <a16:creationId xmlns:a16="http://schemas.microsoft.com/office/drawing/2014/main" id="{517741ED-14C5-05EC-4ABC-33B1E617AD3F}"/>
              </a:ext>
            </a:extLst>
          </p:cNvPr>
          <p:cNvPicPr>
            <a:picLocks noChangeAspect="1"/>
          </p:cNvPicPr>
          <p:nvPr/>
        </p:nvPicPr>
        <p:blipFill rotWithShape="1">
          <a:blip r:embed="rId2"/>
          <a:srcRect r="-2" b="15241"/>
          <a:stretch/>
        </p:blipFill>
        <p:spPr>
          <a:xfrm>
            <a:off x="20" y="-7619"/>
            <a:ext cx="12191979" cy="6887364"/>
          </a:xfrm>
          <a:prstGeom prst="rect">
            <a:avLst/>
          </a:prstGeom>
        </p:spPr>
      </p:pic>
      <p:sp>
        <p:nvSpPr>
          <p:cNvPr id="18" name="Rectangle 17">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
            <a:ext cx="5566593" cy="6887364"/>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4067CD3-146F-6228-E362-39AA720C2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63442" y="855815"/>
            <a:ext cx="6887365" cy="5160474"/>
          </a:xfrm>
          <a:prstGeom prst="rect">
            <a:avLst/>
          </a:prstGeom>
          <a:gradFill flip="none" rotWithShape="1">
            <a:gsLst>
              <a:gs pos="0">
                <a:schemeClr val="accent5">
                  <a:lumMod val="75000"/>
                  <a:alpha val="91000"/>
                </a:schemeClr>
              </a:gs>
              <a:gs pos="83000">
                <a:schemeClr val="accent5">
                  <a:alpha val="0"/>
                </a:schemeClr>
              </a:gs>
            </a:gsLst>
            <a:lin ang="51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Rectangle 21">
            <a:extLst>
              <a:ext uri="{FF2B5EF4-FFF2-40B4-BE49-F238E27FC236}">
                <a16:creationId xmlns:a16="http://schemas.microsoft.com/office/drawing/2014/main" id="{271C7E5C-A0F8-E9FA-56DB-31A257FD4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7648"/>
            <a:ext cx="2079513" cy="6865647"/>
          </a:xfrm>
          <a:prstGeom prst="rect">
            <a:avLst/>
          </a:prstGeom>
          <a:gradFill flip="none" rotWithShape="1">
            <a:gsLst>
              <a:gs pos="5000">
                <a:schemeClr val="accent5"/>
              </a:gs>
              <a:gs pos="49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3F70A3C-4474-2A39-470C-FD55A8837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706777" y="3068761"/>
            <a:ext cx="4504659" cy="3789239"/>
          </a:xfrm>
          <a:prstGeom prst="rect">
            <a:avLst/>
          </a:prstGeom>
          <a:gradFill flip="none" rotWithShape="1">
            <a:gsLst>
              <a:gs pos="0">
                <a:schemeClr val="accent5"/>
              </a:gs>
              <a:gs pos="60000">
                <a:schemeClr val="accent5">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BAC3F7D4-9613-0E1F-901C-98FE831DE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74557" y="-6485"/>
            <a:ext cx="3427160" cy="6879745"/>
          </a:xfrm>
          <a:prstGeom prst="rect">
            <a:avLst/>
          </a:prstGeom>
          <a:gradFill flip="none" rotWithShape="1">
            <a:gsLst>
              <a:gs pos="5000">
                <a:schemeClr val="accent2"/>
              </a:gs>
              <a:gs pos="49000">
                <a:schemeClr val="accent5">
                  <a:lumMod val="60000"/>
                  <a:lumOff val="40000"/>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D5167C-AF48-26F0-7A9F-3F7643374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64705" y="-1061856"/>
            <a:ext cx="3682024" cy="12211438"/>
          </a:xfrm>
          <a:prstGeom prst="rect">
            <a:avLst/>
          </a:prstGeom>
          <a:gradFill>
            <a:gsLst>
              <a:gs pos="0">
                <a:schemeClr val="accent5"/>
              </a:gs>
              <a:gs pos="65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B30A01-FCA8-86A5-A840-C32A3BE2E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7639"/>
            <a:ext cx="4879823" cy="6887373"/>
          </a:xfrm>
          <a:prstGeom prst="rect">
            <a:avLst/>
          </a:prstGeom>
          <a:gradFill>
            <a:gsLst>
              <a:gs pos="0">
                <a:schemeClr val="accent2">
                  <a:alpha val="70000"/>
                </a:schemeClr>
              </a:gs>
              <a:gs pos="44000">
                <a:schemeClr val="accent5">
                  <a:lumMod val="60000"/>
                  <a:lumOff val="40000"/>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04045" y="1096137"/>
            <a:ext cx="4160233" cy="2839273"/>
          </a:xfrm>
        </p:spPr>
        <p:txBody>
          <a:bodyPr>
            <a:normAutofit/>
          </a:bodyPr>
          <a:lstStyle/>
          <a:p>
            <a:pPr algn="l"/>
            <a:r>
              <a:rPr lang="en-US" sz="4000">
                <a:solidFill>
                  <a:srgbClr val="FFFFFF"/>
                </a:solidFill>
              </a:rPr>
              <a:t>Writing HRSA GRANTS: </a:t>
            </a:r>
            <a:br>
              <a:rPr lang="en-US" sz="4000">
                <a:solidFill>
                  <a:srgbClr val="FFFFFF"/>
                </a:solidFill>
              </a:rPr>
            </a:br>
            <a:r>
              <a:rPr lang="en-US" sz="4000">
                <a:solidFill>
                  <a:srgbClr val="FFFFFF"/>
                </a:solidFill>
              </a:rPr>
              <a:t>An Insider's View</a:t>
            </a:r>
          </a:p>
        </p:txBody>
      </p:sp>
      <p:sp>
        <p:nvSpPr>
          <p:cNvPr id="3" name="Subtitle 2"/>
          <p:cNvSpPr>
            <a:spLocks noGrp="1"/>
          </p:cNvSpPr>
          <p:nvPr>
            <p:ph type="subTitle" idx="1"/>
          </p:nvPr>
        </p:nvSpPr>
        <p:spPr>
          <a:xfrm>
            <a:off x="859028" y="4352706"/>
            <a:ext cx="5890877" cy="2090862"/>
          </a:xfrm>
        </p:spPr>
        <p:txBody>
          <a:bodyPr vert="horz" lIns="91440" tIns="45720" rIns="91440" bIns="45720" rtlCol="0" anchor="t">
            <a:noAutofit/>
          </a:bodyPr>
          <a:lstStyle/>
          <a:p>
            <a:pPr algn="l"/>
            <a:r>
              <a:rPr lang="en-US">
                <a:solidFill>
                  <a:srgbClr val="FFFFFF"/>
                </a:solidFill>
              </a:rPr>
              <a:t>Debra J. Barksdale</a:t>
            </a:r>
          </a:p>
          <a:p>
            <a:pPr algn="l"/>
            <a:r>
              <a:rPr lang="en-US">
                <a:solidFill>
                  <a:srgbClr val="FFFFFF"/>
                </a:solidFill>
              </a:rPr>
              <a:t>Audrey Snyder and </a:t>
            </a:r>
          </a:p>
          <a:p>
            <a:pPr algn="l"/>
            <a:r>
              <a:rPr lang="en-US">
                <a:solidFill>
                  <a:srgbClr val="FFFFFF"/>
                </a:solidFill>
              </a:rPr>
              <a:t>Wanda Williams</a:t>
            </a:r>
          </a:p>
          <a:p>
            <a:pPr algn="l"/>
            <a:r>
              <a:rPr lang="en-US">
                <a:solidFill>
                  <a:srgbClr val="FFFFFF"/>
                </a:solidFill>
              </a:rPr>
              <a:t>University of North Carolian Greensboro School of Nursing </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0D9F6"/>
        </a:solidFill>
        <a:effectLst/>
      </p:bgPr>
    </p:bg>
    <p:spTree>
      <p:nvGrpSpPr>
        <p:cNvPr id="1" name=""/>
        <p:cNvGrpSpPr/>
        <p:nvPr/>
      </p:nvGrpSpPr>
      <p:grpSpPr>
        <a:xfrm>
          <a:off x="0" y="0"/>
          <a:ext cx="0" cy="0"/>
          <a:chOff x="0" y="0"/>
          <a:chExt cx="0" cy="0"/>
        </a:xfrm>
      </p:grpSpPr>
      <p:grpSp>
        <p:nvGrpSpPr>
          <p:cNvPr id="2" name="Group 2"/>
          <p:cNvGrpSpPr/>
          <p:nvPr/>
        </p:nvGrpSpPr>
        <p:grpSpPr>
          <a:xfrm>
            <a:off x="-247551" y="-196978"/>
            <a:ext cx="12700527" cy="4151874"/>
            <a:chOff x="0" y="0"/>
            <a:chExt cx="5017492" cy="1640246"/>
          </a:xfrm>
        </p:grpSpPr>
        <p:sp>
          <p:nvSpPr>
            <p:cNvPr id="3" name="Freeform 3"/>
            <p:cNvSpPr/>
            <p:nvPr/>
          </p:nvSpPr>
          <p:spPr>
            <a:xfrm>
              <a:off x="0" y="0"/>
              <a:ext cx="5017492" cy="1640246"/>
            </a:xfrm>
            <a:custGeom>
              <a:avLst/>
              <a:gdLst/>
              <a:ahLst/>
              <a:cxnLst/>
              <a:rect l="l" t="t" r="r" b="b"/>
              <a:pathLst>
                <a:path w="5017492" h="1640246">
                  <a:moveTo>
                    <a:pt x="0" y="0"/>
                  </a:moveTo>
                  <a:lnTo>
                    <a:pt x="5017492" y="0"/>
                  </a:lnTo>
                  <a:lnTo>
                    <a:pt x="5017492" y="1640246"/>
                  </a:lnTo>
                  <a:lnTo>
                    <a:pt x="0" y="1640246"/>
                  </a:lnTo>
                  <a:close/>
                </a:path>
              </a:pathLst>
            </a:custGeom>
            <a:solidFill>
              <a:srgbClr val="FFFFFF"/>
            </a:solidFill>
          </p:spPr>
          <p:txBody>
            <a:bodyPr/>
            <a:lstStyle/>
            <a:p>
              <a:pPr defTabSz="609630">
                <a:buClrTx/>
              </a:pPr>
              <a:endParaRPr lang="en-US" sz="1200" kern="1200">
                <a:solidFill>
                  <a:prstClr val="black"/>
                </a:solidFill>
                <a:latin typeface="Calibri"/>
                <a:ea typeface="+mn-ea"/>
                <a:cs typeface="+mn-cs"/>
              </a:endParaRPr>
            </a:p>
          </p:txBody>
        </p:sp>
        <p:sp>
          <p:nvSpPr>
            <p:cNvPr id="4" name="TextBox 4"/>
            <p:cNvSpPr txBox="1"/>
            <p:nvPr/>
          </p:nvSpPr>
          <p:spPr>
            <a:xfrm>
              <a:off x="0" y="-38100"/>
              <a:ext cx="5017492" cy="1678346"/>
            </a:xfrm>
            <a:prstGeom prst="rect">
              <a:avLst/>
            </a:prstGeom>
          </p:spPr>
          <p:txBody>
            <a:bodyPr lIns="33867" tIns="33867" rIns="33867" bIns="33867" rtlCol="0" anchor="ctr"/>
            <a:lstStyle/>
            <a:p>
              <a:pPr algn="ctr" defTabSz="609630">
                <a:lnSpc>
                  <a:spcPts val="1773"/>
                </a:lnSpc>
                <a:spcBef>
                  <a:spcPct val="0"/>
                </a:spcBef>
                <a:buClrTx/>
              </a:pPr>
              <a:endParaRPr sz="1200" kern="1200">
                <a:solidFill>
                  <a:prstClr val="black"/>
                </a:solidFill>
                <a:latin typeface="Calibri"/>
                <a:ea typeface="+mn-ea"/>
                <a:cs typeface="+mn-cs"/>
              </a:endParaRPr>
            </a:p>
          </p:txBody>
        </p:sp>
      </p:grpSp>
      <p:grpSp>
        <p:nvGrpSpPr>
          <p:cNvPr id="5" name="Group 5"/>
          <p:cNvGrpSpPr/>
          <p:nvPr/>
        </p:nvGrpSpPr>
        <p:grpSpPr>
          <a:xfrm>
            <a:off x="409842" y="517856"/>
            <a:ext cx="11358893" cy="2911145"/>
            <a:chOff x="0" y="0"/>
            <a:chExt cx="8114748" cy="2079710"/>
          </a:xfrm>
        </p:grpSpPr>
        <p:sp>
          <p:nvSpPr>
            <p:cNvPr id="6" name="Freeform 6"/>
            <p:cNvSpPr/>
            <p:nvPr/>
          </p:nvSpPr>
          <p:spPr>
            <a:xfrm>
              <a:off x="0" y="0"/>
              <a:ext cx="8114748" cy="2079710"/>
            </a:xfrm>
            <a:custGeom>
              <a:avLst/>
              <a:gdLst/>
              <a:ahLst/>
              <a:cxnLst/>
              <a:rect l="l" t="t" r="r" b="b"/>
              <a:pathLst>
                <a:path w="8114748" h="2079710">
                  <a:moveTo>
                    <a:pt x="0" y="0"/>
                  </a:moveTo>
                  <a:lnTo>
                    <a:pt x="0" y="2079710"/>
                  </a:lnTo>
                  <a:lnTo>
                    <a:pt x="8114748" y="2079710"/>
                  </a:lnTo>
                  <a:lnTo>
                    <a:pt x="8114748" y="0"/>
                  </a:lnTo>
                  <a:lnTo>
                    <a:pt x="0" y="0"/>
                  </a:lnTo>
                  <a:close/>
                  <a:moveTo>
                    <a:pt x="8053788" y="2018750"/>
                  </a:moveTo>
                  <a:lnTo>
                    <a:pt x="59690" y="2018750"/>
                  </a:lnTo>
                  <a:lnTo>
                    <a:pt x="59690" y="59690"/>
                  </a:lnTo>
                  <a:lnTo>
                    <a:pt x="8053788" y="59690"/>
                  </a:lnTo>
                  <a:lnTo>
                    <a:pt x="8053788" y="2018750"/>
                  </a:lnTo>
                  <a:close/>
                </a:path>
              </a:pathLst>
            </a:custGeom>
            <a:solidFill>
              <a:srgbClr val="A0D9F6"/>
            </a:solidFill>
          </p:spPr>
          <p:txBody>
            <a:bodyPr/>
            <a:lstStyle/>
            <a:p>
              <a:pPr defTabSz="609630">
                <a:buClrTx/>
              </a:pPr>
              <a:endParaRPr lang="en-US" sz="1200" kern="1200">
                <a:solidFill>
                  <a:prstClr val="black"/>
                </a:solidFill>
                <a:latin typeface="Calibri"/>
                <a:ea typeface="+mn-ea"/>
                <a:cs typeface="+mn-cs"/>
              </a:endParaRPr>
            </a:p>
          </p:txBody>
        </p:sp>
      </p:grpSp>
      <p:sp>
        <p:nvSpPr>
          <p:cNvPr id="7" name="Freeform 7"/>
          <p:cNvSpPr/>
          <p:nvPr/>
        </p:nvSpPr>
        <p:spPr>
          <a:xfrm>
            <a:off x="884563" y="3576877"/>
            <a:ext cx="5204726" cy="2973200"/>
          </a:xfrm>
          <a:custGeom>
            <a:avLst/>
            <a:gdLst/>
            <a:ahLst/>
            <a:cxnLst/>
            <a:rect l="l" t="t" r="r" b="b"/>
            <a:pathLst>
              <a:path w="7807089" h="4459800">
                <a:moveTo>
                  <a:pt x="0" y="0"/>
                </a:moveTo>
                <a:lnTo>
                  <a:pt x="7807089" y="0"/>
                </a:lnTo>
                <a:lnTo>
                  <a:pt x="7807089" y="4459799"/>
                </a:lnTo>
                <a:lnTo>
                  <a:pt x="0" y="44597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8" name="Freeform 8"/>
          <p:cNvSpPr/>
          <p:nvPr/>
        </p:nvSpPr>
        <p:spPr>
          <a:xfrm>
            <a:off x="8885604" y="777235"/>
            <a:ext cx="2620596" cy="2392386"/>
          </a:xfrm>
          <a:custGeom>
            <a:avLst/>
            <a:gdLst/>
            <a:ahLst/>
            <a:cxnLst/>
            <a:rect l="l" t="t" r="r" b="b"/>
            <a:pathLst>
              <a:path w="3930894" h="3588579">
                <a:moveTo>
                  <a:pt x="0" y="0"/>
                </a:moveTo>
                <a:lnTo>
                  <a:pt x="3930894" y="0"/>
                </a:lnTo>
                <a:lnTo>
                  <a:pt x="3930894" y="3588579"/>
                </a:lnTo>
                <a:lnTo>
                  <a:pt x="0" y="35885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9" name="TextBox 9"/>
          <p:cNvSpPr txBox="1"/>
          <p:nvPr/>
        </p:nvSpPr>
        <p:spPr>
          <a:xfrm>
            <a:off x="685800" y="1129911"/>
            <a:ext cx="8738186" cy="1654299"/>
          </a:xfrm>
          <a:prstGeom prst="rect">
            <a:avLst/>
          </a:prstGeom>
        </p:spPr>
        <p:txBody>
          <a:bodyPr lIns="0" tIns="0" rIns="0" bIns="0" rtlCol="0" anchor="t">
            <a:spAutoFit/>
          </a:bodyPr>
          <a:lstStyle/>
          <a:p>
            <a:pPr defTabSz="609630">
              <a:lnSpc>
                <a:spcPts val="4897"/>
              </a:lnSpc>
              <a:buClrTx/>
            </a:pPr>
            <a:r>
              <a:rPr lang="en-US" sz="4296" b="1" kern="1200">
                <a:latin typeface="Poppins Bold Italics"/>
                <a:ea typeface="+mn-ea"/>
                <a:cs typeface="+mn-cs"/>
              </a:rPr>
              <a:t>LEAD in MCH:</a:t>
            </a:r>
          </a:p>
          <a:p>
            <a:pPr defTabSz="609630">
              <a:lnSpc>
                <a:spcPts val="3985"/>
              </a:lnSpc>
              <a:buClrTx/>
            </a:pPr>
            <a:r>
              <a:rPr lang="en-US" sz="3496" b="1" kern="1200">
                <a:latin typeface="Poppins Bold"/>
                <a:ea typeface="+mn-ea"/>
                <a:cs typeface="+mn-cs"/>
              </a:rPr>
              <a:t>Leadership, Education, and Diversity in Maternal Child Health</a:t>
            </a:r>
          </a:p>
        </p:txBody>
      </p:sp>
      <p:sp>
        <p:nvSpPr>
          <p:cNvPr id="10" name="TextBox 10"/>
          <p:cNvSpPr txBox="1"/>
          <p:nvPr/>
        </p:nvSpPr>
        <p:spPr>
          <a:xfrm>
            <a:off x="6372773" y="5681688"/>
            <a:ext cx="5395962" cy="934423"/>
          </a:xfrm>
          <a:prstGeom prst="rect">
            <a:avLst/>
          </a:prstGeom>
        </p:spPr>
        <p:txBody>
          <a:bodyPr lIns="0" tIns="0" rIns="0" bIns="0" rtlCol="0" anchor="t">
            <a:spAutoFit/>
          </a:bodyPr>
          <a:lstStyle/>
          <a:p>
            <a:pPr defTabSz="609630">
              <a:lnSpc>
                <a:spcPts val="2528"/>
              </a:lnSpc>
              <a:buClrTx/>
            </a:pPr>
            <a:r>
              <a:rPr lang="en-US" sz="1806" kern="1200">
                <a:latin typeface="Montserrat Classic"/>
                <a:ea typeface="+mn-ea"/>
                <a:cs typeface="+mn-cs"/>
              </a:rPr>
              <a:t>Lisa Anders, PhD, RN, IBCLC</a:t>
            </a:r>
          </a:p>
          <a:p>
            <a:pPr defTabSz="609630">
              <a:lnSpc>
                <a:spcPts val="2528"/>
              </a:lnSpc>
              <a:buClrTx/>
            </a:pPr>
            <a:r>
              <a:rPr lang="en-US" sz="1806" kern="1200">
                <a:latin typeface="Montserrat Classic"/>
                <a:ea typeface="+mn-ea"/>
                <a:cs typeface="+mn-cs"/>
              </a:rPr>
              <a:t>University of North Carolina Greensboro</a:t>
            </a:r>
          </a:p>
          <a:p>
            <a:pPr defTabSz="609630">
              <a:lnSpc>
                <a:spcPts val="2528"/>
              </a:lnSpc>
              <a:buClrTx/>
            </a:pPr>
            <a:r>
              <a:rPr lang="en-US" sz="1806" kern="1200">
                <a:latin typeface="Montserrat Classic"/>
                <a:ea typeface="+mn-ea"/>
                <a:cs typeface="+mn-cs"/>
              </a:rPr>
              <a:t>School of Nursing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17848" y="-2144915"/>
            <a:ext cx="11472789" cy="12108485"/>
          </a:xfrm>
          <a:custGeom>
            <a:avLst/>
            <a:gdLst/>
            <a:ahLst/>
            <a:cxnLst/>
            <a:rect l="l" t="t" r="r" b="b"/>
            <a:pathLst>
              <a:path w="17209184" h="18162727">
                <a:moveTo>
                  <a:pt x="0" y="0"/>
                </a:moveTo>
                <a:lnTo>
                  <a:pt x="17209183" y="0"/>
                </a:lnTo>
                <a:lnTo>
                  <a:pt x="17209183" y="18162727"/>
                </a:lnTo>
                <a:lnTo>
                  <a:pt x="0" y="18162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3" name="TextBox 3"/>
          <p:cNvSpPr txBox="1"/>
          <p:nvPr/>
        </p:nvSpPr>
        <p:spPr>
          <a:xfrm>
            <a:off x="738259" y="464612"/>
            <a:ext cx="10270285" cy="654025"/>
          </a:xfrm>
          <a:prstGeom prst="rect">
            <a:avLst/>
          </a:prstGeom>
        </p:spPr>
        <p:txBody>
          <a:bodyPr lIns="0" tIns="0" rIns="0" bIns="0" rtlCol="0" anchor="t">
            <a:spAutoFit/>
          </a:bodyPr>
          <a:lstStyle/>
          <a:p>
            <a:pPr defTabSz="609630">
              <a:lnSpc>
                <a:spcPts val="5092"/>
              </a:lnSpc>
              <a:buClrTx/>
            </a:pPr>
            <a:r>
              <a:rPr lang="en-US" sz="4467" b="1" kern="1200">
                <a:latin typeface="Poppins Bold"/>
                <a:ea typeface="+mn-ea"/>
                <a:cs typeface="+mn-cs"/>
              </a:rPr>
              <a:t>LEAD in MCH: A HRSA LEAP Program</a:t>
            </a:r>
          </a:p>
        </p:txBody>
      </p:sp>
      <p:sp>
        <p:nvSpPr>
          <p:cNvPr id="4" name="TextBox 4"/>
          <p:cNvSpPr txBox="1"/>
          <p:nvPr/>
        </p:nvSpPr>
        <p:spPr>
          <a:xfrm>
            <a:off x="422836" y="1780541"/>
            <a:ext cx="11685649" cy="3951595"/>
          </a:xfrm>
          <a:prstGeom prst="rect">
            <a:avLst/>
          </a:prstGeom>
        </p:spPr>
        <p:txBody>
          <a:bodyPr lIns="0" tIns="0" rIns="0" bIns="0" rtlCol="0" anchor="t">
            <a:spAutoFit/>
          </a:bodyPr>
          <a:lstStyle/>
          <a:p>
            <a:pPr defTabSz="609630">
              <a:lnSpc>
                <a:spcPts val="3640"/>
              </a:lnSpc>
              <a:buClrTx/>
            </a:pPr>
            <a:endParaRPr sz="1200" kern="1200">
              <a:solidFill>
                <a:prstClr val="black"/>
              </a:solidFill>
              <a:latin typeface="Calibri"/>
              <a:ea typeface="+mn-ea"/>
              <a:cs typeface="+mn-cs"/>
            </a:endParaRPr>
          </a:p>
          <a:p>
            <a:pPr marL="561366" lvl="1" indent="-280683" defTabSz="609630">
              <a:lnSpc>
                <a:spcPts val="3640"/>
              </a:lnSpc>
              <a:buClrTx/>
              <a:buFont typeface="Arial"/>
              <a:buChar char="•"/>
            </a:pPr>
            <a:r>
              <a:rPr lang="en-US" sz="2599" kern="1200">
                <a:latin typeface="Montserrat Classic"/>
                <a:ea typeface="+mn-ea"/>
                <a:cs typeface="+mn-cs"/>
              </a:rPr>
              <a:t>“Purpose of the LEAP Program is to promote the development of a diverse and representative public health and health care workforce by recruiting undergraduate students from underserved or underrepresented backgrounds into MCH public health and MCH-related health professions in order to improve levels of representation, reduce health disparities, and increase access to health care for vulnerable and underserved MCH populations, including those from racially/ethnically diverse backgrounds.”</a:t>
            </a:r>
          </a:p>
          <a:p>
            <a:pPr defTabSz="609630">
              <a:lnSpc>
                <a:spcPts val="2240"/>
              </a:lnSpc>
              <a:buClrTx/>
            </a:pPr>
            <a:r>
              <a:rPr lang="en-US" sz="1600" kern="1200">
                <a:latin typeface="Montserrat Classic"/>
                <a:ea typeface="+mn-ea"/>
                <a:cs typeface="+mn-cs"/>
              </a:rPr>
              <a:t>“</a:t>
            </a:r>
          </a:p>
        </p:txBody>
      </p:sp>
    </p:spTree>
    <p:extLst>
      <p:ext uri="{BB962C8B-B14F-4D97-AF65-F5344CB8AC3E}">
        <p14:creationId xmlns:p14="http://schemas.microsoft.com/office/powerpoint/2010/main" val="1336849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1986" y="307508"/>
            <a:ext cx="7989981" cy="482049"/>
            <a:chOff x="0" y="0"/>
            <a:chExt cx="3156535" cy="190439"/>
          </a:xfrm>
        </p:grpSpPr>
        <p:sp>
          <p:nvSpPr>
            <p:cNvPr id="3" name="Freeform 3"/>
            <p:cNvSpPr/>
            <p:nvPr/>
          </p:nvSpPr>
          <p:spPr>
            <a:xfrm>
              <a:off x="0" y="0"/>
              <a:ext cx="3156535" cy="190439"/>
            </a:xfrm>
            <a:custGeom>
              <a:avLst/>
              <a:gdLst/>
              <a:ahLst/>
              <a:cxnLst/>
              <a:rect l="l" t="t" r="r" b="b"/>
              <a:pathLst>
                <a:path w="3156535" h="190439">
                  <a:moveTo>
                    <a:pt x="0" y="0"/>
                  </a:moveTo>
                  <a:lnTo>
                    <a:pt x="3156535" y="0"/>
                  </a:lnTo>
                  <a:lnTo>
                    <a:pt x="3156535" y="190439"/>
                  </a:lnTo>
                  <a:lnTo>
                    <a:pt x="0" y="190439"/>
                  </a:lnTo>
                  <a:close/>
                </a:path>
              </a:pathLst>
            </a:custGeom>
            <a:solidFill>
              <a:srgbClr val="A0D9F6"/>
            </a:solidFill>
          </p:spPr>
          <p:txBody>
            <a:bodyPr/>
            <a:lstStyle/>
            <a:p>
              <a:pPr defTabSz="609630">
                <a:buClrTx/>
              </a:pPr>
              <a:endParaRPr lang="en-US" sz="1200" kern="1200">
                <a:solidFill>
                  <a:prstClr val="black"/>
                </a:solidFill>
                <a:latin typeface="Calibri"/>
                <a:ea typeface="+mn-ea"/>
                <a:cs typeface="+mn-cs"/>
              </a:endParaRPr>
            </a:p>
          </p:txBody>
        </p:sp>
        <p:sp>
          <p:nvSpPr>
            <p:cNvPr id="4" name="TextBox 4"/>
            <p:cNvSpPr txBox="1"/>
            <p:nvPr/>
          </p:nvSpPr>
          <p:spPr>
            <a:xfrm>
              <a:off x="0" y="-38100"/>
              <a:ext cx="3156535" cy="228539"/>
            </a:xfrm>
            <a:prstGeom prst="rect">
              <a:avLst/>
            </a:prstGeom>
          </p:spPr>
          <p:txBody>
            <a:bodyPr lIns="33867" tIns="33867" rIns="33867" bIns="33867" rtlCol="0" anchor="ctr"/>
            <a:lstStyle/>
            <a:p>
              <a:pPr algn="ctr" defTabSz="609630">
                <a:lnSpc>
                  <a:spcPts val="1773"/>
                </a:lnSpc>
                <a:spcBef>
                  <a:spcPct val="0"/>
                </a:spcBef>
                <a:buClrTx/>
              </a:pPr>
              <a:endParaRPr sz="1200" kern="1200">
                <a:solidFill>
                  <a:prstClr val="black"/>
                </a:solidFill>
                <a:latin typeface="Calibri"/>
                <a:ea typeface="+mn-ea"/>
                <a:cs typeface="+mn-cs"/>
              </a:endParaRPr>
            </a:p>
          </p:txBody>
        </p:sp>
      </p:grpSp>
      <p:grpSp>
        <p:nvGrpSpPr>
          <p:cNvPr id="5" name="Group 5"/>
          <p:cNvGrpSpPr/>
          <p:nvPr/>
        </p:nvGrpSpPr>
        <p:grpSpPr>
          <a:xfrm>
            <a:off x="471986" y="781545"/>
            <a:ext cx="7989981" cy="2569593"/>
            <a:chOff x="0" y="0"/>
            <a:chExt cx="9519005" cy="3061331"/>
          </a:xfrm>
        </p:grpSpPr>
        <p:sp>
          <p:nvSpPr>
            <p:cNvPr id="6" name="Freeform 6"/>
            <p:cNvSpPr/>
            <p:nvPr/>
          </p:nvSpPr>
          <p:spPr>
            <a:xfrm>
              <a:off x="0" y="0"/>
              <a:ext cx="9519005" cy="3061331"/>
            </a:xfrm>
            <a:custGeom>
              <a:avLst/>
              <a:gdLst/>
              <a:ahLst/>
              <a:cxnLst/>
              <a:rect l="l" t="t" r="r" b="b"/>
              <a:pathLst>
                <a:path w="9519005" h="3061331">
                  <a:moveTo>
                    <a:pt x="0" y="0"/>
                  </a:moveTo>
                  <a:lnTo>
                    <a:pt x="0" y="3061331"/>
                  </a:lnTo>
                  <a:lnTo>
                    <a:pt x="9519005" y="3061331"/>
                  </a:lnTo>
                  <a:lnTo>
                    <a:pt x="9519005" y="0"/>
                  </a:lnTo>
                  <a:lnTo>
                    <a:pt x="0" y="0"/>
                  </a:lnTo>
                  <a:close/>
                  <a:moveTo>
                    <a:pt x="9458045" y="3000371"/>
                  </a:moveTo>
                  <a:lnTo>
                    <a:pt x="59690" y="3000371"/>
                  </a:lnTo>
                  <a:lnTo>
                    <a:pt x="59690" y="59690"/>
                  </a:lnTo>
                  <a:lnTo>
                    <a:pt x="9458045" y="59690"/>
                  </a:lnTo>
                  <a:lnTo>
                    <a:pt x="9458045" y="3000371"/>
                  </a:lnTo>
                  <a:close/>
                </a:path>
              </a:pathLst>
            </a:custGeom>
            <a:solidFill>
              <a:srgbClr val="A0D9F6"/>
            </a:solidFill>
          </p:spPr>
          <p:txBody>
            <a:bodyPr/>
            <a:lstStyle/>
            <a:p>
              <a:pPr defTabSz="609630">
                <a:buClrTx/>
              </a:pPr>
              <a:endParaRPr lang="en-US" sz="1200" kern="1200">
                <a:solidFill>
                  <a:prstClr val="black"/>
                </a:solidFill>
                <a:latin typeface="Calibri"/>
                <a:ea typeface="+mn-ea"/>
                <a:cs typeface="+mn-cs"/>
              </a:endParaRPr>
            </a:p>
          </p:txBody>
        </p:sp>
      </p:grpSp>
      <p:sp>
        <p:nvSpPr>
          <p:cNvPr id="7" name="Freeform 7"/>
          <p:cNvSpPr/>
          <p:nvPr/>
        </p:nvSpPr>
        <p:spPr>
          <a:xfrm>
            <a:off x="11102417" y="1116198"/>
            <a:ext cx="807567" cy="511795"/>
          </a:xfrm>
          <a:custGeom>
            <a:avLst/>
            <a:gdLst/>
            <a:ahLst/>
            <a:cxnLst/>
            <a:rect l="l" t="t" r="r" b="b"/>
            <a:pathLst>
              <a:path w="1211350" h="767693">
                <a:moveTo>
                  <a:pt x="0" y="0"/>
                </a:moveTo>
                <a:lnTo>
                  <a:pt x="1211350" y="0"/>
                </a:lnTo>
                <a:lnTo>
                  <a:pt x="1211350" y="767693"/>
                </a:lnTo>
                <a:lnTo>
                  <a:pt x="0" y="7676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grpSp>
        <p:nvGrpSpPr>
          <p:cNvPr id="8" name="Group 8"/>
          <p:cNvGrpSpPr/>
          <p:nvPr/>
        </p:nvGrpSpPr>
        <p:grpSpPr>
          <a:xfrm>
            <a:off x="502284" y="3274000"/>
            <a:ext cx="7929383" cy="576005"/>
            <a:chOff x="0" y="0"/>
            <a:chExt cx="3132596" cy="227557"/>
          </a:xfrm>
        </p:grpSpPr>
        <p:sp>
          <p:nvSpPr>
            <p:cNvPr id="9" name="Freeform 9"/>
            <p:cNvSpPr/>
            <p:nvPr/>
          </p:nvSpPr>
          <p:spPr>
            <a:xfrm>
              <a:off x="0" y="0"/>
              <a:ext cx="3132595" cy="227557"/>
            </a:xfrm>
            <a:custGeom>
              <a:avLst/>
              <a:gdLst/>
              <a:ahLst/>
              <a:cxnLst/>
              <a:rect l="l" t="t" r="r" b="b"/>
              <a:pathLst>
                <a:path w="3132595" h="227557">
                  <a:moveTo>
                    <a:pt x="0" y="0"/>
                  </a:moveTo>
                  <a:lnTo>
                    <a:pt x="3132595" y="0"/>
                  </a:lnTo>
                  <a:lnTo>
                    <a:pt x="3132595" y="227557"/>
                  </a:lnTo>
                  <a:lnTo>
                    <a:pt x="0" y="227557"/>
                  </a:lnTo>
                  <a:close/>
                </a:path>
              </a:pathLst>
            </a:custGeom>
            <a:solidFill>
              <a:srgbClr val="A0D9F6"/>
            </a:solidFill>
          </p:spPr>
          <p:txBody>
            <a:bodyPr/>
            <a:lstStyle/>
            <a:p>
              <a:pPr defTabSz="609630">
                <a:buClrTx/>
              </a:pPr>
              <a:endParaRPr lang="en-US" sz="1200" kern="1200">
                <a:solidFill>
                  <a:prstClr val="black"/>
                </a:solidFill>
                <a:latin typeface="Calibri"/>
                <a:ea typeface="+mn-ea"/>
                <a:cs typeface="+mn-cs"/>
              </a:endParaRPr>
            </a:p>
          </p:txBody>
        </p:sp>
        <p:sp>
          <p:nvSpPr>
            <p:cNvPr id="10" name="TextBox 10"/>
            <p:cNvSpPr txBox="1"/>
            <p:nvPr/>
          </p:nvSpPr>
          <p:spPr>
            <a:xfrm>
              <a:off x="0" y="-38100"/>
              <a:ext cx="3132596" cy="265657"/>
            </a:xfrm>
            <a:prstGeom prst="rect">
              <a:avLst/>
            </a:prstGeom>
          </p:spPr>
          <p:txBody>
            <a:bodyPr lIns="33867" tIns="33867" rIns="33867" bIns="33867" rtlCol="0" anchor="ctr"/>
            <a:lstStyle/>
            <a:p>
              <a:pPr algn="ctr" defTabSz="609630">
                <a:lnSpc>
                  <a:spcPts val="1773"/>
                </a:lnSpc>
                <a:spcBef>
                  <a:spcPct val="0"/>
                </a:spcBef>
                <a:buClrTx/>
              </a:pPr>
              <a:endParaRPr sz="1200" kern="1200">
                <a:solidFill>
                  <a:prstClr val="black"/>
                </a:solidFill>
                <a:latin typeface="Calibri"/>
                <a:ea typeface="+mn-ea"/>
                <a:cs typeface="+mn-cs"/>
              </a:endParaRPr>
            </a:p>
          </p:txBody>
        </p:sp>
      </p:grpSp>
      <p:grpSp>
        <p:nvGrpSpPr>
          <p:cNvPr id="11" name="Group 11"/>
          <p:cNvGrpSpPr/>
          <p:nvPr/>
        </p:nvGrpSpPr>
        <p:grpSpPr>
          <a:xfrm>
            <a:off x="532583" y="3815158"/>
            <a:ext cx="7929383" cy="3105497"/>
            <a:chOff x="0" y="0"/>
            <a:chExt cx="9446811" cy="3699789"/>
          </a:xfrm>
        </p:grpSpPr>
        <p:sp>
          <p:nvSpPr>
            <p:cNvPr id="12" name="Freeform 12"/>
            <p:cNvSpPr/>
            <p:nvPr/>
          </p:nvSpPr>
          <p:spPr>
            <a:xfrm>
              <a:off x="0" y="0"/>
              <a:ext cx="9446811" cy="3699789"/>
            </a:xfrm>
            <a:custGeom>
              <a:avLst/>
              <a:gdLst/>
              <a:ahLst/>
              <a:cxnLst/>
              <a:rect l="l" t="t" r="r" b="b"/>
              <a:pathLst>
                <a:path w="9446811" h="3699789">
                  <a:moveTo>
                    <a:pt x="0" y="0"/>
                  </a:moveTo>
                  <a:lnTo>
                    <a:pt x="0" y="3699789"/>
                  </a:lnTo>
                  <a:lnTo>
                    <a:pt x="9446811" y="3699789"/>
                  </a:lnTo>
                  <a:lnTo>
                    <a:pt x="9446811" y="0"/>
                  </a:lnTo>
                  <a:lnTo>
                    <a:pt x="0" y="0"/>
                  </a:lnTo>
                  <a:close/>
                  <a:moveTo>
                    <a:pt x="9385850" y="3638829"/>
                  </a:moveTo>
                  <a:lnTo>
                    <a:pt x="59690" y="3638829"/>
                  </a:lnTo>
                  <a:lnTo>
                    <a:pt x="59690" y="59690"/>
                  </a:lnTo>
                  <a:lnTo>
                    <a:pt x="9385850" y="59690"/>
                  </a:lnTo>
                  <a:lnTo>
                    <a:pt x="9385850" y="3638829"/>
                  </a:lnTo>
                  <a:close/>
                </a:path>
              </a:pathLst>
            </a:custGeom>
            <a:solidFill>
              <a:srgbClr val="A0D9F6"/>
            </a:solidFill>
          </p:spPr>
          <p:txBody>
            <a:bodyPr/>
            <a:lstStyle/>
            <a:p>
              <a:pPr defTabSz="609630">
                <a:buClrTx/>
              </a:pPr>
              <a:endParaRPr lang="en-US" sz="1200" kern="1200">
                <a:solidFill>
                  <a:prstClr val="black"/>
                </a:solidFill>
                <a:latin typeface="Calibri"/>
                <a:ea typeface="+mn-ea"/>
                <a:cs typeface="+mn-cs"/>
              </a:endParaRPr>
            </a:p>
          </p:txBody>
        </p:sp>
      </p:grpSp>
      <p:sp>
        <p:nvSpPr>
          <p:cNvPr id="13" name="Freeform 13"/>
          <p:cNvSpPr/>
          <p:nvPr/>
        </p:nvSpPr>
        <p:spPr>
          <a:xfrm>
            <a:off x="8338802" y="1625323"/>
            <a:ext cx="3571281" cy="3607355"/>
          </a:xfrm>
          <a:custGeom>
            <a:avLst/>
            <a:gdLst/>
            <a:ahLst/>
            <a:cxnLst/>
            <a:rect l="l" t="t" r="r" b="b"/>
            <a:pathLst>
              <a:path w="5356921" h="5411032">
                <a:moveTo>
                  <a:pt x="0" y="0"/>
                </a:moveTo>
                <a:lnTo>
                  <a:pt x="5356921" y="0"/>
                </a:lnTo>
                <a:lnTo>
                  <a:pt x="5356921" y="5411032"/>
                </a:lnTo>
                <a:lnTo>
                  <a:pt x="0" y="54110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4" name="Freeform 14"/>
          <p:cNvSpPr/>
          <p:nvPr/>
        </p:nvSpPr>
        <p:spPr>
          <a:xfrm>
            <a:off x="9807735" y="307507"/>
            <a:ext cx="1294682" cy="1317743"/>
          </a:xfrm>
          <a:custGeom>
            <a:avLst/>
            <a:gdLst/>
            <a:ahLst/>
            <a:cxnLst/>
            <a:rect l="l" t="t" r="r" b="b"/>
            <a:pathLst>
              <a:path w="1942023" h="1976614">
                <a:moveTo>
                  <a:pt x="0" y="0"/>
                </a:moveTo>
                <a:lnTo>
                  <a:pt x="1942023" y="0"/>
                </a:lnTo>
                <a:lnTo>
                  <a:pt x="1942023" y="1976614"/>
                </a:lnTo>
                <a:lnTo>
                  <a:pt x="0" y="19766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5" name="Freeform 15"/>
          <p:cNvSpPr/>
          <p:nvPr/>
        </p:nvSpPr>
        <p:spPr>
          <a:xfrm>
            <a:off x="8926821" y="1878405"/>
            <a:ext cx="1009704" cy="1009704"/>
          </a:xfrm>
          <a:custGeom>
            <a:avLst/>
            <a:gdLst/>
            <a:ahLst/>
            <a:cxnLst/>
            <a:rect l="l" t="t" r="r" b="b"/>
            <a:pathLst>
              <a:path w="1514556" h="1514556">
                <a:moveTo>
                  <a:pt x="0" y="0"/>
                </a:moveTo>
                <a:lnTo>
                  <a:pt x="1514556" y="0"/>
                </a:lnTo>
                <a:lnTo>
                  <a:pt x="1514556" y="1514556"/>
                </a:lnTo>
                <a:lnTo>
                  <a:pt x="0" y="15145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6" name="Freeform 16"/>
          <p:cNvSpPr/>
          <p:nvPr/>
        </p:nvSpPr>
        <p:spPr>
          <a:xfrm>
            <a:off x="10483118" y="2942704"/>
            <a:ext cx="1238598" cy="1238598"/>
          </a:xfrm>
          <a:custGeom>
            <a:avLst/>
            <a:gdLst/>
            <a:ahLst/>
            <a:cxnLst/>
            <a:rect l="l" t="t" r="r" b="b"/>
            <a:pathLst>
              <a:path w="1857897" h="1857897">
                <a:moveTo>
                  <a:pt x="0" y="0"/>
                </a:moveTo>
                <a:lnTo>
                  <a:pt x="1857896" y="0"/>
                </a:lnTo>
                <a:lnTo>
                  <a:pt x="1857896" y="1857897"/>
                </a:lnTo>
                <a:lnTo>
                  <a:pt x="0" y="18578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7" name="Freeform 17"/>
          <p:cNvSpPr/>
          <p:nvPr/>
        </p:nvSpPr>
        <p:spPr>
          <a:xfrm>
            <a:off x="9298803" y="4982714"/>
            <a:ext cx="508932" cy="969394"/>
          </a:xfrm>
          <a:custGeom>
            <a:avLst/>
            <a:gdLst/>
            <a:ahLst/>
            <a:cxnLst/>
            <a:rect l="l" t="t" r="r" b="b"/>
            <a:pathLst>
              <a:path w="763398" h="1454091">
                <a:moveTo>
                  <a:pt x="0" y="0"/>
                </a:moveTo>
                <a:lnTo>
                  <a:pt x="763398" y="0"/>
                </a:lnTo>
                <a:lnTo>
                  <a:pt x="763398" y="1454092"/>
                </a:lnTo>
                <a:lnTo>
                  <a:pt x="0" y="14540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8" name="Freeform 18"/>
          <p:cNvSpPr/>
          <p:nvPr/>
        </p:nvSpPr>
        <p:spPr>
          <a:xfrm>
            <a:off x="9807735" y="4795835"/>
            <a:ext cx="1156273" cy="1156273"/>
          </a:xfrm>
          <a:custGeom>
            <a:avLst/>
            <a:gdLst/>
            <a:ahLst/>
            <a:cxnLst/>
            <a:rect l="l" t="t" r="r" b="b"/>
            <a:pathLst>
              <a:path w="1734410" h="1734410">
                <a:moveTo>
                  <a:pt x="0" y="0"/>
                </a:moveTo>
                <a:lnTo>
                  <a:pt x="1734410" y="0"/>
                </a:lnTo>
                <a:lnTo>
                  <a:pt x="1734410" y="1734410"/>
                </a:lnTo>
                <a:lnTo>
                  <a:pt x="0" y="17344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9" name="TextBox 19"/>
          <p:cNvSpPr txBox="1"/>
          <p:nvPr/>
        </p:nvSpPr>
        <p:spPr>
          <a:xfrm>
            <a:off x="532583" y="211734"/>
            <a:ext cx="1732583" cy="549189"/>
          </a:xfrm>
          <a:prstGeom prst="rect">
            <a:avLst/>
          </a:prstGeom>
        </p:spPr>
        <p:txBody>
          <a:bodyPr lIns="0" tIns="0" rIns="0" bIns="0" rtlCol="0" anchor="t">
            <a:spAutoFit/>
          </a:bodyPr>
          <a:lstStyle/>
          <a:p>
            <a:pPr defTabSz="609630">
              <a:lnSpc>
                <a:spcPts val="4657"/>
              </a:lnSpc>
              <a:buClrTx/>
            </a:pPr>
            <a:r>
              <a:rPr lang="en-US" sz="3326" b="1" kern="1200">
                <a:latin typeface="Montserrat Classic Bold"/>
                <a:ea typeface="+mn-ea"/>
                <a:cs typeface="+mn-cs"/>
              </a:rPr>
              <a:t>GOALS:</a:t>
            </a:r>
          </a:p>
        </p:txBody>
      </p:sp>
      <p:sp>
        <p:nvSpPr>
          <p:cNvPr id="20" name="TextBox 20"/>
          <p:cNvSpPr txBox="1"/>
          <p:nvPr/>
        </p:nvSpPr>
        <p:spPr>
          <a:xfrm>
            <a:off x="348822" y="794460"/>
            <a:ext cx="7989981" cy="2141164"/>
          </a:xfrm>
          <a:prstGeom prst="rect">
            <a:avLst/>
          </a:prstGeom>
        </p:spPr>
        <p:txBody>
          <a:bodyPr lIns="0" tIns="0" rIns="0" bIns="0" rtlCol="0" anchor="t">
            <a:spAutoFit/>
          </a:bodyPr>
          <a:lstStyle/>
          <a:p>
            <a:pPr marL="518185" lvl="1" indent="-259092" defTabSz="609630">
              <a:lnSpc>
                <a:spcPts val="3360"/>
              </a:lnSpc>
              <a:buClrTx/>
              <a:buFont typeface="Arial"/>
              <a:buChar char="•"/>
            </a:pPr>
            <a:r>
              <a:rPr lang="en-US" sz="2399" kern="1200">
                <a:latin typeface="Montserrat Classic"/>
                <a:ea typeface="+mn-ea"/>
                <a:cs typeface="+mn-cs"/>
              </a:rPr>
              <a:t>Increase diversity of the MCH nursing workforce</a:t>
            </a:r>
          </a:p>
          <a:p>
            <a:pPr marL="518185" lvl="1" indent="-259092" defTabSz="609630">
              <a:lnSpc>
                <a:spcPts val="3360"/>
              </a:lnSpc>
              <a:buClrTx/>
              <a:buFont typeface="Arial"/>
              <a:buChar char="•"/>
            </a:pPr>
            <a:r>
              <a:rPr lang="en-US" sz="2399" kern="1200">
                <a:latin typeface="Montserrat Classic"/>
                <a:ea typeface="+mn-ea"/>
                <a:cs typeface="+mn-cs"/>
              </a:rPr>
              <a:t>Recruit, retain, and prepare students from culturally diverse, underserved, and underrepresented backgrounds (CDUUB) to work with diverse populations</a:t>
            </a:r>
          </a:p>
        </p:txBody>
      </p:sp>
      <p:sp>
        <p:nvSpPr>
          <p:cNvPr id="21" name="TextBox 21"/>
          <p:cNvSpPr txBox="1"/>
          <p:nvPr/>
        </p:nvSpPr>
        <p:spPr>
          <a:xfrm>
            <a:off x="685800" y="3245347"/>
            <a:ext cx="2462018" cy="549189"/>
          </a:xfrm>
          <a:prstGeom prst="rect">
            <a:avLst/>
          </a:prstGeom>
        </p:spPr>
        <p:txBody>
          <a:bodyPr lIns="0" tIns="0" rIns="0" bIns="0" rtlCol="0" anchor="t">
            <a:spAutoFit/>
          </a:bodyPr>
          <a:lstStyle/>
          <a:p>
            <a:pPr defTabSz="609630">
              <a:lnSpc>
                <a:spcPts val="4657"/>
              </a:lnSpc>
              <a:buClrTx/>
            </a:pPr>
            <a:r>
              <a:rPr lang="en-US" sz="3326" b="1" kern="1200">
                <a:latin typeface="Montserrat Classic Bold"/>
                <a:ea typeface="+mn-ea"/>
                <a:cs typeface="+mn-cs"/>
              </a:rPr>
              <a:t>METHODS:</a:t>
            </a:r>
          </a:p>
        </p:txBody>
      </p:sp>
      <p:sp>
        <p:nvSpPr>
          <p:cNvPr id="22" name="TextBox 22"/>
          <p:cNvSpPr txBox="1"/>
          <p:nvPr/>
        </p:nvSpPr>
        <p:spPr>
          <a:xfrm>
            <a:off x="532583" y="3907853"/>
            <a:ext cx="7806219" cy="2570384"/>
          </a:xfrm>
          <a:prstGeom prst="rect">
            <a:avLst/>
          </a:prstGeom>
        </p:spPr>
        <p:txBody>
          <a:bodyPr lIns="0" tIns="0" rIns="0" bIns="0" rtlCol="0" anchor="t">
            <a:spAutoFit/>
          </a:bodyPr>
          <a:lstStyle/>
          <a:p>
            <a:pPr marL="444250" lvl="1" indent="-222125" algn="just" defTabSz="609630">
              <a:lnSpc>
                <a:spcPts val="2880"/>
              </a:lnSpc>
              <a:buClrTx/>
              <a:buFont typeface="Arial"/>
              <a:buChar char="•"/>
            </a:pPr>
            <a:r>
              <a:rPr lang="en-US" sz="2057" kern="1200">
                <a:latin typeface="Montserrat Classic"/>
                <a:ea typeface="+mn-ea"/>
                <a:cs typeface="+mn-cs"/>
              </a:rPr>
              <a:t>High School Enrichment Activities</a:t>
            </a:r>
          </a:p>
          <a:p>
            <a:pPr marL="444250" lvl="1" indent="-222125" algn="just" defTabSz="609630">
              <a:lnSpc>
                <a:spcPts val="2880"/>
              </a:lnSpc>
              <a:buClrTx/>
              <a:buFont typeface="Arial"/>
              <a:buChar char="•"/>
            </a:pPr>
            <a:r>
              <a:rPr lang="en-US" sz="2057" kern="1200">
                <a:latin typeface="Montserrat Classic"/>
                <a:ea typeface="+mn-ea"/>
                <a:cs typeface="+mn-cs"/>
              </a:rPr>
              <a:t>Recruit and retain 10 undergraduate students from culturally diverse and underrepresented, underserved backgrounds per year into MCH nursing program</a:t>
            </a:r>
          </a:p>
          <a:p>
            <a:pPr marL="444250" lvl="1" indent="-222125" algn="just" defTabSz="609630">
              <a:lnSpc>
                <a:spcPts val="2880"/>
              </a:lnSpc>
              <a:buClrTx/>
              <a:buFont typeface="Arial"/>
              <a:buChar char="•"/>
            </a:pPr>
            <a:r>
              <a:rPr lang="en-US" sz="2057" kern="1200">
                <a:latin typeface="Montserrat Classic"/>
                <a:ea typeface="+mn-ea"/>
                <a:cs typeface="+mn-cs"/>
              </a:rPr>
              <a:t>Enhance existing BSN MCH curriculum to include MCH public health competencies</a:t>
            </a:r>
          </a:p>
          <a:p>
            <a:pPr marL="444250" lvl="1" indent="-222125" algn="just" defTabSz="609630">
              <a:lnSpc>
                <a:spcPts val="2880"/>
              </a:lnSpc>
              <a:buClrTx/>
              <a:buFont typeface="Arial"/>
              <a:buChar char="•"/>
            </a:pPr>
            <a:r>
              <a:rPr lang="en-US" sz="2057" kern="1200">
                <a:latin typeface="Montserrat Classic"/>
                <a:ea typeface="+mn-ea"/>
                <a:cs typeface="+mn-cs"/>
              </a:rPr>
              <a:t>Shadowing &amp; Internship experiences</a:t>
            </a:r>
          </a:p>
        </p:txBody>
      </p:sp>
    </p:spTree>
    <p:extLst>
      <p:ext uri="{BB962C8B-B14F-4D97-AF65-F5344CB8AC3E}">
        <p14:creationId xmlns:p14="http://schemas.microsoft.com/office/powerpoint/2010/main" val="2531149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73402" y="333262"/>
            <a:ext cx="6066681" cy="6402830"/>
          </a:xfrm>
          <a:custGeom>
            <a:avLst/>
            <a:gdLst/>
            <a:ahLst/>
            <a:cxnLst/>
            <a:rect l="l" t="t" r="r" b="b"/>
            <a:pathLst>
              <a:path w="9100022" h="9604245">
                <a:moveTo>
                  <a:pt x="0" y="0"/>
                </a:moveTo>
                <a:lnTo>
                  <a:pt x="9100022" y="0"/>
                </a:lnTo>
                <a:lnTo>
                  <a:pt x="9100022" y="9604245"/>
                </a:lnTo>
                <a:lnTo>
                  <a:pt x="0" y="96042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3" name="Freeform 3"/>
          <p:cNvSpPr/>
          <p:nvPr/>
        </p:nvSpPr>
        <p:spPr>
          <a:xfrm>
            <a:off x="7168290" y="1662532"/>
            <a:ext cx="3648121" cy="4669594"/>
          </a:xfrm>
          <a:custGeom>
            <a:avLst/>
            <a:gdLst/>
            <a:ahLst/>
            <a:cxnLst/>
            <a:rect l="l" t="t" r="r" b="b"/>
            <a:pathLst>
              <a:path w="5472181" h="7004391">
                <a:moveTo>
                  <a:pt x="0" y="0"/>
                </a:moveTo>
                <a:lnTo>
                  <a:pt x="5472181" y="0"/>
                </a:lnTo>
                <a:lnTo>
                  <a:pt x="5472181" y="7004392"/>
                </a:lnTo>
                <a:lnTo>
                  <a:pt x="0" y="7004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4" name="Freeform 4"/>
          <p:cNvSpPr/>
          <p:nvPr/>
        </p:nvSpPr>
        <p:spPr>
          <a:xfrm>
            <a:off x="3851709" y="685800"/>
            <a:ext cx="282624" cy="318899"/>
          </a:xfrm>
          <a:custGeom>
            <a:avLst/>
            <a:gdLst/>
            <a:ahLst/>
            <a:cxnLst/>
            <a:rect l="l" t="t" r="r" b="b"/>
            <a:pathLst>
              <a:path w="423936" h="478348">
                <a:moveTo>
                  <a:pt x="0" y="0"/>
                </a:moveTo>
                <a:lnTo>
                  <a:pt x="423936" y="0"/>
                </a:lnTo>
                <a:lnTo>
                  <a:pt x="423936" y="478348"/>
                </a:lnTo>
                <a:lnTo>
                  <a:pt x="0" y="4783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5" name="TextBox 5"/>
          <p:cNvSpPr txBox="1"/>
          <p:nvPr/>
        </p:nvSpPr>
        <p:spPr>
          <a:xfrm>
            <a:off x="229690" y="478219"/>
            <a:ext cx="10270285" cy="679673"/>
          </a:xfrm>
          <a:prstGeom prst="rect">
            <a:avLst/>
          </a:prstGeom>
        </p:spPr>
        <p:txBody>
          <a:bodyPr lIns="0" tIns="0" rIns="0" bIns="0" rtlCol="0" anchor="t">
            <a:spAutoFit/>
          </a:bodyPr>
          <a:lstStyle/>
          <a:p>
            <a:pPr defTabSz="609630">
              <a:lnSpc>
                <a:spcPts val="5320"/>
              </a:lnSpc>
              <a:buClrTx/>
            </a:pPr>
            <a:r>
              <a:rPr lang="en-US" sz="4650" kern="1200">
                <a:latin typeface="Poppins Ultra-Bold"/>
                <a:ea typeface="+mn-ea"/>
                <a:cs typeface="+mn-cs"/>
              </a:rPr>
              <a:t>    </a:t>
            </a:r>
            <a:r>
              <a:rPr lang="en-US" sz="4650" b="1" kern="1200">
                <a:latin typeface="Poppins Ultra-Bold"/>
                <a:ea typeface="+mn-ea"/>
                <a:cs typeface="+mn-cs"/>
              </a:rPr>
              <a:t>Workforce      Population</a:t>
            </a:r>
          </a:p>
        </p:txBody>
      </p:sp>
      <p:sp>
        <p:nvSpPr>
          <p:cNvPr id="6" name="TextBox 6"/>
          <p:cNvSpPr txBox="1"/>
          <p:nvPr/>
        </p:nvSpPr>
        <p:spPr>
          <a:xfrm>
            <a:off x="537184" y="1707148"/>
            <a:ext cx="4827649" cy="3643818"/>
          </a:xfrm>
          <a:prstGeom prst="rect">
            <a:avLst/>
          </a:prstGeom>
        </p:spPr>
        <p:txBody>
          <a:bodyPr lIns="0" tIns="0" rIns="0" bIns="0" rtlCol="0" anchor="t">
            <a:spAutoFit/>
          </a:bodyPr>
          <a:lstStyle/>
          <a:p>
            <a:pPr marL="345461" lvl="1" indent="-172730" defTabSz="609630">
              <a:lnSpc>
                <a:spcPts val="2240"/>
              </a:lnSpc>
              <a:buClrTx/>
              <a:buFont typeface="Arial"/>
              <a:buChar char="•"/>
            </a:pPr>
            <a:r>
              <a:rPr lang="en-US" sz="1600" kern="1200">
                <a:latin typeface="Montserrat Classic"/>
                <a:ea typeface="+mn-ea"/>
                <a:cs typeface="+mn-cs"/>
              </a:rPr>
              <a:t>·2022 Race/Ethnicity of Students Enrolled in Entry-level Baccalaureate Nursing Programs</a:t>
            </a:r>
          </a:p>
          <a:p>
            <a:pPr marL="690921" lvl="2" indent="-230307" defTabSz="609630">
              <a:lnSpc>
                <a:spcPts val="2240"/>
              </a:lnSpc>
              <a:buClrTx/>
              <a:buFont typeface="Arial"/>
              <a:buChar char="⚬"/>
            </a:pPr>
            <a:r>
              <a:rPr lang="en-US" sz="1600" kern="1200">
                <a:latin typeface="Montserrat Classic"/>
                <a:ea typeface="+mn-ea"/>
                <a:cs typeface="+mn-cs"/>
              </a:rPr>
              <a:t> White                                              56.1%</a:t>
            </a:r>
          </a:p>
          <a:p>
            <a:pPr marL="690921" lvl="2" indent="-230307" defTabSz="609630">
              <a:lnSpc>
                <a:spcPts val="2240"/>
              </a:lnSpc>
              <a:buClrTx/>
              <a:buFont typeface="Arial"/>
              <a:buChar char="⚬"/>
            </a:pPr>
            <a:r>
              <a:rPr lang="en-US" sz="1600" kern="1200">
                <a:latin typeface="Montserrat Classic"/>
                <a:ea typeface="+mn-ea"/>
                <a:cs typeface="+mn-cs"/>
              </a:rPr>
              <a:t> Black/African American            12.7%</a:t>
            </a:r>
          </a:p>
          <a:p>
            <a:pPr marL="690921" lvl="2" indent="-230307" defTabSz="609630">
              <a:lnSpc>
                <a:spcPts val="2240"/>
              </a:lnSpc>
              <a:buClrTx/>
              <a:buFont typeface="Arial"/>
              <a:buChar char="⚬"/>
            </a:pPr>
            <a:r>
              <a:rPr lang="en-US" sz="1600" kern="1200">
                <a:latin typeface="Montserrat Classic"/>
                <a:ea typeface="+mn-ea"/>
                <a:cs typeface="+mn-cs"/>
              </a:rPr>
              <a:t> Hispanic or Latino                       16.1%</a:t>
            </a:r>
          </a:p>
          <a:p>
            <a:pPr marL="690921" lvl="2" indent="-230307" defTabSz="609630">
              <a:lnSpc>
                <a:spcPts val="2240"/>
              </a:lnSpc>
              <a:buClrTx/>
              <a:buFont typeface="Arial"/>
              <a:buChar char="⚬"/>
            </a:pPr>
            <a:r>
              <a:rPr lang="en-US" sz="1600" kern="1200">
                <a:latin typeface="Montserrat Classic"/>
                <a:ea typeface="+mn-ea"/>
                <a:cs typeface="+mn-cs"/>
              </a:rPr>
              <a:t> Asian/Pacific Islander                 10%</a:t>
            </a:r>
          </a:p>
          <a:p>
            <a:pPr marL="690921" lvl="2" indent="-230307" defTabSz="609630">
              <a:lnSpc>
                <a:spcPts val="2240"/>
              </a:lnSpc>
              <a:buClrTx/>
              <a:buFont typeface="Arial"/>
              <a:buChar char="⚬"/>
            </a:pPr>
            <a:r>
              <a:rPr lang="en-US" sz="1600" kern="1200">
                <a:latin typeface="Montserrat Classic"/>
                <a:ea typeface="+mn-ea"/>
                <a:cs typeface="+mn-cs"/>
              </a:rPr>
              <a:t> American Indian                         0.5%</a:t>
            </a:r>
          </a:p>
          <a:p>
            <a:pPr marL="690921" lvl="2" indent="-230307" defTabSz="609630">
              <a:lnSpc>
                <a:spcPts val="2240"/>
              </a:lnSpc>
              <a:buClrTx/>
              <a:buFont typeface="Arial"/>
              <a:buChar char="⚬"/>
            </a:pPr>
            <a:r>
              <a:rPr lang="en-US" sz="1600" kern="1200">
                <a:latin typeface="Montserrat Classic"/>
                <a:ea typeface="+mn-ea"/>
                <a:cs typeface="+mn-cs"/>
              </a:rPr>
              <a:t> &gt;2 races                                          4.1%</a:t>
            </a:r>
          </a:p>
          <a:p>
            <a:pPr defTabSz="609630">
              <a:lnSpc>
                <a:spcPts val="2240"/>
              </a:lnSpc>
              <a:buClrTx/>
            </a:pPr>
            <a:endParaRPr lang="en-US" sz="1600" kern="1200">
              <a:latin typeface="Montserrat Classic"/>
              <a:ea typeface="+mn-ea"/>
              <a:cs typeface="+mn-cs"/>
            </a:endParaRPr>
          </a:p>
          <a:p>
            <a:pPr marL="345461" lvl="1" indent="-172730" defTabSz="609630">
              <a:lnSpc>
                <a:spcPts val="2240"/>
              </a:lnSpc>
              <a:buClrTx/>
              <a:buFont typeface="Arial"/>
              <a:buChar char="•"/>
            </a:pPr>
            <a:r>
              <a:rPr lang="en-US" sz="1600" kern="1200">
                <a:latin typeface="Montserrat Classic"/>
                <a:ea typeface="+mn-ea"/>
                <a:cs typeface="+mn-cs"/>
              </a:rPr>
              <a:t>Additionally, in higher-education, students from high-income backgrounds are represented disproportionately by an excess of 45 percentage points </a:t>
            </a:r>
          </a:p>
        </p:txBody>
      </p:sp>
      <p:sp>
        <p:nvSpPr>
          <p:cNvPr id="7" name="TextBox 7"/>
          <p:cNvSpPr txBox="1"/>
          <p:nvPr/>
        </p:nvSpPr>
        <p:spPr>
          <a:xfrm>
            <a:off x="7607286" y="6475445"/>
            <a:ext cx="4332797" cy="245773"/>
          </a:xfrm>
          <a:prstGeom prst="rect">
            <a:avLst/>
          </a:prstGeom>
        </p:spPr>
        <p:txBody>
          <a:bodyPr lIns="0" tIns="0" rIns="0" bIns="0" rtlCol="0" anchor="t">
            <a:spAutoFit/>
          </a:bodyPr>
          <a:lstStyle/>
          <a:p>
            <a:pPr defTabSz="609630">
              <a:lnSpc>
                <a:spcPts val="2103"/>
              </a:lnSpc>
              <a:buClrTx/>
            </a:pPr>
            <a:r>
              <a:rPr lang="en-US" sz="1501" kern="1200">
                <a:latin typeface="Montserrat Classic"/>
                <a:ea typeface="+mn-ea"/>
                <a:cs typeface="+mn-cs"/>
              </a:rPr>
              <a:t>(AACN, 2023; Kozhimannil et al., 2021)</a:t>
            </a:r>
          </a:p>
        </p:txBody>
      </p:sp>
    </p:spTree>
    <p:extLst>
      <p:ext uri="{BB962C8B-B14F-4D97-AF65-F5344CB8AC3E}">
        <p14:creationId xmlns:p14="http://schemas.microsoft.com/office/powerpoint/2010/main" val="3862648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Text&#10;&#10;Description automatically generated with low confidence">
            <a:extLst>
              <a:ext uri="{FF2B5EF4-FFF2-40B4-BE49-F238E27FC236}">
                <a16:creationId xmlns:a16="http://schemas.microsoft.com/office/drawing/2014/main" id="{9E924AC6-39C9-4957-0F67-C021CC9596E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 b="1368"/>
          <a:stretch/>
        </p:blipFill>
        <p:spPr>
          <a:xfrm>
            <a:off x="-6588" y="10"/>
            <a:ext cx="12198588" cy="6857990"/>
          </a:xfrm>
          <a:prstGeom prst="rect">
            <a:avLst/>
          </a:prstGeom>
        </p:spPr>
      </p:pic>
    </p:spTree>
    <p:extLst>
      <p:ext uri="{BB962C8B-B14F-4D97-AF65-F5344CB8AC3E}">
        <p14:creationId xmlns:p14="http://schemas.microsoft.com/office/powerpoint/2010/main" val="401982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9453A-78E9-42AE-AE23-C9D218CBC378}"/>
              </a:ext>
            </a:extLst>
          </p:cNvPr>
          <p:cNvSpPr>
            <a:spLocks noGrp="1"/>
          </p:cNvSpPr>
          <p:nvPr>
            <p:ph type="title"/>
          </p:nvPr>
        </p:nvSpPr>
        <p:spPr>
          <a:xfrm>
            <a:off x="359919" y="1967700"/>
            <a:ext cx="3689987" cy="3274076"/>
          </a:xfrm>
        </p:spPr>
        <p:txBody>
          <a:bodyPr anchor="b">
            <a:normAutofit fontScale="90000"/>
          </a:bodyPr>
          <a:lstStyle/>
          <a:p>
            <a:pPr>
              <a:lnSpc>
                <a:spcPct val="107000"/>
              </a:lnSpc>
              <a:spcBef>
                <a:spcPts val="0"/>
              </a:spcBef>
            </a:pPr>
            <a:br>
              <a:rPr lang="en-US" sz="1800">
                <a:latin typeface="Candara" panose="020E0502030303020204" pitchFamily="34" charset="0"/>
              </a:rPr>
            </a:br>
            <a:br>
              <a:rPr lang="en-US" sz="1800">
                <a:latin typeface="Candara" panose="020E0502030303020204" pitchFamily="34" charset="0"/>
              </a:rPr>
            </a:br>
            <a:br>
              <a:rPr lang="en-US" sz="1800">
                <a:latin typeface="Candara" panose="020E0502030303020204" pitchFamily="34" charset="0"/>
              </a:rPr>
            </a:br>
            <a:br>
              <a:rPr lang="en-US" sz="1800">
                <a:latin typeface="Candara" panose="020E0502030303020204" pitchFamily="34" charset="0"/>
              </a:rPr>
            </a:br>
            <a:br>
              <a:rPr lang="en-US" sz="2400" i="0" u="none" strike="noStrike" baseline="0">
                <a:latin typeface="Times New Roman"/>
              </a:rPr>
            </a:br>
            <a:br>
              <a:rPr lang="en-US" sz="2400" i="0" u="none" strike="noStrike" baseline="0">
                <a:latin typeface="Candara" panose="020E0502030303020204" pitchFamily="34" charset="0"/>
              </a:rPr>
            </a:br>
            <a:br>
              <a:rPr lang="en-US" sz="2400" i="0" u="none" strike="noStrike" baseline="0">
                <a:latin typeface="Candara" panose="020E0502030303020204" pitchFamily="34" charset="0"/>
              </a:rPr>
            </a:br>
            <a:r>
              <a:rPr lang="en-US" sz="2800" b="1">
                <a:latin typeface="Candara"/>
                <a:cs typeface="Times New Roman"/>
              </a:rPr>
              <a:t>Nurse</a:t>
            </a:r>
            <a:r>
              <a:rPr lang="en-US" sz="2800" b="1">
                <a:effectLst/>
                <a:latin typeface="Candara"/>
                <a:ea typeface="Arial" panose="020B0604020202020204" pitchFamily="34" charset="0"/>
                <a:cs typeface="Times New Roman"/>
              </a:rPr>
              <a:t> led mobile health units: Improving health outcomes with</a:t>
            </a:r>
            <a:br>
              <a:rPr lang="en-US" sz="2800" b="1">
                <a:effectLst/>
                <a:latin typeface="Candara" panose="020E0502030303020204" pitchFamily="34" charset="0"/>
                <a:ea typeface="Calibri" panose="020F0502020204030204" pitchFamily="34" charset="0"/>
                <a:cs typeface="Times New Roman" panose="02020603050405020304" pitchFamily="18" charset="0"/>
              </a:rPr>
            </a:br>
            <a:r>
              <a:rPr lang="en-US" sz="2800" b="1">
                <a:effectLst/>
                <a:latin typeface="Candara"/>
                <a:ea typeface="Arial" panose="020B0604020202020204" pitchFamily="34" charset="0"/>
              </a:rPr>
              <a:t>data science</a:t>
            </a:r>
            <a:br>
              <a:rPr lang="en-US" sz="2800" b="1">
                <a:latin typeface="Candara"/>
                <a:ea typeface="Arial" panose="020B0604020202020204" pitchFamily="34" charset="0"/>
              </a:rPr>
            </a:br>
            <a:br>
              <a:rPr lang="en-US" sz="2800">
                <a:latin typeface="Candara"/>
                <a:ea typeface="+mj-lt"/>
              </a:rPr>
            </a:br>
            <a:r>
              <a:rPr lang="en-US" sz="2200">
                <a:ea typeface="+mj-lt"/>
                <a:cs typeface="+mj-lt"/>
              </a:rPr>
              <a:t>Dr. Audrey Snyder</a:t>
            </a:r>
            <a:br>
              <a:rPr lang="en-US" sz="2200">
                <a:ea typeface="+mj-lt"/>
                <a:cs typeface="+mj-lt"/>
              </a:rPr>
            </a:br>
            <a:r>
              <a:rPr lang="en-US" sz="2200">
                <a:ea typeface="+mj-lt"/>
                <a:cs typeface="+mj-lt"/>
              </a:rPr>
              <a:t>Assoc. Dean for Community Engagement &amp; Academic Partnerships</a:t>
            </a:r>
          </a:p>
          <a:p>
            <a:pPr>
              <a:lnSpc>
                <a:spcPct val="107000"/>
              </a:lnSpc>
              <a:spcBef>
                <a:spcPts val="0"/>
              </a:spcBef>
            </a:pPr>
            <a:endParaRPr lang="en-US" sz="2800">
              <a:latin typeface="Candara"/>
            </a:endParaRPr>
          </a:p>
        </p:txBody>
      </p:sp>
      <p:pic>
        <p:nvPicPr>
          <p:cNvPr id="7" name="Picture Placeholder 6" descr="A picture containing text&#10;&#10;Description automatically generated">
            <a:extLst>
              <a:ext uri="{FF2B5EF4-FFF2-40B4-BE49-F238E27FC236}">
                <a16:creationId xmlns:a16="http://schemas.microsoft.com/office/drawing/2014/main" id="{8BC2CF9D-A065-4908-B5F4-C1B92A846C36}"/>
              </a:ext>
            </a:extLst>
          </p:cNvPr>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p:blipFill>
        <p:spPr>
          <a:xfrm>
            <a:off x="4266446" y="933450"/>
            <a:ext cx="7469679" cy="5231608"/>
          </a:xfrm>
          <a:noFill/>
        </p:spPr>
      </p:pic>
      <p:sp>
        <p:nvSpPr>
          <p:cNvPr id="5" name="Subtitle 4">
            <a:extLst>
              <a:ext uri="{FF2B5EF4-FFF2-40B4-BE49-F238E27FC236}">
                <a16:creationId xmlns:a16="http://schemas.microsoft.com/office/drawing/2014/main" id="{639AF166-E191-409C-98AE-C2A47C576895}"/>
              </a:ext>
            </a:extLst>
          </p:cNvPr>
          <p:cNvSpPr>
            <a:spLocks noGrp="1"/>
          </p:cNvSpPr>
          <p:nvPr>
            <p:ph type="body" sz="half" idx="2"/>
          </p:nvPr>
        </p:nvSpPr>
        <p:spPr>
          <a:xfrm>
            <a:off x="455875" y="5238758"/>
            <a:ext cx="3494176" cy="926300"/>
          </a:xfrm>
        </p:spPr>
        <p:txBody>
          <a:bodyPr anchor="t">
            <a:normAutofit/>
          </a:bodyPr>
          <a:lstStyle/>
          <a:p>
            <a:r>
              <a:rPr lang="en-US" sz="1800">
                <a:latin typeface="Candara"/>
              </a:rPr>
              <a:t>A UNCG &amp; Cone Health </a:t>
            </a:r>
            <a:endParaRPr lang="en-US" sz="1800">
              <a:latin typeface="Candara" panose="020E0502030303020204" pitchFamily="34" charset="0"/>
            </a:endParaRPr>
          </a:p>
          <a:p>
            <a:pPr>
              <a:spcAft>
                <a:spcPts val="0"/>
              </a:spcAft>
            </a:pPr>
            <a:r>
              <a:rPr lang="en-US" sz="1800" b="1" spc="700">
                <a:latin typeface="Candara"/>
              </a:rPr>
              <a:t>Partnership</a:t>
            </a:r>
          </a:p>
        </p:txBody>
      </p:sp>
      <p:sp>
        <p:nvSpPr>
          <p:cNvPr id="20" name="Slide Number Placeholder 6">
            <a:extLst>
              <a:ext uri="{FF2B5EF4-FFF2-40B4-BE49-F238E27FC236}">
                <a16:creationId xmlns:a16="http://schemas.microsoft.com/office/drawing/2014/main" id="{04C9B131-5B14-7F54-5C2A-E8B4E8F925A7}"/>
              </a:ext>
            </a:extLst>
          </p:cNvPr>
          <p:cNvSpPr>
            <a:spLocks noGrp="1"/>
          </p:cNvSpPr>
          <p:nvPr>
            <p:ph type="sldNum" sz="quarter" idx="12"/>
          </p:nvPr>
        </p:nvSpPr>
        <p:spPr>
          <a:xfrm>
            <a:off x="10558300" y="6456916"/>
            <a:ext cx="1052510" cy="365125"/>
          </a:xfrm>
        </p:spPr>
        <p:txBody>
          <a:bodyPr/>
          <a:lstStyle/>
          <a:p>
            <a:pPr>
              <a:spcAft>
                <a:spcPts val="600"/>
              </a:spcAft>
            </a:pPr>
            <a:fld id="{3A98EE3D-8CD1-4C3F-BD1C-C98C9596463C}" type="slidenum">
              <a:rPr lang="en-US" smtClean="0"/>
              <a:pPr>
                <a:spcAft>
                  <a:spcPts val="600"/>
                </a:spcAft>
              </a:pPr>
              <a:t>15</a:t>
            </a:fld>
            <a:endParaRPr lang="en-US"/>
          </a:p>
        </p:txBody>
      </p:sp>
      <p:sp>
        <p:nvSpPr>
          <p:cNvPr id="10" name="Rectangle 9">
            <a:extLst>
              <a:ext uri="{FF2B5EF4-FFF2-40B4-BE49-F238E27FC236}">
                <a16:creationId xmlns:a16="http://schemas.microsoft.com/office/drawing/2014/main" id="{5C8DFFE9-7B5E-4C6E-A1E5-C4B64E9A7521}"/>
              </a:ext>
            </a:extLst>
          </p:cNvPr>
          <p:cNvSpPr/>
          <p:nvPr/>
        </p:nvSpPr>
        <p:spPr>
          <a:xfrm rot="19019852">
            <a:off x="8265564" y="3665707"/>
            <a:ext cx="611100" cy="23671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147C22-6396-4618-9508-64A57E42F81B}"/>
              </a:ext>
            </a:extLst>
          </p:cNvPr>
          <p:cNvSpPr/>
          <p:nvPr/>
        </p:nvSpPr>
        <p:spPr>
          <a:xfrm rot="19019852">
            <a:off x="6388612" y="1161826"/>
            <a:ext cx="611100" cy="195270"/>
          </a:xfrm>
          <a:prstGeom prst="rect">
            <a:avLst/>
          </a:prstGeom>
          <a:solidFill>
            <a:srgbClr val="15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8819E83-A984-48C3-AB41-7F42360EE3EA}"/>
              </a:ext>
            </a:extLst>
          </p:cNvPr>
          <p:cNvSpPr/>
          <p:nvPr/>
        </p:nvSpPr>
        <p:spPr>
          <a:xfrm rot="21432995">
            <a:off x="6895169" y="940390"/>
            <a:ext cx="291775" cy="244583"/>
          </a:xfrm>
          <a:prstGeom prst="rect">
            <a:avLst/>
          </a:prstGeom>
          <a:solidFill>
            <a:srgbClr val="15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34391742-CB9B-48E2-BF42-D4E666B71C6A}"/>
              </a:ext>
            </a:extLst>
          </p:cNvPr>
          <p:cNvCxnSpPr/>
          <p:nvPr/>
        </p:nvCxnSpPr>
        <p:spPr>
          <a:xfrm>
            <a:off x="672093" y="4797477"/>
            <a:ext cx="3241221" cy="0"/>
          </a:xfrm>
          <a:prstGeom prst="line">
            <a:avLst/>
          </a:prstGeom>
          <a:ln>
            <a:solidFill>
              <a:srgbClr val="A9C731"/>
            </a:solidFill>
          </a:ln>
        </p:spPr>
        <p:style>
          <a:lnRef idx="1">
            <a:schemeClr val="accent1"/>
          </a:lnRef>
          <a:fillRef idx="0">
            <a:schemeClr val="accent1"/>
          </a:fillRef>
          <a:effectRef idx="0">
            <a:schemeClr val="accent1"/>
          </a:effectRef>
          <a:fontRef idx="minor">
            <a:schemeClr val="tx1"/>
          </a:fontRef>
        </p:style>
      </p:cxnSp>
      <p:pic>
        <p:nvPicPr>
          <p:cNvPr id="8" name="Picture 7" descr="A blue text on a white background&#10;&#10;Description automatically generated">
            <a:extLst>
              <a:ext uri="{FF2B5EF4-FFF2-40B4-BE49-F238E27FC236}">
                <a16:creationId xmlns:a16="http://schemas.microsoft.com/office/drawing/2014/main" id="{E4F28BD0-06FD-E054-D247-EE57D4351563}"/>
              </a:ext>
            </a:extLst>
          </p:cNvPr>
          <p:cNvPicPr>
            <a:picLocks noChangeAspect="1"/>
          </p:cNvPicPr>
          <p:nvPr/>
        </p:nvPicPr>
        <p:blipFill>
          <a:blip r:embed="rId5"/>
          <a:stretch>
            <a:fillRect/>
          </a:stretch>
        </p:blipFill>
        <p:spPr>
          <a:xfrm>
            <a:off x="8654344" y="6257220"/>
            <a:ext cx="2661356" cy="603251"/>
          </a:xfrm>
          <a:prstGeom prst="rect">
            <a:avLst/>
          </a:prstGeom>
        </p:spPr>
      </p:pic>
      <p:pic>
        <p:nvPicPr>
          <p:cNvPr id="9" name="Picture 8" descr="A close up of a logo&#10;&#10;Description automatically generated">
            <a:extLst>
              <a:ext uri="{FF2B5EF4-FFF2-40B4-BE49-F238E27FC236}">
                <a16:creationId xmlns:a16="http://schemas.microsoft.com/office/drawing/2014/main" id="{C9B8F51C-5804-13D2-48B8-C3E0FED7A1A3}"/>
              </a:ext>
            </a:extLst>
          </p:cNvPr>
          <p:cNvPicPr>
            <a:picLocks noChangeAspect="1"/>
          </p:cNvPicPr>
          <p:nvPr/>
        </p:nvPicPr>
        <p:blipFill>
          <a:blip r:embed="rId6"/>
          <a:stretch>
            <a:fillRect/>
          </a:stretch>
        </p:blipFill>
        <p:spPr>
          <a:xfrm>
            <a:off x="458258" y="6145742"/>
            <a:ext cx="2091973" cy="679450"/>
          </a:xfrm>
          <a:prstGeom prst="rect">
            <a:avLst/>
          </a:prstGeom>
        </p:spPr>
      </p:pic>
    </p:spTree>
    <p:extLst>
      <p:ext uri="{BB962C8B-B14F-4D97-AF65-F5344CB8AC3E}">
        <p14:creationId xmlns:p14="http://schemas.microsoft.com/office/powerpoint/2010/main" val="1039759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04A0F0D-82FD-490C-9AB4-0AA848F47240}"/>
              </a:ext>
            </a:extLst>
          </p:cNvPr>
          <p:cNvSpPr txBox="1">
            <a:spLocks/>
          </p:cNvSpPr>
          <p:nvPr/>
        </p:nvSpPr>
        <p:spPr>
          <a:xfrm>
            <a:off x="1371597" y="348865"/>
            <a:ext cx="10044023" cy="877729"/>
          </a:xfrm>
          <a:prstGeom prst="rect">
            <a:avLst/>
          </a:prstGeom>
        </p:spPr>
        <p:txBody>
          <a:bodyPr vert="horz" lIns="91440" tIns="45720" rIns="91440" bIns="45720" rtlCol="0" anchor="ctr">
            <a:normAutofit fontScale="85000" lnSpcReduction="20000"/>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lnSpc>
                <a:spcPct val="90000"/>
              </a:lnSpc>
              <a:spcAft>
                <a:spcPts val="600"/>
              </a:spcAft>
            </a:pPr>
            <a:r>
              <a:rPr lang="en-US" sz="3700" kern="1200">
                <a:solidFill>
                  <a:srgbClr val="FFFFFF"/>
                </a:solidFill>
                <a:latin typeface="+mj-lt"/>
                <a:ea typeface="+mj-ea"/>
                <a:cs typeface="+mj-cs"/>
              </a:rPr>
              <a:t>HRSA </a:t>
            </a:r>
            <a:r>
              <a:rPr lang="en-US" sz="3700">
                <a:solidFill>
                  <a:srgbClr val="FFFFFF"/>
                </a:solidFill>
              </a:rPr>
              <a:t>Mobile Health Grant</a:t>
            </a:r>
            <a:r>
              <a:rPr lang="en-US" sz="3700" kern="1200">
                <a:solidFill>
                  <a:srgbClr val="FFFFFF"/>
                </a:solidFill>
                <a:latin typeface="+mj-lt"/>
                <a:ea typeface="+mj-ea"/>
                <a:cs typeface="+mj-cs"/>
              </a:rPr>
              <a:t>: </a:t>
            </a:r>
            <a:endParaRPr lang="en-US"/>
          </a:p>
          <a:p>
            <a:pPr algn="ctr" defTabSz="914400">
              <a:lnSpc>
                <a:spcPct val="90000"/>
              </a:lnSpc>
              <a:spcAft>
                <a:spcPts val="600"/>
              </a:spcAft>
            </a:pPr>
            <a:r>
              <a:rPr lang="en-US" sz="3700" kern="1200">
                <a:solidFill>
                  <a:srgbClr val="FFFFFF"/>
                </a:solidFill>
                <a:latin typeface="+mj-lt"/>
                <a:ea typeface="+mj-ea"/>
                <a:cs typeface="+mj-cs"/>
              </a:rPr>
              <a:t>One of 21 Recipients in the U.S.</a:t>
            </a:r>
            <a:r>
              <a:rPr lang="en-US" sz="3700">
                <a:solidFill>
                  <a:srgbClr val="FFFFFF"/>
                </a:solidFill>
              </a:rPr>
              <a:t> </a:t>
            </a:r>
            <a:endParaRPr lang="en-US"/>
          </a:p>
        </p:txBody>
      </p:sp>
      <p:sp>
        <p:nvSpPr>
          <p:cNvPr id="4" name="TextBox 3">
            <a:extLst>
              <a:ext uri="{FF2B5EF4-FFF2-40B4-BE49-F238E27FC236}">
                <a16:creationId xmlns:a16="http://schemas.microsoft.com/office/drawing/2014/main" id="{DD12DAED-9A4E-4B39-B182-FD077A0A4798}"/>
              </a:ext>
            </a:extLst>
          </p:cNvPr>
          <p:cNvSpPr txBox="1"/>
          <p:nvPr/>
        </p:nvSpPr>
        <p:spPr>
          <a:xfrm>
            <a:off x="1552147" y="2884083"/>
            <a:ext cx="3349052" cy="3257880"/>
          </a:xfrm>
          <a:prstGeom prst="rect">
            <a:avLst/>
          </a:prstGeom>
          <a:noFill/>
        </p:spPr>
        <p:txBody>
          <a:bodyPr wrap="square" rtlCol="0">
            <a:spAutoFit/>
          </a:bodyPr>
          <a:lstStyle/>
          <a:p>
            <a:pPr marL="270891" indent="-270891" defTabSz="722376">
              <a:spcBef>
                <a:spcPts val="474"/>
              </a:spcBef>
              <a:buFont typeface="Arial" panose="020B0604020202020204" pitchFamily="34" charset="0"/>
              <a:buChar char="•"/>
            </a:pPr>
            <a:r>
              <a:rPr lang="en-US" sz="1422" b="1" kern="1200">
                <a:solidFill>
                  <a:schemeClr val="tx1"/>
                </a:solidFill>
                <a:latin typeface="+mn-lt"/>
                <a:ea typeface="+mn-ea"/>
                <a:cs typeface="+mn-cs"/>
              </a:rPr>
              <a:t>Amount: </a:t>
            </a:r>
            <a:r>
              <a:rPr lang="en-US" sz="1422" kern="1200">
                <a:solidFill>
                  <a:schemeClr val="tx1"/>
                </a:solidFill>
                <a:latin typeface="+mn-lt"/>
                <a:ea typeface="+mn-ea"/>
                <a:cs typeface="+mn-cs"/>
              </a:rPr>
              <a:t>$3.7M awarded over a four-year period</a:t>
            </a:r>
          </a:p>
          <a:p>
            <a:pPr marL="270891" indent="-270891" defTabSz="722376">
              <a:spcBef>
                <a:spcPts val="474"/>
              </a:spcBef>
              <a:buFont typeface="Arial" panose="020B0604020202020204" pitchFamily="34" charset="0"/>
              <a:buChar char="•"/>
            </a:pPr>
            <a:r>
              <a:rPr lang="en-US" sz="1422" b="1" kern="1200">
                <a:solidFill>
                  <a:schemeClr val="tx1"/>
                </a:solidFill>
                <a:latin typeface="+mn-lt"/>
                <a:ea typeface="+mn-ea"/>
                <a:cs typeface="+mn-cs"/>
              </a:rPr>
              <a:t>Students: </a:t>
            </a:r>
            <a:r>
              <a:rPr lang="en-US" sz="1422" kern="1200">
                <a:solidFill>
                  <a:schemeClr val="tx1"/>
                </a:solidFill>
                <a:latin typeface="+mn-lt"/>
                <a:ea typeface="+mn-ea"/>
                <a:cs typeface="+mn-cs"/>
              </a:rPr>
              <a:t>Graduate &amp; undergraduate nurse student placement year round</a:t>
            </a:r>
          </a:p>
          <a:p>
            <a:pPr marL="270891" indent="-270891" defTabSz="722376">
              <a:spcBef>
                <a:spcPts val="474"/>
              </a:spcBef>
              <a:buFont typeface="Arial" panose="020B0604020202020204" pitchFamily="34" charset="0"/>
              <a:buChar char="•"/>
            </a:pPr>
            <a:r>
              <a:rPr lang="en-US" sz="1422" b="1" kern="1200">
                <a:solidFill>
                  <a:schemeClr val="tx1"/>
                </a:solidFill>
                <a:latin typeface="+mn-lt"/>
                <a:ea typeface="+mn-ea"/>
                <a:cs typeface="+mn-cs"/>
              </a:rPr>
              <a:t>Access: </a:t>
            </a:r>
            <a:r>
              <a:rPr lang="en-US" sz="1422" kern="1200">
                <a:solidFill>
                  <a:schemeClr val="tx1"/>
                </a:solidFill>
                <a:latin typeface="+mn-lt"/>
                <a:ea typeface="+mn-ea"/>
                <a:cs typeface="+mn-cs"/>
              </a:rPr>
              <a:t>Mobile, Telehealth, Rural Clinics</a:t>
            </a:r>
          </a:p>
          <a:p>
            <a:pPr marL="270891" indent="-270891" defTabSz="722376">
              <a:spcBef>
                <a:spcPts val="474"/>
              </a:spcBef>
              <a:buFont typeface="Arial" panose="020B0604020202020204" pitchFamily="34" charset="0"/>
              <a:buChar char="•"/>
            </a:pPr>
            <a:r>
              <a:rPr lang="en-US" sz="1422" b="1" kern="1200">
                <a:solidFill>
                  <a:schemeClr val="tx1"/>
                </a:solidFill>
                <a:latin typeface="+mn-lt"/>
                <a:ea typeface="+mn-ea"/>
                <a:cs typeface="+mn-cs"/>
              </a:rPr>
              <a:t>Area: </a:t>
            </a:r>
            <a:r>
              <a:rPr lang="en-US" sz="1422" kern="1200">
                <a:solidFill>
                  <a:schemeClr val="tx1"/>
                </a:solidFill>
                <a:latin typeface="+mn-lt"/>
                <a:ea typeface="+mn-ea"/>
                <a:cs typeface="+mn-cs"/>
              </a:rPr>
              <a:t>6 Counties</a:t>
            </a:r>
          </a:p>
          <a:p>
            <a:pPr marL="270891" indent="-270891" defTabSz="722376">
              <a:spcBef>
                <a:spcPts val="474"/>
              </a:spcBef>
              <a:buFont typeface="Arial" panose="020B0604020202020204" pitchFamily="34" charset="0"/>
              <a:buChar char="•"/>
            </a:pPr>
            <a:r>
              <a:rPr lang="en-US" sz="1422" b="1" kern="1200">
                <a:solidFill>
                  <a:schemeClr val="tx1"/>
                </a:solidFill>
                <a:latin typeface="+mn-lt"/>
                <a:ea typeface="+mn-ea"/>
                <a:cs typeface="+mn-cs"/>
              </a:rPr>
              <a:t>Objective: </a:t>
            </a:r>
            <a:r>
              <a:rPr lang="en-US" sz="1422" kern="1200">
                <a:solidFill>
                  <a:schemeClr val="tx1"/>
                </a:solidFill>
                <a:latin typeface="+mn-lt"/>
                <a:ea typeface="+mn-ea"/>
                <a:cs typeface="+mn-cs"/>
              </a:rPr>
              <a:t>Practice ready nurses; increased healthcare access</a:t>
            </a:r>
          </a:p>
          <a:p>
            <a:pPr marL="270891" indent="-270891" defTabSz="722376">
              <a:spcBef>
                <a:spcPts val="474"/>
              </a:spcBef>
              <a:buFont typeface="Arial" panose="020B0604020202020204" pitchFamily="34" charset="0"/>
              <a:buChar char="•"/>
            </a:pPr>
            <a:r>
              <a:rPr lang="en-US" sz="1422" b="1" kern="1200">
                <a:solidFill>
                  <a:schemeClr val="tx1"/>
                </a:solidFill>
                <a:latin typeface="+mn-lt"/>
                <a:ea typeface="+mn-ea"/>
                <a:cs typeface="+mn-cs"/>
              </a:rPr>
              <a:t>Focus: </a:t>
            </a:r>
            <a:r>
              <a:rPr lang="en-US" sz="1422" kern="1200">
                <a:solidFill>
                  <a:schemeClr val="tx1"/>
                </a:solidFill>
                <a:latin typeface="+mn-lt"/>
                <a:ea typeface="+mn-ea"/>
                <a:cs typeface="+mn-cs"/>
              </a:rPr>
              <a:t>Move clinical training from an acute care, inpatient setting to an ambulatory environment</a:t>
            </a:r>
            <a:endParaRPr lang="en-US"/>
          </a:p>
        </p:txBody>
      </p:sp>
      <p:cxnSp>
        <p:nvCxnSpPr>
          <p:cNvPr id="6" name="Straight Connector 5">
            <a:extLst>
              <a:ext uri="{FF2B5EF4-FFF2-40B4-BE49-F238E27FC236}">
                <a16:creationId xmlns:a16="http://schemas.microsoft.com/office/drawing/2014/main" id="{66E35792-3AA9-46C5-B176-33682DCDBD2A}"/>
              </a:ext>
            </a:extLst>
          </p:cNvPr>
          <p:cNvCxnSpPr/>
          <p:nvPr/>
        </p:nvCxnSpPr>
        <p:spPr>
          <a:xfrm>
            <a:off x="5187018" y="2112579"/>
            <a:ext cx="0" cy="4178388"/>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01D2155-A753-46EF-9B2B-17DEB4737BCB}"/>
              </a:ext>
            </a:extLst>
          </p:cNvPr>
          <p:cNvSpPr txBox="1"/>
          <p:nvPr/>
        </p:nvSpPr>
        <p:spPr>
          <a:xfrm>
            <a:off x="1552147" y="2234630"/>
            <a:ext cx="3501420" cy="578620"/>
          </a:xfrm>
          <a:prstGeom prst="rect">
            <a:avLst/>
          </a:prstGeom>
          <a:noFill/>
        </p:spPr>
        <p:txBody>
          <a:bodyPr wrap="square">
            <a:spAutoFit/>
          </a:bodyPr>
          <a:lstStyle/>
          <a:p>
            <a:pPr defTabSz="722376">
              <a:spcAft>
                <a:spcPts val="600"/>
              </a:spcAft>
            </a:pPr>
            <a:r>
              <a:rPr lang="en-US" sz="1580" i="1" kern="1200">
                <a:solidFill>
                  <a:srgbClr val="000000"/>
                </a:solidFill>
                <a:latin typeface="Calibri" panose="020F0502020204030204" pitchFamily="34" charset="0"/>
                <a:ea typeface="+mn-ea"/>
                <a:cs typeface="+mn-cs"/>
              </a:rPr>
              <a:t>Nurse led mobile health units: Improving health outcomes with</a:t>
            </a:r>
            <a:r>
              <a:rPr lang="en-US" sz="1580" i="1" kern="1200">
                <a:solidFill>
                  <a:schemeClr val="tx1"/>
                </a:solidFill>
                <a:latin typeface="Calibri" panose="020F0502020204030204" pitchFamily="34" charset="0"/>
                <a:ea typeface="+mn-ea"/>
                <a:cs typeface="+mn-cs"/>
              </a:rPr>
              <a:t> </a:t>
            </a:r>
            <a:r>
              <a:rPr lang="en-US" sz="1580" i="1" kern="1200">
                <a:solidFill>
                  <a:srgbClr val="000000"/>
                </a:solidFill>
                <a:latin typeface="Calibri" panose="020F0502020204030204" pitchFamily="34" charset="0"/>
                <a:ea typeface="+mn-ea"/>
                <a:cs typeface="+mn-cs"/>
              </a:rPr>
              <a:t>data science</a:t>
            </a:r>
            <a:endParaRPr lang="en-US" sz="2000" b="0" i="1" u="none" strike="noStrike" baseline="0">
              <a:solidFill>
                <a:srgbClr val="000000"/>
              </a:solidFill>
              <a:latin typeface="Arial" panose="020B0604020202020204" pitchFamily="34" charset="0"/>
            </a:endParaRPr>
          </a:p>
        </p:txBody>
      </p:sp>
      <p:sp>
        <p:nvSpPr>
          <p:cNvPr id="5" name="Slide Number Placeholder 4">
            <a:extLst>
              <a:ext uri="{FF2B5EF4-FFF2-40B4-BE49-F238E27FC236}">
                <a16:creationId xmlns:a16="http://schemas.microsoft.com/office/drawing/2014/main" id="{11457A68-677A-43C1-8B69-AB83B69E3835}"/>
              </a:ext>
            </a:extLst>
          </p:cNvPr>
          <p:cNvSpPr>
            <a:spLocks/>
          </p:cNvSpPr>
          <p:nvPr/>
        </p:nvSpPr>
        <p:spPr>
          <a:xfrm>
            <a:off x="8119256" y="6013341"/>
            <a:ext cx="2194131" cy="292043"/>
          </a:xfrm>
          <a:prstGeom prst="rect">
            <a:avLst/>
          </a:prstGeom>
        </p:spPr>
        <p:txBody>
          <a:bodyPr/>
          <a:lstStyle/>
          <a:p>
            <a:pPr defTabSz="722376">
              <a:spcAft>
                <a:spcPts val="600"/>
              </a:spcAft>
            </a:pPr>
            <a:fld id="{3A98EE3D-8CD1-4C3F-BD1C-C98C9596463C}" type="slidenum">
              <a:rPr lang="en-US" sz="1422" kern="1200">
                <a:solidFill>
                  <a:schemeClr val="tx1"/>
                </a:solidFill>
                <a:latin typeface="+mn-lt"/>
                <a:ea typeface="+mn-ea"/>
                <a:cs typeface="+mn-cs"/>
              </a:rPr>
              <a:pPr defTabSz="722376">
                <a:spcAft>
                  <a:spcPts val="600"/>
                </a:spcAft>
              </a:pPr>
              <a:t>16</a:t>
            </a:fld>
            <a:endParaRPr lang="en-US"/>
          </a:p>
        </p:txBody>
      </p:sp>
      <p:pic>
        <p:nvPicPr>
          <p:cNvPr id="2" name="Picture 6">
            <a:extLst>
              <a:ext uri="{FF2B5EF4-FFF2-40B4-BE49-F238E27FC236}">
                <a16:creationId xmlns:a16="http://schemas.microsoft.com/office/drawing/2014/main" id="{5416CE5E-8896-8624-49F7-09EF486ED0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02230" y="2234630"/>
            <a:ext cx="5261563" cy="3496249"/>
          </a:xfrm>
          <a:prstGeom prst="rect">
            <a:avLst/>
          </a:prstGeom>
        </p:spPr>
      </p:pic>
    </p:spTree>
    <p:extLst>
      <p:ext uri="{BB962C8B-B14F-4D97-AF65-F5344CB8AC3E}">
        <p14:creationId xmlns:p14="http://schemas.microsoft.com/office/powerpoint/2010/main" val="3172189831"/>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2ABA-E8BC-46C7-8EC4-461B9FB040FE}"/>
              </a:ext>
            </a:extLst>
          </p:cNvPr>
          <p:cNvSpPr>
            <a:spLocks noGrp="1"/>
          </p:cNvSpPr>
          <p:nvPr>
            <p:ph type="title"/>
          </p:nvPr>
        </p:nvSpPr>
        <p:spPr>
          <a:xfrm>
            <a:off x="581192" y="4086783"/>
            <a:ext cx="3568661" cy="1872388"/>
          </a:xfrm>
        </p:spPr>
        <p:txBody>
          <a:bodyPr/>
          <a:lstStyle/>
          <a:p>
            <a:r>
              <a:rPr lang="en-US"/>
              <a:t>Opportunity:</a:t>
            </a:r>
            <a:br>
              <a:rPr lang="en-US"/>
            </a:br>
            <a:r>
              <a:rPr lang="en-US"/>
              <a:t>Grant Focus</a:t>
            </a:r>
          </a:p>
        </p:txBody>
      </p:sp>
      <p:pic>
        <p:nvPicPr>
          <p:cNvPr id="10" name="Picture Placeholder 9" descr="Doctor checking blood pressure of patient">
            <a:extLst>
              <a:ext uri="{FF2B5EF4-FFF2-40B4-BE49-F238E27FC236}">
                <a16:creationId xmlns:a16="http://schemas.microsoft.com/office/drawing/2014/main" id="{7C788DDB-CBE8-4161-9497-3D1489FA2827}"/>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12" name="Picture Placeholder 11" descr="Doctor administering needle">
            <a:extLst>
              <a:ext uri="{FF2B5EF4-FFF2-40B4-BE49-F238E27FC236}">
                <a16:creationId xmlns:a16="http://schemas.microsoft.com/office/drawing/2014/main" id="{230EDFDF-EFDE-45B2-8161-72857B4CFB0D}"/>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pic>
        <p:nvPicPr>
          <p:cNvPr id="14" name="Picture Placeholder 13" descr="Doctors discussing test results">
            <a:extLst>
              <a:ext uri="{FF2B5EF4-FFF2-40B4-BE49-F238E27FC236}">
                <a16:creationId xmlns:a16="http://schemas.microsoft.com/office/drawing/2014/main" id="{9B9F48BB-6A35-4BB4-BED9-21B4111F778A}"/>
              </a:ext>
            </a:extLst>
          </p:cNvPr>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p:pic>
      <p:pic>
        <p:nvPicPr>
          <p:cNvPr id="16" name="Picture Placeholder 15" descr="Map&#10;&#10;Description automatically generated">
            <a:extLst>
              <a:ext uri="{FF2B5EF4-FFF2-40B4-BE49-F238E27FC236}">
                <a16:creationId xmlns:a16="http://schemas.microsoft.com/office/drawing/2014/main" id="{A88CFA70-0A21-4088-9706-6E7B04D115A6}"/>
              </a:ext>
            </a:extLst>
          </p:cNvPr>
          <p:cNvPicPr>
            <a:picLocks noGrp="1" noChangeAspect="1"/>
          </p:cNvPicPr>
          <p:nvPr>
            <p:ph type="pic" sz="quarter" idx="16"/>
          </p:nvPr>
        </p:nvPicPr>
        <p:blipFill>
          <a:blip r:embed="rId6" cstate="screen">
            <a:extLst>
              <a:ext uri="{28A0092B-C50C-407E-A947-70E740481C1C}">
                <a14:useLocalDpi xmlns:a14="http://schemas.microsoft.com/office/drawing/2010/main"/>
              </a:ext>
            </a:extLst>
          </a:blip>
          <a:srcRect/>
          <a:stretch>
            <a:fillRect/>
          </a:stretch>
        </p:blipFill>
        <p:spPr/>
      </p:pic>
      <p:sp>
        <p:nvSpPr>
          <p:cNvPr id="7" name="Content Placeholder 6">
            <a:extLst>
              <a:ext uri="{FF2B5EF4-FFF2-40B4-BE49-F238E27FC236}">
                <a16:creationId xmlns:a16="http://schemas.microsoft.com/office/drawing/2014/main" id="{CA46B84A-3E23-480E-AF52-5D152DA3C0A7}"/>
              </a:ext>
            </a:extLst>
          </p:cNvPr>
          <p:cNvSpPr>
            <a:spLocks noGrp="1"/>
          </p:cNvSpPr>
          <p:nvPr>
            <p:ph idx="1"/>
          </p:nvPr>
        </p:nvSpPr>
        <p:spPr>
          <a:xfrm>
            <a:off x="4520392" y="3956050"/>
            <a:ext cx="7225075" cy="2133854"/>
          </a:xfrm>
        </p:spPr>
        <p:txBody>
          <a:bodyPr>
            <a:normAutofit fontScale="85000" lnSpcReduction="20000"/>
          </a:bodyPr>
          <a:lstStyle/>
          <a:p>
            <a:pPr marL="342900" marR="0" lvl="0" indent="-342900">
              <a:lnSpc>
                <a:spcPct val="107000"/>
              </a:lnSpc>
              <a:spcBef>
                <a:spcPts val="600"/>
              </a:spcBef>
              <a:spcAft>
                <a:spcPts val="600"/>
              </a:spcAft>
              <a:buFont typeface="+mj-lt"/>
              <a:buAutoNum type="arabicPeriod"/>
            </a:pPr>
            <a:r>
              <a:rPr lang="en-US" sz="1800">
                <a:solidFill>
                  <a:srgbClr val="000000"/>
                </a:solidFill>
                <a:effectLst/>
                <a:ea typeface="Arial" panose="020B0604020202020204" pitchFamily="34" charset="0"/>
                <a:cs typeface="Times New Roman" panose="02020603050405020304" pitchFamily="18" charset="0"/>
              </a:rPr>
              <a:t>Enhance nurse-led mobile health units’ service driven by data science to meet the health care needs of rural and underserved communities in the piedmont region of North Carolina,</a:t>
            </a:r>
            <a:endParaRPr lang="en-US" sz="1800">
              <a:effectLst/>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mj-lt"/>
              <a:buAutoNum type="arabicPeriod"/>
            </a:pPr>
            <a:r>
              <a:rPr lang="en-US" sz="1800">
                <a:solidFill>
                  <a:srgbClr val="000000"/>
                </a:solidFill>
                <a:effectLst/>
                <a:ea typeface="Arial" panose="020B0604020202020204" pitchFamily="34" charset="0"/>
                <a:cs typeface="Times New Roman" panose="02020603050405020304" pitchFamily="18" charset="0"/>
              </a:rPr>
              <a:t>Enhance the nursing curriculum and implement experiential learning in nurse-led mobile health units to address social determinants of health (SDOH) and improve health outcomes, and</a:t>
            </a:r>
            <a:endParaRPr lang="en-US" sz="1800">
              <a:effectLst/>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mj-lt"/>
              <a:buAutoNum type="arabicPeriod"/>
            </a:pPr>
            <a:r>
              <a:rPr lang="en-US" sz="1800">
                <a:solidFill>
                  <a:srgbClr val="000000"/>
                </a:solidFill>
                <a:effectLst/>
                <a:ea typeface="Arial" panose="020B0604020202020204" pitchFamily="34" charset="0"/>
                <a:cs typeface="Times New Roman" panose="02020603050405020304" pitchFamily="18" charset="0"/>
              </a:rPr>
              <a:t>Graduate nurses and nurse practitioners who can address the needs of targeted rural and underserved populations.</a:t>
            </a:r>
            <a:endParaRPr lang="en-US" sz="1800">
              <a:effectLst/>
              <a:ea typeface="Calibri" panose="020F0502020204030204" pitchFamily="34"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8729D677-16D8-49BA-98B6-FE153B51CEC7}"/>
              </a:ext>
            </a:extLst>
          </p:cNvPr>
          <p:cNvSpPr>
            <a:spLocks noGrp="1"/>
          </p:cNvSpPr>
          <p:nvPr>
            <p:ph type="sldNum" sz="quarter" idx="12"/>
          </p:nvPr>
        </p:nvSpPr>
        <p:spPr/>
        <p:txBody>
          <a:bodyPr/>
          <a:lstStyle/>
          <a:p>
            <a:fld id="{3A98EE3D-8CD1-4C3F-BD1C-C98C9596463C}" type="slidenum">
              <a:rPr lang="en-US" smtClean="0"/>
              <a:t>17</a:t>
            </a:fld>
            <a:endParaRPr lang="en-US"/>
          </a:p>
        </p:txBody>
      </p:sp>
      <p:sp>
        <p:nvSpPr>
          <p:cNvPr id="17" name="Text Placeholder 6">
            <a:extLst>
              <a:ext uri="{FF2B5EF4-FFF2-40B4-BE49-F238E27FC236}">
                <a16:creationId xmlns:a16="http://schemas.microsoft.com/office/drawing/2014/main" id="{34645DA8-62CE-462D-A939-7F3304A56399}"/>
              </a:ext>
            </a:extLst>
          </p:cNvPr>
          <p:cNvSpPr txBox="1">
            <a:spLocks/>
          </p:cNvSpPr>
          <p:nvPr/>
        </p:nvSpPr>
        <p:spPr>
          <a:xfrm>
            <a:off x="448056" y="1832419"/>
            <a:ext cx="2578608" cy="687705"/>
          </a:xfrm>
          <a:prstGeom prst="rect">
            <a:avLst/>
          </a:prstGeom>
          <a:solidFill>
            <a:srgbClr val="E6C46D">
              <a:alpha val="89804"/>
            </a:srgbClr>
          </a:solidFill>
        </p:spPr>
        <p:txBody>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600">
                <a:ea typeface="Calibri" panose="020F0502020204030204" pitchFamily="34" charset="0"/>
              </a:rPr>
              <a:t>Create access to address preventable diseases early</a:t>
            </a:r>
          </a:p>
        </p:txBody>
      </p:sp>
      <p:sp>
        <p:nvSpPr>
          <p:cNvPr id="18" name="Text Placeholder 8">
            <a:extLst>
              <a:ext uri="{FF2B5EF4-FFF2-40B4-BE49-F238E27FC236}">
                <a16:creationId xmlns:a16="http://schemas.microsoft.com/office/drawing/2014/main" id="{1D4A5227-CD3E-4F8E-889A-B90EADF4993B}"/>
              </a:ext>
            </a:extLst>
          </p:cNvPr>
          <p:cNvSpPr txBox="1">
            <a:spLocks/>
          </p:cNvSpPr>
          <p:nvPr/>
        </p:nvSpPr>
        <p:spPr>
          <a:xfrm>
            <a:off x="3352800" y="1832419"/>
            <a:ext cx="2578608" cy="687705"/>
          </a:xfrm>
          <a:prstGeom prst="rect">
            <a:avLst/>
          </a:prstGeom>
          <a:solidFill>
            <a:srgbClr val="E6C46D">
              <a:alpha val="89804"/>
            </a:srgbClr>
          </a:solidFill>
        </p:spPr>
        <p:txBody>
          <a:bodyPr lIns="91440" tIns="45720" rIns="91440" bIns="45720" anchor="t"/>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500">
                <a:ea typeface="Calibri"/>
              </a:rPr>
              <a:t>Ensure practice-ready nurses and nurse practitioners</a:t>
            </a:r>
          </a:p>
        </p:txBody>
      </p:sp>
      <p:sp>
        <p:nvSpPr>
          <p:cNvPr id="19" name="Text Placeholder 10">
            <a:extLst>
              <a:ext uri="{FF2B5EF4-FFF2-40B4-BE49-F238E27FC236}">
                <a16:creationId xmlns:a16="http://schemas.microsoft.com/office/drawing/2014/main" id="{52FE4083-3358-4EC6-B66F-F5DC69540110}"/>
              </a:ext>
            </a:extLst>
          </p:cNvPr>
          <p:cNvSpPr txBox="1">
            <a:spLocks/>
          </p:cNvSpPr>
          <p:nvPr/>
        </p:nvSpPr>
        <p:spPr>
          <a:xfrm>
            <a:off x="6257544" y="1832419"/>
            <a:ext cx="2578608" cy="687705"/>
          </a:xfrm>
          <a:prstGeom prst="rect">
            <a:avLst/>
          </a:prstGeom>
          <a:solidFill>
            <a:srgbClr val="E6C46D">
              <a:alpha val="89804"/>
            </a:srgbClr>
          </a:solidFill>
        </p:spPr>
        <p:txBody>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600">
                <a:ea typeface="Calibri" panose="020F0502020204030204" pitchFamily="34" charset="0"/>
              </a:rPr>
              <a:t>Expand experiential &amp; multi-disciplinary learning </a:t>
            </a:r>
          </a:p>
        </p:txBody>
      </p:sp>
      <p:sp>
        <p:nvSpPr>
          <p:cNvPr id="20" name="Text Placeholder 12">
            <a:extLst>
              <a:ext uri="{FF2B5EF4-FFF2-40B4-BE49-F238E27FC236}">
                <a16:creationId xmlns:a16="http://schemas.microsoft.com/office/drawing/2014/main" id="{FD7320CB-BBBE-42AD-BD4B-F35E92381C59}"/>
              </a:ext>
            </a:extLst>
          </p:cNvPr>
          <p:cNvSpPr txBox="1">
            <a:spLocks/>
          </p:cNvSpPr>
          <p:nvPr/>
        </p:nvSpPr>
        <p:spPr>
          <a:xfrm>
            <a:off x="9182100" y="1832419"/>
            <a:ext cx="2578607" cy="687706"/>
          </a:xfrm>
          <a:prstGeom prst="rect">
            <a:avLst/>
          </a:prstGeom>
          <a:solidFill>
            <a:srgbClr val="E6C46D">
              <a:alpha val="89804"/>
            </a:srgbClr>
          </a:solidFill>
        </p:spPr>
        <p:txBody>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600">
                <a:ea typeface="Calibri" panose="020F0502020204030204" pitchFamily="34" charset="0"/>
              </a:rPr>
              <a:t>Use data science to identify care gaps in MUCs</a:t>
            </a:r>
          </a:p>
        </p:txBody>
      </p:sp>
    </p:spTree>
    <p:extLst>
      <p:ext uri="{BB962C8B-B14F-4D97-AF65-F5344CB8AC3E}">
        <p14:creationId xmlns:p14="http://schemas.microsoft.com/office/powerpoint/2010/main" val="345641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5138" y="741391"/>
            <a:ext cx="4441056" cy="1616203"/>
          </a:xfrm>
        </p:spPr>
        <p:txBody>
          <a:bodyPr anchor="b">
            <a:noAutofit/>
          </a:bodyPr>
          <a:lstStyle/>
          <a:p>
            <a:r>
              <a:rPr lang="en-US" sz="3600"/>
              <a:t>Community Integration - moving us toward the New Essentials Goals</a:t>
            </a:r>
          </a:p>
        </p:txBody>
      </p:sp>
      <p:sp>
        <p:nvSpPr>
          <p:cNvPr id="3" name="Content Placeholder 2"/>
          <p:cNvSpPr>
            <a:spLocks noGrp="1"/>
          </p:cNvSpPr>
          <p:nvPr>
            <p:ph idx="1"/>
          </p:nvPr>
        </p:nvSpPr>
        <p:spPr>
          <a:xfrm>
            <a:off x="876693" y="2533476"/>
            <a:ext cx="3351679" cy="3447832"/>
          </a:xfrm>
        </p:spPr>
        <p:txBody>
          <a:bodyPr anchor="t">
            <a:normAutofit/>
          </a:bodyPr>
          <a:lstStyle/>
          <a:p>
            <a:r>
              <a:rPr lang="en-US" sz="1700"/>
              <a:t>All senior, and junior, and 16 AGPCNP student have participated in mobile health rotations. </a:t>
            </a:r>
          </a:p>
          <a:p>
            <a:r>
              <a:rPr lang="en-US" sz="1700"/>
              <a:t>Minerva’s Mobile Health has provided care in 8 counties in the Piedmont Triad during  the 2024-2025 academic year.</a:t>
            </a:r>
          </a:p>
          <a:p>
            <a:r>
              <a:rPr lang="en-US" sz="1700"/>
              <a:t>Faculty and students cared for ~900 patients in the first 8 months of operation on Minerva’s Mobile Health.</a:t>
            </a:r>
          </a:p>
          <a:p>
            <a:pPr marL="0" indent="0">
              <a:buNone/>
            </a:pPr>
            <a:endParaRPr lang="en-US" sz="1700"/>
          </a:p>
          <a:p>
            <a:endParaRPr lang="en-US" sz="1700"/>
          </a:p>
          <a:p>
            <a:pPr marL="0" indent="0">
              <a:buNone/>
            </a:pPr>
            <a:endParaRPr lang="en-US" sz="1700"/>
          </a:p>
          <a:p>
            <a:pPr marL="0" indent="0">
              <a:buNone/>
            </a:pPr>
            <a:endParaRPr lang="en-US" sz="1700"/>
          </a:p>
          <a:p>
            <a:endParaRPr lang="en-US" sz="1700"/>
          </a:p>
        </p:txBody>
      </p:sp>
      <p:pic>
        <p:nvPicPr>
          <p:cNvPr id="13" name="Picture 12" descr="A group of people posing for a photo&#10;&#10;Description automatically generated">
            <a:extLst>
              <a:ext uri="{FF2B5EF4-FFF2-40B4-BE49-F238E27FC236}">
                <a16:creationId xmlns:a16="http://schemas.microsoft.com/office/drawing/2014/main" id="{CD4046C6-366F-0E0A-191B-0EE3155E67E5}"/>
              </a:ext>
            </a:extLst>
          </p:cNvPr>
          <p:cNvPicPr>
            <a:picLocks noChangeAspect="1"/>
          </p:cNvPicPr>
          <p:nvPr/>
        </p:nvPicPr>
        <p:blipFill rotWithShape="1">
          <a:blip r:embed="rId3">
            <a:extLst>
              <a:ext uri="{28A0092B-C50C-407E-A947-70E740481C1C}">
                <a14:useLocalDpi xmlns:a14="http://schemas.microsoft.com/office/drawing/2010/main" val="0"/>
              </a:ext>
            </a:extLst>
          </a:blip>
          <a:srcRect t="3223" b="13760"/>
          <a:stretch/>
        </p:blipFill>
        <p:spPr>
          <a:xfrm rot="10800000">
            <a:off x="5065566" y="10"/>
            <a:ext cx="7032825" cy="4378805"/>
          </a:xfrm>
          <a:prstGeom prst="rect">
            <a:avLst/>
          </a:prstGeom>
        </p:spPr>
      </p:pic>
      <p:sp>
        <p:nvSpPr>
          <p:cNvPr id="20" name="Rectangle 19">
            <a:extLst>
              <a:ext uri="{FF2B5EF4-FFF2-40B4-BE49-F238E27FC236}">
                <a16:creationId xmlns:a16="http://schemas.microsoft.com/office/drawing/2014/main" id="{4DD35268-6FBE-0BCD-C050-3F804C7C5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068597" y="0"/>
            <a:ext cx="123401" cy="3290157"/>
          </a:xfrm>
          <a:prstGeom prst="rect">
            <a:avLst/>
          </a:prstGeom>
          <a:gradFill>
            <a:gsLst>
              <a:gs pos="20000">
                <a:schemeClr val="accent3">
                  <a:alpha val="0"/>
                </a:schemeClr>
              </a:gs>
              <a:gs pos="100000">
                <a:schemeClr val="accent3">
                  <a:lumMod val="60000"/>
                  <a:lumOff val="4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in blue uniforms&#10;&#10;Description automatically generated">
            <a:extLst>
              <a:ext uri="{FF2B5EF4-FFF2-40B4-BE49-F238E27FC236}">
                <a16:creationId xmlns:a16="http://schemas.microsoft.com/office/drawing/2014/main" id="{D3858DFF-262E-5CAD-74E9-004F55245140}"/>
              </a:ext>
            </a:extLst>
          </p:cNvPr>
          <p:cNvPicPr>
            <a:picLocks noChangeAspect="1"/>
          </p:cNvPicPr>
          <p:nvPr/>
        </p:nvPicPr>
        <p:blipFill rotWithShape="1">
          <a:blip r:embed="rId4">
            <a:extLst>
              <a:ext uri="{28A0092B-C50C-407E-A947-70E740481C1C}">
                <a14:useLocalDpi xmlns:a14="http://schemas.microsoft.com/office/drawing/2010/main" val="0"/>
              </a:ext>
            </a:extLst>
          </a:blip>
          <a:srcRect t="4692" r="-1" b="1528"/>
          <a:stretch/>
        </p:blipFill>
        <p:spPr>
          <a:xfrm>
            <a:off x="5065566" y="4378817"/>
            <a:ext cx="3524828" cy="2479183"/>
          </a:xfrm>
          <a:prstGeom prst="rect">
            <a:avLst/>
          </a:prstGeom>
        </p:spPr>
      </p:pic>
      <p:pic>
        <p:nvPicPr>
          <p:cNvPr id="15" name="Picture 14" descr="A person in a blue shirt writing on a desk&#10;&#10;Description automatically generated">
            <a:extLst>
              <a:ext uri="{FF2B5EF4-FFF2-40B4-BE49-F238E27FC236}">
                <a16:creationId xmlns:a16="http://schemas.microsoft.com/office/drawing/2014/main" id="{4D14340C-D648-3C41-3BE5-AA9D388CF7FF}"/>
              </a:ext>
            </a:extLst>
          </p:cNvPr>
          <p:cNvPicPr>
            <a:picLocks noChangeAspect="1"/>
          </p:cNvPicPr>
          <p:nvPr/>
        </p:nvPicPr>
        <p:blipFill rotWithShape="1">
          <a:blip r:embed="rId5">
            <a:extLst>
              <a:ext uri="{28A0092B-C50C-407E-A947-70E740481C1C}">
                <a14:useLocalDpi xmlns:a14="http://schemas.microsoft.com/office/drawing/2010/main" val="0"/>
              </a:ext>
            </a:extLst>
          </a:blip>
          <a:srcRect t="4779" r="-1" b="1440"/>
          <a:stretch/>
        </p:blipFill>
        <p:spPr>
          <a:xfrm>
            <a:off x="8573563" y="4378818"/>
            <a:ext cx="3524828" cy="2479182"/>
          </a:xfrm>
          <a:prstGeom prst="rect">
            <a:avLst/>
          </a:prstGeom>
        </p:spPr>
      </p:pic>
      <p:grpSp>
        <p:nvGrpSpPr>
          <p:cNvPr id="22" name="Group 21">
            <a:extLst>
              <a:ext uri="{FF2B5EF4-FFF2-40B4-BE49-F238E27FC236}">
                <a16:creationId xmlns:a16="http://schemas.microsoft.com/office/drawing/2014/main" id="{F3A0B02E-2A29-A1CD-0D60-A9E1681AF3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23" name="Rectangle 22">
              <a:extLst>
                <a:ext uri="{FF2B5EF4-FFF2-40B4-BE49-F238E27FC236}">
                  <a16:creationId xmlns:a16="http://schemas.microsoft.com/office/drawing/2014/main" id="{DB760236-1E5E-7CEA-DCDD-21F3FB288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0D6BAEE-FD58-F5B7-5CF3-A74EB385D7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981996"/>
      </p:ext>
    </p:extLst>
  </p:cSld>
  <p:clrMapOvr>
    <a:masterClrMapping/>
  </p:clrMapOvr>
  <mc:AlternateContent xmlns:mc="http://schemas.openxmlformats.org/markup-compatibility/2006" xmlns:p14="http://schemas.microsoft.com/office/powerpoint/2010/main">
    <mc:Choice Requires="p14">
      <p:transition spd="slow" p14:dur="2000" advTm="46797"/>
    </mc:Choice>
    <mc:Fallback xmlns="">
      <p:transition spd="slow" advTm="4679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D135D5-E359-E255-AAFA-C17E35E67F82}"/>
              </a:ext>
            </a:extLst>
          </p:cNvPr>
          <p:cNvSpPr>
            <a:spLocks noGrp="1"/>
          </p:cNvSpPr>
          <p:nvPr>
            <p:ph type="title"/>
          </p:nvPr>
        </p:nvSpPr>
        <p:spPr>
          <a:xfrm>
            <a:off x="6657715" y="467271"/>
            <a:ext cx="4195674" cy="2052522"/>
          </a:xfrm>
        </p:spPr>
        <p:txBody>
          <a:bodyPr vert="horz" lIns="91440" tIns="45720" rIns="91440" bIns="45720" rtlCol="0" anchor="b">
            <a:normAutofit/>
          </a:bodyPr>
          <a:lstStyle/>
          <a:p>
            <a:r>
              <a:rPr lang="en-US" sz="3500"/>
              <a:t>Expansion of Mobile Clinical Sites with Cone Health</a:t>
            </a:r>
          </a:p>
        </p:txBody>
      </p:sp>
      <p:sp>
        <p:nvSpPr>
          <p:cNvPr id="1040" name="Oval 103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at a table&#10;&#10;Description automatically generated">
            <a:extLst>
              <a:ext uri="{FF2B5EF4-FFF2-40B4-BE49-F238E27FC236}">
                <a16:creationId xmlns:a16="http://schemas.microsoft.com/office/drawing/2014/main" id="{28CB4D06-0870-5385-3B91-566D23929937}"/>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12502"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04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04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E24770F1-2D23-5523-4CB8-517552A43C99}"/>
              </a:ext>
            </a:extLst>
          </p:cNvPr>
          <p:cNvSpPr>
            <a:spLocks noGrp="1"/>
          </p:cNvSpPr>
          <p:nvPr>
            <p:ph sz="half" idx="1"/>
          </p:nvPr>
        </p:nvSpPr>
        <p:spPr>
          <a:xfrm>
            <a:off x="6657715" y="2990818"/>
            <a:ext cx="4195673" cy="2913872"/>
          </a:xfrm>
        </p:spPr>
        <p:txBody>
          <a:bodyPr vert="horz" lIns="91440" tIns="45720" rIns="91440" bIns="45720" rtlCol="0" anchor="t">
            <a:normAutofit/>
          </a:bodyPr>
          <a:lstStyle/>
          <a:p>
            <a:r>
              <a:rPr lang="en-US" sz="1900">
                <a:solidFill>
                  <a:schemeClr val="tx1">
                    <a:alpha val="80000"/>
                  </a:schemeClr>
                </a:solidFill>
              </a:rPr>
              <a:t>Congregational nurse program - additional sites in High Point and Alamance County</a:t>
            </a:r>
          </a:p>
          <a:p>
            <a:r>
              <a:rPr lang="en-US" sz="1900">
                <a:solidFill>
                  <a:schemeClr val="tx1">
                    <a:alpha val="80000"/>
                  </a:schemeClr>
                </a:solidFill>
              </a:rPr>
              <a:t>BCCCP </a:t>
            </a:r>
          </a:p>
          <a:p>
            <a:r>
              <a:rPr lang="en-US" sz="1900">
                <a:solidFill>
                  <a:schemeClr val="tx1">
                    <a:alpha val="80000"/>
                  </a:schemeClr>
                </a:solidFill>
              </a:rPr>
              <a:t>Telehealth Primary Care</a:t>
            </a:r>
          </a:p>
          <a:p>
            <a:r>
              <a:rPr lang="en-US" sz="1900">
                <a:solidFill>
                  <a:schemeClr val="tx1">
                    <a:alpha val="80000"/>
                  </a:schemeClr>
                </a:solidFill>
              </a:rPr>
              <a:t>School based telehealth</a:t>
            </a:r>
          </a:p>
          <a:p>
            <a:r>
              <a:rPr lang="en-US" sz="1900">
                <a:solidFill>
                  <a:schemeClr val="tx1">
                    <a:alpha val="80000"/>
                  </a:schemeClr>
                </a:solidFill>
              </a:rPr>
              <a:t>Clara Gunn Center</a:t>
            </a:r>
          </a:p>
          <a:p>
            <a:r>
              <a:rPr lang="en-US" sz="1900">
                <a:solidFill>
                  <a:schemeClr val="tx1">
                    <a:alpha val="80000"/>
                  </a:schemeClr>
                </a:solidFill>
              </a:rPr>
              <a:t>Behavioral health Telepsychiatry</a:t>
            </a:r>
          </a:p>
          <a:p>
            <a:endParaRPr lang="en-US" sz="1900">
              <a:solidFill>
                <a:schemeClr val="tx1">
                  <a:alpha val="80000"/>
                </a:schemeClr>
              </a:solidFill>
            </a:endParaRPr>
          </a:p>
        </p:txBody>
      </p:sp>
      <p:sp>
        <p:nvSpPr>
          <p:cNvPr id="104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04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581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person smiling&#10;&#10;Description automatically generated">
            <a:extLst>
              <a:ext uri="{FF2B5EF4-FFF2-40B4-BE49-F238E27FC236}">
                <a16:creationId xmlns:a16="http://schemas.microsoft.com/office/drawing/2014/main" id="{2D06631B-737B-711C-78F2-993133340A49}"/>
              </a:ext>
            </a:extLst>
          </p:cNvPr>
          <p:cNvPicPr>
            <a:picLocks noChangeAspect="1"/>
          </p:cNvPicPr>
          <p:nvPr/>
        </p:nvPicPr>
        <p:blipFill rotWithShape="1">
          <a:blip r:embed="rId2"/>
          <a:srcRect t="9091" r="17553"/>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ED4E5F-F752-02EE-3BBA-15C9A97405C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Meet Our Team</a:t>
            </a:r>
          </a:p>
        </p:txBody>
      </p:sp>
      <p:sp>
        <p:nvSpPr>
          <p:cNvPr id="3" name="Content Placeholder 2">
            <a:extLst>
              <a:ext uri="{FF2B5EF4-FFF2-40B4-BE49-F238E27FC236}">
                <a16:creationId xmlns:a16="http://schemas.microsoft.com/office/drawing/2014/main" id="{65144953-37DB-81BE-BADF-3DD567423B2E}"/>
              </a:ext>
            </a:extLst>
          </p:cNvPr>
          <p:cNvSpPr>
            <a:spLocks noGrp="1"/>
          </p:cNvSpPr>
          <p:nvPr>
            <p:ph idx="1"/>
          </p:nvPr>
        </p:nvSpPr>
        <p:spPr>
          <a:xfrm>
            <a:off x="477980" y="4872922"/>
            <a:ext cx="5300223" cy="1517059"/>
          </a:xfrm>
        </p:spPr>
        <p:txBody>
          <a:bodyPr vert="horz" lIns="91440" tIns="45720" rIns="91440" bIns="45720" rtlCol="0" anchor="t">
            <a:normAutofit/>
          </a:bodyPr>
          <a:lstStyle/>
          <a:p>
            <a:pPr marL="0" indent="0">
              <a:buNone/>
            </a:pPr>
            <a:r>
              <a:rPr lang="en-US" sz="2000">
                <a:solidFill>
                  <a:schemeClr val="bg1"/>
                </a:solidFill>
              </a:rPr>
              <a:t>Debra J. Barksdale, PhD, FNP-BC, FAANP, ANEF, FAAN</a:t>
            </a:r>
          </a:p>
          <a:p>
            <a:pPr marL="0" indent="0">
              <a:buNone/>
            </a:pPr>
            <a:r>
              <a:rPr lang="en-US" sz="2000">
                <a:solidFill>
                  <a:schemeClr val="bg1"/>
                </a:solidFill>
              </a:rPr>
              <a:t>Dean and Professor</a:t>
            </a:r>
          </a:p>
          <a:p>
            <a:pPr marL="0" indent="0">
              <a:buNone/>
            </a:pPr>
            <a:r>
              <a:rPr lang="en-US" sz="2000">
                <a:solidFill>
                  <a:schemeClr val="bg1"/>
                </a:solidFill>
              </a:rPr>
              <a:t>President-Elect American Academy of Nursing</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06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9C85AC2-28D8-D16B-A11B-56692E05F072}"/>
              </a:ext>
            </a:extLst>
          </p:cNvPr>
          <p:cNvSpPr>
            <a:spLocks noGrp="1"/>
          </p:cNvSpPr>
          <p:nvPr>
            <p:ph type="title"/>
          </p:nvPr>
        </p:nvSpPr>
        <p:spPr>
          <a:xfrm>
            <a:off x="640080" y="325369"/>
            <a:ext cx="4368602" cy="1956841"/>
          </a:xfrm>
        </p:spPr>
        <p:txBody>
          <a:bodyPr anchor="b">
            <a:normAutofit/>
          </a:bodyPr>
          <a:lstStyle/>
          <a:p>
            <a:r>
              <a:rPr lang="en-US" sz="2600">
                <a:effectLst/>
                <a:latin typeface="Arial"/>
                <a:ea typeface="MS Mincho"/>
                <a:cs typeface="Arial"/>
              </a:rPr>
              <a:t>Integration of </a:t>
            </a:r>
            <a:r>
              <a:rPr lang="en-US" sz="2600">
                <a:latin typeface="Arial"/>
                <a:ea typeface="MS Mincho"/>
                <a:cs typeface="Arial"/>
              </a:rPr>
              <a:t>Telehealth</a:t>
            </a:r>
            <a:r>
              <a:rPr lang="en-US" sz="2600">
                <a:effectLst/>
                <a:latin typeface="Arial"/>
                <a:ea typeface="MS Mincho"/>
                <a:cs typeface="Arial"/>
              </a:rPr>
              <a:t> into </a:t>
            </a:r>
            <a:r>
              <a:rPr lang="en-US" sz="2600">
                <a:latin typeface="Arial"/>
                <a:ea typeface="MS Mincho"/>
                <a:cs typeface="Arial"/>
              </a:rPr>
              <a:t>Practice</a:t>
            </a:r>
            <a:r>
              <a:rPr lang="en-US" sz="2600">
                <a:effectLst/>
                <a:latin typeface="Arial"/>
                <a:ea typeface="MS Mincho"/>
                <a:cs typeface="Arial"/>
              </a:rPr>
              <a:t>: Enhancing </a:t>
            </a:r>
            <a:r>
              <a:rPr lang="en-US" sz="2600">
                <a:latin typeface="Arial"/>
                <a:ea typeface="MS Mincho"/>
                <a:cs typeface="Arial"/>
              </a:rPr>
              <a:t>Simulation</a:t>
            </a:r>
            <a:r>
              <a:rPr lang="en-US" sz="2600">
                <a:effectLst/>
                <a:latin typeface="Arial"/>
                <a:ea typeface="MS Mincho"/>
                <a:cs typeface="Arial"/>
              </a:rPr>
              <a:t> to </a:t>
            </a:r>
            <a:r>
              <a:rPr lang="en-US" sz="2600">
                <a:latin typeface="Arial"/>
                <a:ea typeface="MS Mincho"/>
                <a:cs typeface="Arial"/>
              </a:rPr>
              <a:t>Improve</a:t>
            </a:r>
            <a:r>
              <a:rPr lang="en-US" sz="2600">
                <a:effectLst/>
                <a:latin typeface="Arial"/>
                <a:ea typeface="MS Mincho"/>
                <a:cs typeface="Arial"/>
              </a:rPr>
              <a:t> </a:t>
            </a:r>
            <a:r>
              <a:rPr lang="en-US" sz="2600">
                <a:latin typeface="Arial"/>
                <a:ea typeface="MS Mincho"/>
                <a:cs typeface="Arial"/>
              </a:rPr>
              <a:t>Mental</a:t>
            </a:r>
            <a:r>
              <a:rPr lang="en-US" sz="2600">
                <a:effectLst/>
                <a:latin typeface="Arial"/>
                <a:ea typeface="MS Mincho"/>
                <a:cs typeface="Arial"/>
              </a:rPr>
              <a:t> </a:t>
            </a:r>
            <a:r>
              <a:rPr lang="en-US" sz="2600">
                <a:latin typeface="Arial"/>
                <a:ea typeface="MS Mincho"/>
                <a:cs typeface="Arial"/>
              </a:rPr>
              <a:t>Health</a:t>
            </a:r>
            <a:r>
              <a:rPr lang="en-US" sz="2600">
                <a:effectLst/>
                <a:latin typeface="Arial"/>
                <a:ea typeface="MS Mincho"/>
                <a:cs typeface="Arial"/>
              </a:rPr>
              <a:t> and </a:t>
            </a:r>
            <a:r>
              <a:rPr lang="en-US" sz="2600">
                <a:latin typeface="Arial"/>
                <a:ea typeface="MS Mincho"/>
                <a:cs typeface="Arial"/>
              </a:rPr>
              <a:t>Chronic</a:t>
            </a:r>
            <a:r>
              <a:rPr lang="en-US" sz="2600">
                <a:effectLst/>
                <a:latin typeface="Arial"/>
                <a:ea typeface="MS Mincho"/>
                <a:cs typeface="Arial"/>
              </a:rPr>
              <a:t> </a:t>
            </a:r>
            <a:r>
              <a:rPr lang="en-US" sz="2600">
                <a:latin typeface="Arial"/>
                <a:ea typeface="MS Mincho"/>
                <a:cs typeface="Arial"/>
              </a:rPr>
              <a:t>Disease</a:t>
            </a:r>
            <a:r>
              <a:rPr lang="en-US" sz="2600">
                <a:effectLst/>
                <a:latin typeface="Arial"/>
                <a:ea typeface="MS Mincho"/>
                <a:cs typeface="Arial"/>
              </a:rPr>
              <a:t> </a:t>
            </a:r>
            <a:r>
              <a:rPr lang="en-US" sz="2600">
                <a:latin typeface="Arial"/>
                <a:ea typeface="MS Mincho"/>
                <a:cs typeface="Arial"/>
              </a:rPr>
              <a:t>Management</a:t>
            </a:r>
          </a:p>
        </p:txBody>
      </p:sp>
      <p:sp>
        <p:nvSpPr>
          <p:cNvPr id="4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F68F936-0DA5-4926-3299-4BB04C822267}"/>
              </a:ext>
            </a:extLst>
          </p:cNvPr>
          <p:cNvSpPr>
            <a:spLocks noGrp="1"/>
          </p:cNvSpPr>
          <p:nvPr>
            <p:ph idx="1"/>
          </p:nvPr>
        </p:nvSpPr>
        <p:spPr>
          <a:xfrm>
            <a:off x="640080" y="2872899"/>
            <a:ext cx="4243589" cy="3873823"/>
          </a:xfrm>
        </p:spPr>
        <p:txBody>
          <a:bodyPr vert="horz" lIns="91440" tIns="45720" rIns="91440" bIns="45720" rtlCol="0" anchor="t">
            <a:normAutofit/>
          </a:bodyPr>
          <a:lstStyle/>
          <a:p>
            <a:pPr marL="0">
              <a:spcBef>
                <a:spcPts val="0"/>
              </a:spcBef>
            </a:pPr>
            <a:r>
              <a:rPr lang="en-US" sz="1500">
                <a:effectLst/>
                <a:latin typeface="Arial"/>
                <a:ea typeface="Arial" panose="020B0604020202020204" pitchFamily="34" charset="0"/>
                <a:cs typeface="Arial"/>
              </a:rPr>
              <a:t>Enhanced simulation scenarios that address telehealth, mental health, chronic disease and identified social needs of communities builds confidence and competence in improving health and well-being of populations and work towards reducing health disparities.</a:t>
            </a:r>
            <a:r>
              <a:rPr lang="en-US" sz="1500">
                <a:latin typeface="Arial"/>
                <a:ea typeface="Arial" panose="020B0604020202020204" pitchFamily="34" charset="0"/>
                <a:cs typeface="Arial"/>
              </a:rPr>
              <a:t> </a:t>
            </a:r>
            <a:endParaRPr lang="en-US"/>
          </a:p>
          <a:p>
            <a:pPr marL="0" marR="0" indent="0">
              <a:spcBef>
                <a:spcPts val="0"/>
              </a:spcBef>
              <a:spcAft>
                <a:spcPts val="0"/>
              </a:spcAft>
              <a:buNone/>
            </a:pPr>
            <a:endParaRPr lang="en-US" sz="1500">
              <a:effectLst/>
              <a:latin typeface="Arial" panose="020B0604020202020204" pitchFamily="34" charset="0"/>
              <a:ea typeface="Arial" panose="020B0604020202020204" pitchFamily="34" charset="0"/>
              <a:cs typeface="Arial"/>
            </a:endParaRPr>
          </a:p>
          <a:p>
            <a:pPr marL="0">
              <a:spcBef>
                <a:spcPts val="0"/>
              </a:spcBef>
            </a:pPr>
            <a:r>
              <a:rPr lang="en-US" sz="1500">
                <a:effectLst/>
                <a:latin typeface="Arial"/>
                <a:ea typeface="Arial" panose="020B0604020202020204" pitchFamily="34" charset="0"/>
                <a:cs typeface="Arial"/>
              </a:rPr>
              <a:t>Strengthening partnerships with clinical and community stakeholders ensures provision of healthcare services in rural and under resourced areas.</a:t>
            </a:r>
            <a:r>
              <a:rPr lang="en-US" sz="1500">
                <a:latin typeface="Arial"/>
                <a:ea typeface="Arial" panose="020B0604020202020204" pitchFamily="34" charset="0"/>
                <a:cs typeface="Arial"/>
              </a:rPr>
              <a:t> </a:t>
            </a:r>
          </a:p>
          <a:p>
            <a:pPr marL="0" marR="0" indent="0">
              <a:spcBef>
                <a:spcPts val="0"/>
              </a:spcBef>
              <a:spcAft>
                <a:spcPts val="0"/>
              </a:spcAft>
              <a:buNone/>
            </a:pPr>
            <a:endParaRPr lang="en-US" sz="1500">
              <a:effectLst/>
              <a:latin typeface="Arial" panose="020B0604020202020204" pitchFamily="34" charset="0"/>
              <a:ea typeface="Arial" panose="020B0604020202020204" pitchFamily="34" charset="0"/>
              <a:cs typeface="Arial"/>
            </a:endParaRPr>
          </a:p>
          <a:p>
            <a:pPr marL="0" marR="0">
              <a:spcBef>
                <a:spcPts val="0"/>
              </a:spcBef>
              <a:spcAft>
                <a:spcPts val="0"/>
              </a:spcAft>
            </a:pPr>
            <a:r>
              <a:rPr lang="en-US" sz="1500">
                <a:effectLst/>
                <a:latin typeface="Arial"/>
                <a:ea typeface="Arial" panose="020B0604020202020204" pitchFamily="34" charset="0"/>
                <a:cs typeface="Arial"/>
              </a:rPr>
              <a:t>Changes in nursing education fosters nursing professionals who feel competent and prepared to create a culture of health is essential to the future of nursing and the health of populations.</a:t>
            </a:r>
          </a:p>
          <a:p>
            <a:endParaRPr lang="en-US" sz="1500"/>
          </a:p>
        </p:txBody>
      </p:sp>
      <p:pic>
        <p:nvPicPr>
          <p:cNvPr id="7" name="Picture 6" descr="A doctor showing a patient something on the paper&#10;&#10;Description automatically generated with low confidence">
            <a:extLst>
              <a:ext uri="{FF2B5EF4-FFF2-40B4-BE49-F238E27FC236}">
                <a16:creationId xmlns:a16="http://schemas.microsoft.com/office/drawing/2014/main" id="{0C3BEEFC-6CF5-BB24-2A06-4A5128F789A8}"/>
              </a:ext>
            </a:extLst>
          </p:cNvPr>
          <p:cNvPicPr>
            <a:picLocks noChangeAspect="1"/>
          </p:cNvPicPr>
          <p:nvPr/>
        </p:nvPicPr>
        <p:blipFill rotWithShape="1">
          <a:blip r:embed="rId2"/>
          <a:srcRect l="8703" r="2434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87338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puzzle with one red piece">
            <a:extLst>
              <a:ext uri="{FF2B5EF4-FFF2-40B4-BE49-F238E27FC236}">
                <a16:creationId xmlns:a16="http://schemas.microsoft.com/office/drawing/2014/main" id="{668F051D-2C53-4739-B698-648BC8F37133}"/>
              </a:ext>
            </a:extLst>
          </p:cNvPr>
          <p:cNvPicPr>
            <a:picLocks noChangeAspect="1"/>
          </p:cNvPicPr>
          <p:nvPr/>
        </p:nvPicPr>
        <p:blipFill rotWithShape="1">
          <a:blip r:embed="rId2"/>
          <a:srcRect l="11124" r="9564"/>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AC172C-CC96-35B6-FEFD-FDBEA1039E20}"/>
              </a:ext>
            </a:extLst>
          </p:cNvPr>
          <p:cNvSpPr>
            <a:spLocks noGrp="1"/>
          </p:cNvSpPr>
          <p:nvPr>
            <p:ph type="title"/>
          </p:nvPr>
        </p:nvSpPr>
        <p:spPr>
          <a:xfrm>
            <a:off x="7531610" y="365125"/>
            <a:ext cx="3822189" cy="1899912"/>
          </a:xfrm>
        </p:spPr>
        <p:txBody>
          <a:bodyPr>
            <a:normAutofit/>
          </a:bodyPr>
          <a:lstStyle/>
          <a:p>
            <a:r>
              <a:rPr lang="en-US" sz="4000"/>
              <a:t>Charting a Path Towards Health Equity</a:t>
            </a:r>
          </a:p>
        </p:txBody>
      </p:sp>
      <p:sp>
        <p:nvSpPr>
          <p:cNvPr id="3" name="Content Placeholder 2">
            <a:extLst>
              <a:ext uri="{FF2B5EF4-FFF2-40B4-BE49-F238E27FC236}">
                <a16:creationId xmlns:a16="http://schemas.microsoft.com/office/drawing/2014/main" id="{57C09704-CF32-2ACC-3239-7AEA3D0EC47C}"/>
              </a:ext>
            </a:extLst>
          </p:cNvPr>
          <p:cNvSpPr>
            <a:spLocks noGrp="1"/>
          </p:cNvSpPr>
          <p:nvPr>
            <p:ph idx="1"/>
          </p:nvPr>
        </p:nvSpPr>
        <p:spPr>
          <a:xfrm>
            <a:off x="7531610" y="2434201"/>
            <a:ext cx="3822189" cy="3742762"/>
          </a:xfrm>
        </p:spPr>
        <p:txBody>
          <a:bodyPr vert="horz" lIns="91440" tIns="45720" rIns="91440" bIns="45720" rtlCol="0">
            <a:normAutofit/>
          </a:bodyPr>
          <a:lstStyle/>
          <a:p>
            <a:r>
              <a:rPr lang="en-US" sz="2000"/>
              <a:t>Collaborate with Rural Communities</a:t>
            </a:r>
          </a:p>
          <a:p>
            <a:r>
              <a:rPr lang="en-US" sz="2000"/>
              <a:t>Assess strengths and needs of populations</a:t>
            </a:r>
          </a:p>
          <a:p>
            <a:r>
              <a:rPr lang="en-US" sz="2000"/>
              <a:t>Identify and confront social determinants of health (SHOH)</a:t>
            </a:r>
          </a:p>
          <a:p>
            <a:r>
              <a:rPr lang="en-US" sz="2000"/>
              <a:t>Engage with residents with mental health needs</a:t>
            </a:r>
          </a:p>
          <a:p>
            <a:r>
              <a:rPr lang="en-US" sz="2000"/>
              <a:t>Utilize and teach telehealth and technology skills</a:t>
            </a:r>
          </a:p>
        </p:txBody>
      </p:sp>
    </p:spTree>
    <p:extLst>
      <p:ext uri="{BB962C8B-B14F-4D97-AF65-F5344CB8AC3E}">
        <p14:creationId xmlns:p14="http://schemas.microsoft.com/office/powerpoint/2010/main" val="1361757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9A35-4E3E-48EF-A7B5-0DE69F67B6DF}"/>
              </a:ext>
            </a:extLst>
          </p:cNvPr>
          <p:cNvSpPr>
            <a:spLocks noGrp="1"/>
          </p:cNvSpPr>
          <p:nvPr>
            <p:ph type="ctrTitle"/>
          </p:nvPr>
        </p:nvSpPr>
        <p:spPr>
          <a:xfrm>
            <a:off x="299156" y="1013858"/>
            <a:ext cx="5186330" cy="1402470"/>
          </a:xfrm>
        </p:spPr>
        <p:txBody>
          <a:bodyPr vert="horz" lIns="91440" tIns="45720" rIns="91440" bIns="45720" rtlCol="0" anchor="t">
            <a:noAutofit/>
          </a:bodyPr>
          <a:lstStyle/>
          <a:p>
            <a:pPr algn="l"/>
            <a:r>
              <a:rPr lang="en-US" sz="2800"/>
              <a:t>UNCG </a:t>
            </a:r>
            <a:r>
              <a:rPr lang="en-US" sz="2800" err="1"/>
              <a:t>SoN</a:t>
            </a:r>
            <a:r>
              <a:rPr lang="en-US" sz="2800"/>
              <a:t> SCENE (</a:t>
            </a:r>
            <a:r>
              <a:rPr lang="en-US" sz="2800" i="1">
                <a:ea typeface="+mj-lt"/>
                <a:cs typeface="+mj-lt"/>
              </a:rPr>
              <a:t>Simulation Center for Experiential Nursing Education)  </a:t>
            </a:r>
            <a:endParaRPr lang="en-US" sz="2800"/>
          </a:p>
        </p:txBody>
      </p:sp>
      <p:cxnSp>
        <p:nvCxnSpPr>
          <p:cNvPr id="20" name="Straight Connector 1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11204733-1C4E-461D-B80F-69BF0E891706}"/>
              </a:ext>
            </a:extLst>
          </p:cNvPr>
          <p:cNvSpPr>
            <a:spLocks noGrp="1"/>
          </p:cNvSpPr>
          <p:nvPr>
            <p:ph type="subTitle" idx="1"/>
          </p:nvPr>
        </p:nvSpPr>
        <p:spPr>
          <a:xfrm>
            <a:off x="420255" y="2412631"/>
            <a:ext cx="4747603" cy="4314720"/>
          </a:xfrm>
        </p:spPr>
        <p:txBody>
          <a:bodyPr vert="horz" lIns="91440" tIns="45720" rIns="91440" bIns="45720" rtlCol="0" anchor="t">
            <a:noAutofit/>
          </a:bodyPr>
          <a:lstStyle/>
          <a:p>
            <a:pPr marL="285750" indent="-228600" algn="l">
              <a:buChar char="•"/>
            </a:pPr>
            <a:r>
              <a:rPr lang="en-US" sz="1600"/>
              <a:t>Integrated</a:t>
            </a:r>
            <a:r>
              <a:rPr lang="en-US" sz="1600" b="0" i="0" u="none" strike="noStrike">
                <a:effectLst/>
              </a:rPr>
              <a:t> telehealth throughout </a:t>
            </a:r>
            <a:r>
              <a:rPr lang="en-US" sz="1600">
                <a:ea typeface="+mn-lt"/>
                <a:cs typeface="+mn-lt"/>
              </a:rPr>
              <a:t>Doctorate of Nursing Practice (DNP) program </a:t>
            </a:r>
            <a:r>
              <a:rPr lang="en-US" sz="1600"/>
              <a:t>simulation experiences</a:t>
            </a:r>
            <a:r>
              <a:rPr lang="en-US" sz="1600" b="0" i="0" u="none" strike="noStrike">
                <a:effectLst/>
              </a:rPr>
              <a:t>, from acute care MSK clinic visits to chronic disease management &amp; follow </a:t>
            </a:r>
            <a:r>
              <a:rPr lang="en-US" sz="1600"/>
              <a:t>up</a:t>
            </a:r>
            <a:endParaRPr lang="en-US"/>
          </a:p>
          <a:p>
            <a:pPr marL="285750" indent="-228600" algn="l">
              <a:buFont typeface="Arial" panose="020B0604020202020204" pitchFamily="34" charset="0"/>
              <a:buChar char="•"/>
            </a:pPr>
            <a:r>
              <a:rPr lang="en-US" sz="1600"/>
              <a:t>Delivered</a:t>
            </a:r>
            <a:r>
              <a:rPr lang="en-US" sz="1600" b="0" i="0" u="none" strike="noStrike">
                <a:effectLst/>
              </a:rPr>
              <a:t> community-based Telehealth Education sessions aimed at older adults and under resourced communities</a:t>
            </a:r>
            <a:endParaRPr lang="en-US" sz="1600"/>
          </a:p>
          <a:p>
            <a:pPr marL="285750" indent="-228600" algn="l">
              <a:buFont typeface="Arial" panose="020B0604020202020204" pitchFamily="34" charset="0"/>
              <a:buChar char="•"/>
            </a:pPr>
            <a:r>
              <a:rPr lang="en-US" sz="1600"/>
              <a:t>Implemented Mental Health, Telehealth &amp; Community based simulation &amp; reflective practice</a:t>
            </a:r>
          </a:p>
          <a:p>
            <a:pPr marL="285750" indent="-228600" algn="l">
              <a:buFont typeface="Arial" panose="020B0604020202020204" pitchFamily="34" charset="0"/>
              <a:buChar char="•"/>
            </a:pPr>
            <a:r>
              <a:rPr lang="en-US" sz="1600"/>
              <a:t>Created reliable and measurable evaluation tools for learning effectiveness</a:t>
            </a:r>
          </a:p>
        </p:txBody>
      </p:sp>
      <p:pic>
        <p:nvPicPr>
          <p:cNvPr id="4" name="Picture 3" descr="A group of women in scrubs and a headscarf&#10;&#10;Description automatically generated">
            <a:extLst>
              <a:ext uri="{FF2B5EF4-FFF2-40B4-BE49-F238E27FC236}">
                <a16:creationId xmlns:a16="http://schemas.microsoft.com/office/drawing/2014/main" id="{303342CC-D91B-6901-ECFE-66756C708BBF}"/>
              </a:ext>
            </a:extLst>
          </p:cNvPr>
          <p:cNvPicPr>
            <a:picLocks noChangeAspect="1"/>
          </p:cNvPicPr>
          <p:nvPr/>
        </p:nvPicPr>
        <p:blipFill rotWithShape="1">
          <a:blip r:embed="rId2"/>
          <a:srcRect r="21364" b="-2"/>
          <a:stretch/>
        </p:blipFill>
        <p:spPr>
          <a:xfrm rot="5400000">
            <a:off x="5492496" y="158496"/>
            <a:ext cx="6858000" cy="6541008"/>
          </a:xfrm>
          <a:prstGeom prst="rect">
            <a:avLst/>
          </a:prstGeom>
        </p:spPr>
      </p:pic>
    </p:spTree>
    <p:extLst>
      <p:ext uri="{BB962C8B-B14F-4D97-AF65-F5344CB8AC3E}">
        <p14:creationId xmlns:p14="http://schemas.microsoft.com/office/powerpoint/2010/main" val="1622142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FD3C8-2887-8E7A-1B49-E99546D99D13}"/>
              </a:ext>
            </a:extLst>
          </p:cNvPr>
          <p:cNvSpPr>
            <a:spLocks noGrp="1"/>
          </p:cNvSpPr>
          <p:nvPr>
            <p:ph type="title"/>
          </p:nvPr>
        </p:nvSpPr>
        <p:spPr>
          <a:xfrm>
            <a:off x="572493" y="238539"/>
            <a:ext cx="11018520" cy="1434415"/>
          </a:xfrm>
        </p:spPr>
        <p:txBody>
          <a:bodyPr anchor="b">
            <a:normAutofit/>
          </a:bodyPr>
          <a:lstStyle/>
          <a:p>
            <a:r>
              <a:rPr lang="en-US" sz="3400" b="1" dirty="0">
                <a:ea typeface="+mj-lt"/>
                <a:cs typeface="+mj-lt"/>
              </a:rPr>
              <a:t>Advanced Nursing Education Workforce (ANEW) Program</a:t>
            </a:r>
            <a:br>
              <a:rPr lang="en-US" sz="3400" b="1">
                <a:ea typeface="+mj-lt"/>
                <a:cs typeface="+mj-lt"/>
              </a:rPr>
            </a:br>
            <a:r>
              <a:rPr lang="en-US" sz="3400" b="1" i="1" dirty="0"/>
              <a:t>Dr. Williams</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63FC35-39AB-74A1-A289-52FB90911227}"/>
              </a:ext>
            </a:extLst>
          </p:cNvPr>
          <p:cNvSpPr>
            <a:spLocks noGrp="1"/>
          </p:cNvSpPr>
          <p:nvPr>
            <p:ph idx="1"/>
          </p:nvPr>
        </p:nvSpPr>
        <p:spPr>
          <a:xfrm>
            <a:off x="572493" y="2071316"/>
            <a:ext cx="6713552" cy="4119172"/>
          </a:xfrm>
        </p:spPr>
        <p:txBody>
          <a:bodyPr vert="horz" lIns="91440" tIns="45720" rIns="91440" bIns="45720" rtlCol="0" anchor="t">
            <a:normAutofit/>
          </a:bodyPr>
          <a:lstStyle/>
          <a:p>
            <a:pPr>
              <a:buNone/>
            </a:pPr>
            <a:r>
              <a:rPr lang="en-US" sz="2200" b="1" dirty="0">
                <a:ea typeface="+mn-lt"/>
                <a:cs typeface="+mn-lt"/>
              </a:rPr>
              <a:t>Purpose:</a:t>
            </a:r>
            <a:r>
              <a:rPr lang="en-US" sz="2200" dirty="0">
                <a:ea typeface="+mn-lt"/>
                <a:cs typeface="+mn-lt"/>
              </a:rPr>
              <a:t> To increase the number of primary care nurse practitioners, clinical nurse specialists, and certified nurse midwives trained and prepared to provide primary care services, mental health and substance use disorder care, and/or maternal health care.</a:t>
            </a:r>
            <a:endParaRPr lang="en-US" sz="2200" dirty="0"/>
          </a:p>
          <a:p>
            <a:r>
              <a:rPr lang="en-US" sz="2200" dirty="0">
                <a:ea typeface="+mn-lt"/>
                <a:cs typeface="+mn-lt"/>
              </a:rPr>
              <a:t>Grants will support the training and graduation of advanced practice registered nursing (APRN) students/trainees in these disciplines. </a:t>
            </a:r>
            <a:endParaRPr lang="en-US" sz="2200" dirty="0"/>
          </a:p>
          <a:p>
            <a:r>
              <a:rPr lang="en-US" sz="2200" dirty="0">
                <a:ea typeface="+mn-lt"/>
                <a:cs typeface="+mn-lt"/>
              </a:rPr>
              <a:t>Applicants are </a:t>
            </a:r>
            <a:r>
              <a:rPr lang="en-US" sz="2200" b="1" dirty="0">
                <a:ea typeface="+mn-lt"/>
                <a:cs typeface="+mn-lt"/>
              </a:rPr>
              <a:t>strongly encouraged</a:t>
            </a:r>
            <a:r>
              <a:rPr lang="en-US" sz="2200" dirty="0">
                <a:ea typeface="+mn-lt"/>
                <a:cs typeface="+mn-lt"/>
              </a:rPr>
              <a:t> to recruit students/trainees and faculty from diverse populations. </a:t>
            </a:r>
            <a:endParaRPr lang="en-US" sz="2200" dirty="0"/>
          </a:p>
          <a:p>
            <a:pPr marL="0" indent="0">
              <a:buNone/>
            </a:pPr>
            <a:endParaRPr lang="en-US" sz="2200"/>
          </a:p>
        </p:txBody>
      </p:sp>
      <p:pic>
        <p:nvPicPr>
          <p:cNvPr id="4" name="Picture 3" descr="A doctor talking to a patient&#10;&#10;Description automatically generated">
            <a:extLst>
              <a:ext uri="{FF2B5EF4-FFF2-40B4-BE49-F238E27FC236}">
                <a16:creationId xmlns:a16="http://schemas.microsoft.com/office/drawing/2014/main" id="{6870A15C-E623-A56C-7542-3972BF14E81D}"/>
              </a:ext>
            </a:extLst>
          </p:cNvPr>
          <p:cNvPicPr>
            <a:picLocks noChangeAspect="1"/>
          </p:cNvPicPr>
          <p:nvPr/>
        </p:nvPicPr>
        <p:blipFill rotWithShape="1">
          <a:blip r:embed="rId2"/>
          <a:srcRect l="12892" r="22892" b="2"/>
          <a:stretch/>
        </p:blipFill>
        <p:spPr>
          <a:xfrm>
            <a:off x="7675658" y="2093976"/>
            <a:ext cx="3941064" cy="4096512"/>
          </a:xfrm>
          <a:prstGeom prst="rect">
            <a:avLst/>
          </a:prstGeom>
        </p:spPr>
      </p:pic>
    </p:spTree>
    <p:extLst>
      <p:ext uri="{BB962C8B-B14F-4D97-AF65-F5344CB8AC3E}">
        <p14:creationId xmlns:p14="http://schemas.microsoft.com/office/powerpoint/2010/main" val="2818894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BC61E7-0AB8-6B66-23C3-92B8F7906156}"/>
              </a:ext>
            </a:extLst>
          </p:cNvPr>
          <p:cNvSpPr>
            <a:spLocks noGrp="1"/>
          </p:cNvSpPr>
          <p:nvPr>
            <p:ph type="title"/>
          </p:nvPr>
        </p:nvSpPr>
        <p:spPr>
          <a:xfrm>
            <a:off x="1371597" y="348865"/>
            <a:ext cx="10044023" cy="877729"/>
          </a:xfrm>
        </p:spPr>
        <p:txBody>
          <a:bodyPr anchor="ctr">
            <a:normAutofit/>
          </a:bodyPr>
          <a:lstStyle/>
          <a:p>
            <a:r>
              <a:rPr lang="en-US" sz="4000" b="1" dirty="0">
                <a:solidFill>
                  <a:srgbClr val="FFFFFF"/>
                </a:solidFill>
                <a:ea typeface="+mj-lt"/>
                <a:cs typeface="+mj-lt"/>
              </a:rPr>
              <a:t>Strength of the Application</a:t>
            </a:r>
            <a:endParaRPr lang="en-US" sz="4000" dirty="0">
              <a:solidFill>
                <a:srgbClr val="FFFFFF"/>
              </a:solidFill>
            </a:endParaRPr>
          </a:p>
        </p:txBody>
      </p:sp>
      <p:graphicFrame>
        <p:nvGraphicFramePr>
          <p:cNvPr id="5" name="Content Placeholder 2">
            <a:extLst>
              <a:ext uri="{FF2B5EF4-FFF2-40B4-BE49-F238E27FC236}">
                <a16:creationId xmlns:a16="http://schemas.microsoft.com/office/drawing/2014/main" id="{E4BBC156-F572-AD9D-908D-44949A6F9540}"/>
              </a:ext>
            </a:extLst>
          </p:cNvPr>
          <p:cNvGraphicFramePr>
            <a:graphicFrameLocks noGrp="1"/>
          </p:cNvGraphicFramePr>
          <p:nvPr>
            <p:ph idx="1"/>
            <p:extLst>
              <p:ext uri="{D42A27DB-BD31-4B8C-83A1-F6EECF244321}">
                <p14:modId xmlns:p14="http://schemas.microsoft.com/office/powerpoint/2010/main" val="212866736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6692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7292FD-B5DA-92FD-A057-FADEFEB4FA17}"/>
              </a:ext>
            </a:extLst>
          </p:cNvPr>
          <p:cNvSpPr>
            <a:spLocks noGrp="1"/>
          </p:cNvSpPr>
          <p:nvPr>
            <p:ph type="title"/>
          </p:nvPr>
        </p:nvSpPr>
        <p:spPr>
          <a:xfrm>
            <a:off x="1371597" y="348865"/>
            <a:ext cx="10044023" cy="877729"/>
          </a:xfrm>
        </p:spPr>
        <p:txBody>
          <a:bodyPr anchor="ctr">
            <a:normAutofit/>
          </a:bodyPr>
          <a:lstStyle/>
          <a:p>
            <a:r>
              <a:rPr lang="en-US" sz="4000" b="1" dirty="0">
                <a:solidFill>
                  <a:srgbClr val="FFFFFF"/>
                </a:solidFill>
              </a:rPr>
              <a:t>Recommendation and Pointers</a:t>
            </a:r>
          </a:p>
        </p:txBody>
      </p:sp>
      <p:graphicFrame>
        <p:nvGraphicFramePr>
          <p:cNvPr id="21" name="Content Placeholder 2">
            <a:extLst>
              <a:ext uri="{FF2B5EF4-FFF2-40B4-BE49-F238E27FC236}">
                <a16:creationId xmlns:a16="http://schemas.microsoft.com/office/drawing/2014/main" id="{09461C77-39D5-A834-DC25-FF2B1E8FD7B9}"/>
              </a:ext>
            </a:extLst>
          </p:cNvPr>
          <p:cNvGraphicFramePr>
            <a:graphicFrameLocks noGrp="1"/>
          </p:cNvGraphicFramePr>
          <p:nvPr>
            <p:ph idx="1"/>
            <p:extLst>
              <p:ext uri="{D42A27DB-BD31-4B8C-83A1-F6EECF244321}">
                <p14:modId xmlns:p14="http://schemas.microsoft.com/office/powerpoint/2010/main" val="408643175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6690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Glasses on top of a book">
            <a:extLst>
              <a:ext uri="{FF2B5EF4-FFF2-40B4-BE49-F238E27FC236}">
                <a16:creationId xmlns:a16="http://schemas.microsoft.com/office/drawing/2014/main" id="{CB05BF26-DA11-5C8E-040B-64F1B88FC792}"/>
              </a:ext>
            </a:extLst>
          </p:cNvPr>
          <p:cNvPicPr>
            <a:picLocks noChangeAspect="1"/>
          </p:cNvPicPr>
          <p:nvPr/>
        </p:nvPicPr>
        <p:blipFill rotWithShape="1">
          <a:blip r:embed="rId2"/>
          <a:srcRect l="19179" r="40047" b="10"/>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56B3FAAB-FF52-0251-856A-16050B02FA2C}"/>
              </a:ext>
            </a:extLst>
          </p:cNvPr>
          <p:cNvSpPr>
            <a:spLocks noGrp="1"/>
          </p:cNvSpPr>
          <p:nvPr>
            <p:ph type="title"/>
          </p:nvPr>
        </p:nvSpPr>
        <p:spPr>
          <a:xfrm>
            <a:off x="1137034" y="609600"/>
            <a:ext cx="6831188" cy="1322887"/>
          </a:xfrm>
        </p:spPr>
        <p:txBody>
          <a:bodyPr>
            <a:normAutofit fontScale="90000"/>
          </a:bodyPr>
          <a:lstStyle/>
          <a:p>
            <a:r>
              <a:rPr lang="en-US" dirty="0"/>
              <a:t>Questions for the Presenters: Facilitated by Debra Barksdale </a:t>
            </a:r>
          </a:p>
        </p:txBody>
      </p:sp>
      <p:sp>
        <p:nvSpPr>
          <p:cNvPr id="17" name="Content Placeholder 2">
            <a:extLst>
              <a:ext uri="{FF2B5EF4-FFF2-40B4-BE49-F238E27FC236}">
                <a16:creationId xmlns:a16="http://schemas.microsoft.com/office/drawing/2014/main" id="{2E5F0B58-C014-4977-99A8-C783A50E5A5B}"/>
              </a:ext>
            </a:extLst>
          </p:cNvPr>
          <p:cNvSpPr>
            <a:spLocks noGrp="1"/>
          </p:cNvSpPr>
          <p:nvPr>
            <p:ph idx="1"/>
          </p:nvPr>
        </p:nvSpPr>
        <p:spPr>
          <a:xfrm>
            <a:off x="530019" y="2194102"/>
            <a:ext cx="7471943" cy="3908585"/>
          </a:xfrm>
        </p:spPr>
        <p:txBody>
          <a:bodyPr vert="horz" lIns="91440" tIns="45720" rIns="91440" bIns="45720" rtlCol="0" anchor="t">
            <a:noAutofit/>
          </a:bodyPr>
          <a:lstStyle/>
          <a:p>
            <a:r>
              <a:rPr lang="en-US" sz="2400" dirty="0">
                <a:cs typeface="Arial"/>
              </a:rPr>
              <a:t>How do you know about the HRSA Funding mechanisms?</a:t>
            </a:r>
            <a:endParaRPr lang="en-US" sz="2400"/>
          </a:p>
          <a:p>
            <a:r>
              <a:rPr lang="en-US" sz="2400" dirty="0">
                <a:cs typeface="Arial"/>
              </a:rPr>
              <a:t>How do you go about preparing to write a HRSA grant?</a:t>
            </a:r>
          </a:p>
          <a:p>
            <a:r>
              <a:rPr lang="en-US" sz="2400" dirty="0">
                <a:cs typeface="Arial"/>
              </a:rPr>
              <a:t>What are some common elements? (e.g., institutional resources, facilities, budget/ justification). </a:t>
            </a:r>
          </a:p>
          <a:p>
            <a:r>
              <a:rPr lang="en-US" sz="2400" dirty="0">
                <a:cs typeface="Arial"/>
              </a:rPr>
              <a:t>How do you share information with others in your school?</a:t>
            </a:r>
          </a:p>
          <a:p>
            <a:r>
              <a:rPr lang="en-US" sz="2400" dirty="0">
                <a:cs typeface="Arial"/>
              </a:rPr>
              <a:t>Do schools need a Research Office to Submit grants?</a:t>
            </a:r>
          </a:p>
          <a:p>
            <a:endParaRPr lang="en-US" sz="2000">
              <a:cs typeface="Arial"/>
            </a:endParaRPr>
          </a:p>
          <a:p>
            <a:endParaRPr lang="en-US" sz="2000">
              <a:cs typeface="Arial"/>
            </a:endParaRPr>
          </a:p>
          <a:p>
            <a:endParaRPr lang="en-US" sz="2000">
              <a:cs typeface="Arial"/>
            </a:endParaRPr>
          </a:p>
          <a:p>
            <a:endParaRPr lang="en-US" sz="2000">
              <a:cs typeface="Arial"/>
            </a:endParaRPr>
          </a:p>
        </p:txBody>
      </p:sp>
    </p:spTree>
    <p:extLst>
      <p:ext uri="{BB962C8B-B14F-4D97-AF65-F5344CB8AC3E}">
        <p14:creationId xmlns:p14="http://schemas.microsoft.com/office/powerpoint/2010/main" val="1728893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DEF403-C23D-43C9-8D88-D2FEF09F6EBA}"/>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kern="1200" dirty="0">
                <a:solidFill>
                  <a:schemeClr val="tx1"/>
                </a:solidFill>
                <a:latin typeface="+mj-lt"/>
                <a:ea typeface="+mj-ea"/>
                <a:cs typeface="+mj-cs"/>
              </a:rPr>
              <a:t>Campus resources</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E0B0D10-3DCE-48AC-BCC5-D51A854F8F26}"/>
              </a:ext>
            </a:extLst>
          </p:cNvPr>
          <p:cNvPicPr>
            <a:picLocks noGrp="1" noChangeAspect="1"/>
          </p:cNvPicPr>
          <p:nvPr>
            <p:ph sz="half" idx="2"/>
          </p:nvPr>
        </p:nvPicPr>
        <p:blipFill>
          <a:blip r:embed="rId3"/>
          <a:stretch>
            <a:fillRect/>
          </a:stretch>
        </p:blipFill>
        <p:spPr>
          <a:xfrm>
            <a:off x="658026" y="1982488"/>
            <a:ext cx="4777381" cy="334416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3" name="Content Placeholder 2">
            <a:extLst>
              <a:ext uri="{FF2B5EF4-FFF2-40B4-BE49-F238E27FC236}">
                <a16:creationId xmlns:a16="http://schemas.microsoft.com/office/drawing/2014/main" id="{DF3DA197-47CA-45F9-9756-8D2068A7E51F}"/>
              </a:ext>
            </a:extLst>
          </p:cNvPr>
          <p:cNvSpPr>
            <a:spLocks noGrp="1"/>
          </p:cNvSpPr>
          <p:nvPr>
            <p:ph sz="half" idx="1"/>
          </p:nvPr>
        </p:nvSpPr>
        <p:spPr>
          <a:xfrm>
            <a:off x="5894962" y="1984443"/>
            <a:ext cx="5458838" cy="4192520"/>
          </a:xfrm>
        </p:spPr>
        <p:txBody>
          <a:bodyPr vert="horz" lIns="91440" tIns="45720" rIns="91440" bIns="45720" rtlCol="0" anchor="t">
            <a:normAutofit/>
          </a:bodyPr>
          <a:lstStyle/>
          <a:p>
            <a:r>
              <a:rPr lang="en-US" sz="1800" dirty="0"/>
              <a:t>Office of Sponsored Programs (OSP)</a:t>
            </a:r>
          </a:p>
          <a:p>
            <a:pPr lvl="1"/>
            <a:r>
              <a:rPr lang="en-US" sz="1800" dirty="0"/>
              <a:t>Boiler plate narrative on institutions and school (edit to meet this proposal mission)</a:t>
            </a:r>
          </a:p>
          <a:p>
            <a:pPr lvl="1"/>
            <a:r>
              <a:rPr lang="en-US" sz="1800" dirty="0"/>
              <a:t>Who is allowed to submit the grant</a:t>
            </a:r>
          </a:p>
          <a:p>
            <a:pPr lvl="1"/>
            <a:r>
              <a:rPr lang="en-US" sz="1800" dirty="0"/>
              <a:t>Back up your timetable for submission- often it is 2 weeks prior to due date</a:t>
            </a:r>
          </a:p>
          <a:p>
            <a:r>
              <a:rPr lang="en-US" sz="1800" dirty="0"/>
              <a:t>Student financial Aid</a:t>
            </a:r>
          </a:p>
          <a:p>
            <a:pPr lvl="1"/>
            <a:r>
              <a:rPr lang="en-US" sz="1800" dirty="0"/>
              <a:t>Data on minority students</a:t>
            </a:r>
          </a:p>
          <a:p>
            <a:pPr lvl="1"/>
            <a:r>
              <a:rPr lang="en-US" sz="1800" dirty="0"/>
              <a:t>Current funding awards</a:t>
            </a:r>
          </a:p>
          <a:p>
            <a:pPr lvl="1"/>
            <a:r>
              <a:rPr lang="en-US" sz="1800" dirty="0"/>
              <a:t>Consider student tuition, fees and potential stipends</a:t>
            </a:r>
          </a:p>
          <a:p>
            <a:r>
              <a:rPr lang="en-US" sz="1800" dirty="0"/>
              <a:t>Review your school/organization website and social media accounts for accuracy</a:t>
            </a:r>
          </a:p>
          <a:p>
            <a:endParaRPr lang="en-US" sz="1300"/>
          </a:p>
        </p:txBody>
      </p:sp>
    </p:spTree>
    <p:extLst>
      <p:ext uri="{BB962C8B-B14F-4D97-AF65-F5344CB8AC3E}">
        <p14:creationId xmlns:p14="http://schemas.microsoft.com/office/powerpoint/2010/main" val="1204510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45FD3-604C-3BA9-1050-1218B37DF424}"/>
              </a:ext>
            </a:extLst>
          </p:cNvPr>
          <p:cNvSpPr>
            <a:spLocks noGrp="1"/>
          </p:cNvSpPr>
          <p:nvPr>
            <p:ph type="title"/>
          </p:nvPr>
        </p:nvSpPr>
        <p:spPr>
          <a:xfrm>
            <a:off x="841248" y="548640"/>
            <a:ext cx="3600860" cy="5431536"/>
          </a:xfrm>
        </p:spPr>
        <p:txBody>
          <a:bodyPr>
            <a:normAutofit/>
          </a:bodyPr>
          <a:lstStyle/>
          <a:p>
            <a:r>
              <a:rPr lang="en-US" sz="5400" dirty="0"/>
              <a:t>Questions Continued?</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056EAE-145D-2F96-BC45-EB5286C7B1A8}"/>
              </a:ext>
            </a:extLst>
          </p:cNvPr>
          <p:cNvSpPr>
            <a:spLocks noGrp="1"/>
          </p:cNvSpPr>
          <p:nvPr>
            <p:ph idx="1"/>
          </p:nvPr>
        </p:nvSpPr>
        <p:spPr>
          <a:xfrm>
            <a:off x="4829368" y="552091"/>
            <a:ext cx="6521385" cy="5425079"/>
          </a:xfrm>
        </p:spPr>
        <p:txBody>
          <a:bodyPr vert="horz" lIns="91440" tIns="45720" rIns="91440" bIns="45720" rtlCol="0" anchor="ctr">
            <a:normAutofit/>
          </a:bodyPr>
          <a:lstStyle/>
          <a:p>
            <a:r>
              <a:rPr lang="en-US" dirty="0">
                <a:cs typeface="Arial"/>
              </a:rPr>
              <a:t>How long does it take to write a HRSA grant?</a:t>
            </a:r>
          </a:p>
          <a:p>
            <a:r>
              <a:rPr lang="en-US" dirty="0">
                <a:cs typeface="Arial"/>
              </a:rPr>
              <a:t>Do I need outside partner or collaborators?</a:t>
            </a:r>
          </a:p>
          <a:p>
            <a:endParaRPr lang="en-US">
              <a:cs typeface="Arial"/>
            </a:endParaRPr>
          </a:p>
        </p:txBody>
      </p:sp>
    </p:spTree>
    <p:extLst>
      <p:ext uri="{BB962C8B-B14F-4D97-AF65-F5344CB8AC3E}">
        <p14:creationId xmlns:p14="http://schemas.microsoft.com/office/powerpoint/2010/main" val="3776341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Person holding mouse">
            <a:extLst>
              <a:ext uri="{FF2B5EF4-FFF2-40B4-BE49-F238E27FC236}">
                <a16:creationId xmlns:a16="http://schemas.microsoft.com/office/drawing/2014/main" id="{3A578FFB-7D97-1429-984B-37FB03AFEF36}"/>
              </a:ext>
            </a:extLst>
          </p:cNvPr>
          <p:cNvPicPr>
            <a:picLocks noChangeAspect="1"/>
          </p:cNvPicPr>
          <p:nvPr/>
        </p:nvPicPr>
        <p:blipFill rotWithShape="1">
          <a:blip r:embed="rId2"/>
          <a:srcRect l="29180" r="29769" b="-3"/>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6C191235-90E7-C49D-922A-751D85002B15}"/>
              </a:ext>
            </a:extLst>
          </p:cNvPr>
          <p:cNvSpPr>
            <a:spLocks noGrp="1"/>
          </p:cNvSpPr>
          <p:nvPr>
            <p:ph type="title"/>
          </p:nvPr>
        </p:nvSpPr>
        <p:spPr>
          <a:xfrm>
            <a:off x="1137034" y="609600"/>
            <a:ext cx="6831188" cy="1322887"/>
          </a:xfrm>
        </p:spPr>
        <p:txBody>
          <a:bodyPr>
            <a:normAutofit/>
          </a:bodyPr>
          <a:lstStyle/>
          <a:p>
            <a:r>
              <a:rPr lang="en-US" dirty="0"/>
              <a:t>In Summary</a:t>
            </a:r>
          </a:p>
        </p:txBody>
      </p:sp>
      <p:sp>
        <p:nvSpPr>
          <p:cNvPr id="3" name="Content Placeholder 2">
            <a:extLst>
              <a:ext uri="{FF2B5EF4-FFF2-40B4-BE49-F238E27FC236}">
                <a16:creationId xmlns:a16="http://schemas.microsoft.com/office/drawing/2014/main" id="{F48E5CEE-3C7A-77F4-C8EF-179BAC216099}"/>
              </a:ext>
            </a:extLst>
          </p:cNvPr>
          <p:cNvSpPr>
            <a:spLocks noGrp="1"/>
          </p:cNvSpPr>
          <p:nvPr>
            <p:ph idx="1"/>
          </p:nvPr>
        </p:nvSpPr>
        <p:spPr>
          <a:xfrm>
            <a:off x="490490" y="1909314"/>
            <a:ext cx="7763124" cy="4193373"/>
          </a:xfrm>
        </p:spPr>
        <p:txBody>
          <a:bodyPr vert="horz" lIns="91440" tIns="45720" rIns="91440" bIns="45720" rtlCol="0" anchor="t">
            <a:noAutofit/>
          </a:bodyPr>
          <a:lstStyle/>
          <a:p>
            <a:r>
              <a:rPr lang="en-US" sz="2400" dirty="0">
                <a:cs typeface="Arial"/>
              </a:rPr>
              <a:t>Sign up to receive email notifications of HRSA funding</a:t>
            </a:r>
          </a:p>
          <a:p>
            <a:r>
              <a:rPr lang="en-US" sz="2400" dirty="0">
                <a:cs typeface="Arial"/>
              </a:rPr>
              <a:t>Review prior RFPs and begin to formulate ideas</a:t>
            </a:r>
          </a:p>
          <a:p>
            <a:r>
              <a:rPr lang="en-US" sz="2400" dirty="0">
                <a:cs typeface="Arial"/>
              </a:rPr>
              <a:t>Know your community stats</a:t>
            </a:r>
          </a:p>
          <a:p>
            <a:r>
              <a:rPr lang="en-US" sz="2400" dirty="0">
                <a:cs typeface="Arial"/>
              </a:rPr>
              <a:t>Address funding priorities &amp; preferences</a:t>
            </a:r>
          </a:p>
          <a:p>
            <a:r>
              <a:rPr lang="en-US" sz="2400" dirty="0">
                <a:cs typeface="Arial"/>
              </a:rPr>
              <a:t>Engage partners early</a:t>
            </a:r>
          </a:p>
          <a:p>
            <a:r>
              <a:rPr lang="en-US" sz="2400" dirty="0">
                <a:cs typeface="Arial"/>
              </a:rPr>
              <a:t>Include your grants management and financial aid offices early to work out processes before funding</a:t>
            </a:r>
          </a:p>
          <a:p>
            <a:endParaRPr lang="en-US" sz="2000">
              <a:cs typeface="Arial"/>
            </a:endParaRPr>
          </a:p>
          <a:p>
            <a:endParaRPr lang="en-US" sz="2000">
              <a:cs typeface="Arial"/>
            </a:endParaRPr>
          </a:p>
          <a:p>
            <a:pPr marL="0" indent="0">
              <a:buNone/>
            </a:pPr>
            <a:endParaRPr lang="en-US" sz="2000">
              <a:cs typeface="Arial"/>
            </a:endParaRPr>
          </a:p>
        </p:txBody>
      </p:sp>
    </p:spTree>
    <p:extLst>
      <p:ext uri="{BB962C8B-B14F-4D97-AF65-F5344CB8AC3E}">
        <p14:creationId xmlns:p14="http://schemas.microsoft.com/office/powerpoint/2010/main" val="3043982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383D83-C7B1-4E66-3CC9-C09CE661E235}"/>
              </a:ext>
            </a:extLst>
          </p:cNvPr>
          <p:cNvSpPr>
            <a:spLocks noGrp="1"/>
          </p:cNvSpPr>
          <p:nvPr>
            <p:ph type="title"/>
          </p:nvPr>
        </p:nvSpPr>
        <p:spPr>
          <a:xfrm>
            <a:off x="640080" y="325369"/>
            <a:ext cx="4368602" cy="1956841"/>
          </a:xfrm>
        </p:spPr>
        <p:txBody>
          <a:bodyPr anchor="b">
            <a:normAutofit/>
          </a:bodyPr>
          <a:lstStyle/>
          <a:p>
            <a:r>
              <a:rPr lang="en-US" sz="5400"/>
              <a:t>Audrey Snyder</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D8CD24-AD8B-CB5C-71B1-48E6C74B8299}"/>
              </a:ext>
            </a:extLst>
          </p:cNvPr>
          <p:cNvSpPr>
            <a:spLocks noGrp="1"/>
          </p:cNvSpPr>
          <p:nvPr>
            <p:ph idx="1"/>
          </p:nvPr>
        </p:nvSpPr>
        <p:spPr>
          <a:xfrm>
            <a:off x="640080" y="2872899"/>
            <a:ext cx="4243589" cy="3320668"/>
          </a:xfrm>
        </p:spPr>
        <p:txBody>
          <a:bodyPr vert="horz" lIns="91440" tIns="45720" rIns="91440" bIns="45720" rtlCol="0" anchor="t">
            <a:normAutofit/>
          </a:bodyPr>
          <a:lstStyle/>
          <a:p>
            <a:endParaRPr lang="en-US" sz="2200"/>
          </a:p>
          <a:p>
            <a:r>
              <a:rPr lang="en-US" sz="2200"/>
              <a:t>PHD, RN, CCRN, CEN, ANCP-BC, FNP-BC, FAANP, FAEN, FAAN</a:t>
            </a:r>
          </a:p>
          <a:p>
            <a:r>
              <a:rPr lang="en-US" sz="2200"/>
              <a:t>Professor &amp; Associate Dean for Community Engagement And Academic Partnerships</a:t>
            </a:r>
          </a:p>
          <a:p>
            <a:endParaRPr lang="en-US" sz="2200"/>
          </a:p>
        </p:txBody>
      </p:sp>
      <p:pic>
        <p:nvPicPr>
          <p:cNvPr id="4" name="Picture 3" descr="Audrey Snyder">
            <a:extLst>
              <a:ext uri="{FF2B5EF4-FFF2-40B4-BE49-F238E27FC236}">
                <a16:creationId xmlns:a16="http://schemas.microsoft.com/office/drawing/2014/main" id="{2DBAB078-9A3E-8EEC-FEA4-426304FEB244}"/>
              </a:ext>
            </a:extLst>
          </p:cNvPr>
          <p:cNvPicPr>
            <a:picLocks noChangeAspect="1"/>
          </p:cNvPicPr>
          <p:nvPr/>
        </p:nvPicPr>
        <p:blipFill rotWithShape="1">
          <a:blip r:embed="rId2"/>
          <a:srcRect t="634" b="3290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7600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BE45-29C3-9D8F-3EF2-F9FA30E9BEBB}"/>
              </a:ext>
            </a:extLst>
          </p:cNvPr>
          <p:cNvSpPr>
            <a:spLocks noGrp="1"/>
          </p:cNvSpPr>
          <p:nvPr>
            <p:ph type="title"/>
          </p:nvPr>
        </p:nvSpPr>
        <p:spPr>
          <a:xfrm>
            <a:off x="876692" y="741391"/>
            <a:ext cx="5479719" cy="1616203"/>
          </a:xfrm>
        </p:spPr>
        <p:txBody>
          <a:bodyPr anchor="b">
            <a:normAutofit/>
          </a:bodyPr>
          <a:lstStyle/>
          <a:p>
            <a:r>
              <a:rPr lang="en-US" sz="3200" dirty="0"/>
              <a:t>Helpful Websites</a:t>
            </a:r>
          </a:p>
        </p:txBody>
      </p:sp>
      <p:sp>
        <p:nvSpPr>
          <p:cNvPr id="3" name="Content Placeholder 2">
            <a:extLst>
              <a:ext uri="{FF2B5EF4-FFF2-40B4-BE49-F238E27FC236}">
                <a16:creationId xmlns:a16="http://schemas.microsoft.com/office/drawing/2014/main" id="{04A73DE2-712D-707F-4D58-04D5E6C89AD4}"/>
              </a:ext>
            </a:extLst>
          </p:cNvPr>
          <p:cNvSpPr>
            <a:spLocks noGrp="1"/>
          </p:cNvSpPr>
          <p:nvPr>
            <p:ph idx="1"/>
          </p:nvPr>
        </p:nvSpPr>
        <p:spPr>
          <a:xfrm>
            <a:off x="876692" y="2533476"/>
            <a:ext cx="5479719" cy="3447832"/>
          </a:xfrm>
        </p:spPr>
        <p:txBody>
          <a:bodyPr vert="horz" lIns="91440" tIns="45720" rIns="91440" bIns="45720" rtlCol="0" anchor="t">
            <a:normAutofit/>
          </a:bodyPr>
          <a:lstStyle/>
          <a:p>
            <a:pPr marL="0" marR="0" fontAlgn="base">
              <a:spcBef>
                <a:spcPts val="0"/>
              </a:spcBef>
              <a:spcAft>
                <a:spcPts val="0"/>
              </a:spcAft>
            </a:pPr>
            <a:r>
              <a:rPr lang="en-US" sz="2000">
                <a:effectLst/>
                <a:latin typeface="Aptos" panose="020B0004020202020204" pitchFamily="34" charset="0"/>
                <a:ea typeface="Aptos" panose="020B0004020202020204" pitchFamily="34" charset="0"/>
                <a:cs typeface="Times New Roman" panose="02020603050405020304" pitchFamily="18" charset="0"/>
              </a:rPr>
              <a:t>HRSA </a:t>
            </a:r>
          </a:p>
          <a:p>
            <a:pPr marL="0" marR="0" indent="0" fontAlgn="base">
              <a:spcBef>
                <a:spcPts val="0"/>
              </a:spcBef>
              <a:spcAft>
                <a:spcPts val="0"/>
              </a:spcAft>
              <a:buNone/>
            </a:pPr>
            <a:r>
              <a:rPr lang="en-US" sz="2000" u="sng">
                <a:effectLst/>
                <a:highlight>
                  <a:srgbClr val="FFFFFF"/>
                </a:highlight>
                <a:latin typeface="Calibri" panose="020F0502020204030204" pitchFamily="34" charset="0"/>
                <a:ea typeface="Aptos" panose="020B0004020202020204" pitchFamily="34" charset="0"/>
                <a:cs typeface="Times New Roman" panose="02020603050405020304" pitchFamily="18" charset="0"/>
                <a:hlinkClick r:id="rId2"/>
              </a:rPr>
              <a:t>https://www.hrsa.gov/grants/apply-for-a-grant/prepare-your-application</a:t>
            </a:r>
            <a:br>
              <a:rPr lang="en-US" sz="2000">
                <a:effectLst/>
                <a:latin typeface="Calibri" panose="020F0502020204030204" pitchFamily="34" charset="0"/>
                <a:ea typeface="Aptos" panose="020B0004020202020204" pitchFamily="34" charset="0"/>
                <a:cs typeface="Times New Roman" panose="02020603050405020304" pitchFamily="18" charset="0"/>
              </a:rPr>
            </a:br>
            <a:endParaRPr lang="en-US" sz="200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2000">
                <a:effectLst/>
                <a:latin typeface="Aptos" panose="020B0004020202020204" pitchFamily="34" charset="0"/>
                <a:ea typeface="Aptos" panose="020B0004020202020204" pitchFamily="34" charset="0"/>
                <a:cs typeface="Times New Roman" panose="02020603050405020304" pitchFamily="18" charset="0"/>
              </a:rPr>
              <a:t>HRSA Electronic Handbook </a:t>
            </a:r>
          </a:p>
          <a:p>
            <a:pPr marL="0" marR="0" indent="0">
              <a:spcBef>
                <a:spcPts val="0"/>
              </a:spcBef>
              <a:spcAft>
                <a:spcPts val="0"/>
              </a:spcAft>
              <a:buNone/>
            </a:pPr>
            <a:r>
              <a:rPr lang="en-US" sz="2000" u="sng">
                <a:effectLst/>
                <a:latin typeface="Aptos" panose="020B0004020202020204" pitchFamily="34" charset="0"/>
                <a:ea typeface="Aptos" panose="020B0004020202020204" pitchFamily="34" charset="0"/>
                <a:cs typeface="Times New Roman" panose="02020603050405020304" pitchFamily="18" charset="0"/>
                <a:hlinkClick r:id="rId3"/>
              </a:rPr>
              <a:t>https://grants.hrsa.gov/EAuthNS/internal/home/EHBHome</a:t>
            </a:r>
            <a:endParaRPr lang="en-US" sz="200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200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2000">
                <a:effectLst/>
                <a:latin typeface="Aptos" panose="020B0004020202020204" pitchFamily="34" charset="0"/>
                <a:ea typeface="Aptos" panose="020B0004020202020204" pitchFamily="34" charset="0"/>
                <a:cs typeface="Times New Roman" panose="02020603050405020304" pitchFamily="18" charset="0"/>
              </a:rPr>
              <a:t>Compliance</a:t>
            </a:r>
          </a:p>
          <a:p>
            <a:pPr marL="0" marR="0" indent="0">
              <a:spcBef>
                <a:spcPts val="0"/>
              </a:spcBef>
              <a:spcAft>
                <a:spcPts val="0"/>
              </a:spcAft>
              <a:buNone/>
            </a:pPr>
            <a:r>
              <a:rPr lang="en-US" sz="2000" u="sng">
                <a:effectLst/>
                <a:latin typeface="Aptos" panose="020B0004020202020204" pitchFamily="34" charset="0"/>
                <a:ea typeface="Aptos" panose="020B0004020202020204" pitchFamily="34" charset="0"/>
                <a:cs typeface="Times New Roman" panose="02020603050405020304" pitchFamily="18" charset="0"/>
                <a:hlinkClick r:id="rId4"/>
              </a:rPr>
              <a:t>https://grants.nih.gov/policy/compliance.htm</a:t>
            </a:r>
            <a:endParaRPr lang="en-US" sz="200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2000">
              <a:effectLst/>
              <a:latin typeface="Aptos" panose="020B0004020202020204" pitchFamily="34" charset="0"/>
              <a:ea typeface="Aptos" panose="020B0004020202020204" pitchFamily="34" charset="0"/>
              <a:cs typeface="Times New Roman" panose="02020603050405020304" pitchFamily="18" charset="0"/>
            </a:endParaRPr>
          </a:p>
          <a:p>
            <a:endParaRPr lang="en-US" sz="2000"/>
          </a:p>
        </p:txBody>
      </p:sp>
      <p:pic>
        <p:nvPicPr>
          <p:cNvPr id="5" name="Picture 4" descr="Working space background">
            <a:extLst>
              <a:ext uri="{FF2B5EF4-FFF2-40B4-BE49-F238E27FC236}">
                <a16:creationId xmlns:a16="http://schemas.microsoft.com/office/drawing/2014/main" id="{2F78A8A2-4A25-159A-3ADA-1DABBD966BE7}"/>
              </a:ext>
            </a:extLst>
          </p:cNvPr>
          <p:cNvPicPr>
            <a:picLocks noChangeAspect="1"/>
          </p:cNvPicPr>
          <p:nvPr/>
        </p:nvPicPr>
        <p:blipFill rotWithShape="1">
          <a:blip r:embed="rId5"/>
          <a:srcRect l="52174" r="-3" b="-3"/>
          <a:stretch/>
        </p:blipFill>
        <p:spPr>
          <a:xfrm>
            <a:off x="7270812" y="10"/>
            <a:ext cx="4921187" cy="6857990"/>
          </a:xfrm>
          <a:prstGeom prst="rect">
            <a:avLst/>
          </a:prstGeom>
        </p:spPr>
      </p:pic>
      <p:grpSp>
        <p:nvGrpSpPr>
          <p:cNvPr id="9"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81819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ny question marks on black background">
            <a:extLst>
              <a:ext uri="{FF2B5EF4-FFF2-40B4-BE49-F238E27FC236}">
                <a16:creationId xmlns:a16="http://schemas.microsoft.com/office/drawing/2014/main" id="{678E0195-148F-95AD-C54D-B01744F353B5}"/>
              </a:ext>
            </a:extLst>
          </p:cNvPr>
          <p:cNvPicPr>
            <a:picLocks noChangeAspect="1"/>
          </p:cNvPicPr>
          <p:nvPr/>
        </p:nvPicPr>
        <p:blipFill rotWithShape="1">
          <a:blip r:embed="rId2"/>
          <a:srcRect t="7351" r="3" b="3"/>
          <a:stretch/>
        </p:blipFill>
        <p:spPr>
          <a:xfrm>
            <a:off x="-3447" y="-1"/>
            <a:ext cx="12195447" cy="6879745"/>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207C15-5917-A16B-2A56-7AF30504EFA3}"/>
              </a:ext>
            </a:extLst>
          </p:cNvPr>
          <p:cNvSpPr>
            <a:spLocks noGrp="1"/>
          </p:cNvSpPr>
          <p:nvPr>
            <p:ph type="title"/>
          </p:nvPr>
        </p:nvSpPr>
        <p:spPr>
          <a:xfrm>
            <a:off x="794452" y="3321198"/>
            <a:ext cx="7927785" cy="1620665"/>
          </a:xfrm>
        </p:spPr>
        <p:txBody>
          <a:bodyPr vert="horz" lIns="91440" tIns="45720" rIns="91440" bIns="45720" rtlCol="0" anchor="b">
            <a:normAutofit/>
          </a:bodyPr>
          <a:lstStyle/>
          <a:p>
            <a:r>
              <a:rPr lang="en-US" sz="6000" dirty="0">
                <a:solidFill>
                  <a:srgbClr val="FFFFFF"/>
                </a:solidFill>
              </a:rPr>
              <a:t>Your Questions</a:t>
            </a:r>
          </a:p>
        </p:txBody>
      </p:sp>
    </p:spTree>
    <p:extLst>
      <p:ext uri="{BB962C8B-B14F-4D97-AF65-F5344CB8AC3E}">
        <p14:creationId xmlns:p14="http://schemas.microsoft.com/office/powerpoint/2010/main" val="2333104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273B2D-F1BF-4948-E52F-36FB437F007A}"/>
              </a:ext>
            </a:extLst>
          </p:cNvPr>
          <p:cNvSpPr>
            <a:spLocks noGrp="1"/>
          </p:cNvSpPr>
          <p:nvPr>
            <p:ph type="body" sz="quarter" idx="10"/>
          </p:nvPr>
        </p:nvSpPr>
        <p:spPr/>
        <p:txBody>
          <a:bodyPr vert="horz" lIns="91440" tIns="45720" rIns="91440" bIns="45720" rtlCol="0" anchor="t">
            <a:normAutofit fontScale="92500" lnSpcReduction="10000"/>
          </a:bodyPr>
          <a:lstStyle/>
          <a:p>
            <a:r>
              <a:rPr lang="en-US" dirty="0"/>
              <a:t>Thank You</a:t>
            </a:r>
          </a:p>
          <a:p>
            <a:r>
              <a:rPr lang="en-US" dirty="0">
                <a:solidFill>
                  <a:schemeClr val="tx2">
                    <a:lumMod val="90000"/>
                    <a:lumOff val="10000"/>
                  </a:schemeClr>
                </a:solidFill>
                <a:hlinkClick r:id="rId2">
                  <a:extLst>
                    <a:ext uri="{A12FA001-AC4F-418D-AE19-62706E023703}">
                      <ahyp:hlinkClr xmlns:ahyp="http://schemas.microsoft.com/office/drawing/2018/hyperlinkcolor" val="tx"/>
                    </a:ext>
                  </a:extLst>
                </a:hlinkClick>
              </a:rPr>
              <a:t>Djbarksdale@uncg.edu</a:t>
            </a:r>
            <a:endParaRPr lang="en-US" dirty="0">
              <a:solidFill>
                <a:schemeClr val="tx2">
                  <a:lumMod val="90000"/>
                  <a:lumOff val="10000"/>
                </a:schemeClr>
              </a:solidFill>
            </a:endParaRPr>
          </a:p>
          <a:p>
            <a:endParaRPr lang="en-US" dirty="0"/>
          </a:p>
        </p:txBody>
      </p:sp>
    </p:spTree>
    <p:extLst>
      <p:ext uri="{BB962C8B-B14F-4D97-AF65-F5344CB8AC3E}">
        <p14:creationId xmlns:p14="http://schemas.microsoft.com/office/powerpoint/2010/main" val="563691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AAEC73-83F7-EB0B-EBCB-10EFA7733DF0}"/>
              </a:ext>
            </a:extLst>
          </p:cNvPr>
          <p:cNvSpPr>
            <a:spLocks noGrp="1"/>
          </p:cNvSpPr>
          <p:nvPr>
            <p:ph type="title"/>
          </p:nvPr>
        </p:nvSpPr>
        <p:spPr>
          <a:xfrm>
            <a:off x="640080" y="325369"/>
            <a:ext cx="4368602" cy="1956841"/>
          </a:xfrm>
        </p:spPr>
        <p:txBody>
          <a:bodyPr anchor="b">
            <a:normAutofit/>
          </a:bodyPr>
          <a:lstStyle/>
          <a:p>
            <a:r>
              <a:rPr lang="en-US" sz="5400"/>
              <a:t>Wanda Williams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F70C52-141B-DB2D-D92A-E20001AADFF3}"/>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endParaRPr lang="en-US" sz="2200" cap="all"/>
          </a:p>
          <a:p>
            <a:r>
              <a:rPr lang="en-US" sz="2200" cap="all"/>
              <a:t>PHD, MSN, RN, WHNP-BC, CNE</a:t>
            </a:r>
            <a:endParaRPr lang="en-US" sz="2200"/>
          </a:p>
          <a:p>
            <a:r>
              <a:rPr lang="en-US" sz="2200"/>
              <a:t>Associate Professor, </a:t>
            </a:r>
          </a:p>
          <a:p>
            <a:r>
              <a:rPr lang="en-US" sz="2200"/>
              <a:t>Director of Advanced Nursing Programs</a:t>
            </a:r>
          </a:p>
          <a:p>
            <a:r>
              <a:rPr lang="en-US" sz="2200"/>
              <a:t> Department Chair For Advanced Nursing Education</a:t>
            </a:r>
            <a:endParaRPr lang="en-US"/>
          </a:p>
          <a:p>
            <a:endParaRPr lang="en-US" sz="2200"/>
          </a:p>
          <a:p>
            <a:endParaRPr lang="en-US" sz="2200"/>
          </a:p>
        </p:txBody>
      </p:sp>
      <p:pic>
        <p:nvPicPr>
          <p:cNvPr id="4" name="Picture 3" descr="Wanda Williams">
            <a:extLst>
              <a:ext uri="{FF2B5EF4-FFF2-40B4-BE49-F238E27FC236}">
                <a16:creationId xmlns:a16="http://schemas.microsoft.com/office/drawing/2014/main" id="{C1D6A551-4286-F609-F150-6ACBD24EB81C}"/>
              </a:ext>
            </a:extLst>
          </p:cNvPr>
          <p:cNvPicPr>
            <a:picLocks noChangeAspect="1"/>
          </p:cNvPicPr>
          <p:nvPr/>
        </p:nvPicPr>
        <p:blipFill rotWithShape="1">
          <a:blip r:embed="rId2"/>
          <a:srcRect t="5901" b="2763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63658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650057-6BAC-E5A4-580D-ABC4B6C43252}"/>
              </a:ext>
            </a:extLst>
          </p:cNvPr>
          <p:cNvSpPr>
            <a:spLocks noGrp="1"/>
          </p:cNvSpPr>
          <p:nvPr>
            <p:ph type="title"/>
          </p:nvPr>
        </p:nvSpPr>
        <p:spPr>
          <a:xfrm>
            <a:off x="572493" y="238539"/>
            <a:ext cx="11018520" cy="1434415"/>
          </a:xfrm>
        </p:spPr>
        <p:txBody>
          <a:bodyPr anchor="b">
            <a:normAutofit/>
          </a:bodyPr>
          <a:lstStyle/>
          <a:p>
            <a:r>
              <a:rPr lang="en-US" sz="5400"/>
              <a:t>About UNC-G</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1CE825-9A41-22A1-F18B-530FFBBDCB1E}"/>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en-US" sz="2200"/>
              <a:t>Minority Serving Institution</a:t>
            </a:r>
          </a:p>
          <a:p>
            <a:r>
              <a:rPr lang="en-US" sz="2200"/>
              <a:t>Classified as R2 High Research Productivity</a:t>
            </a:r>
          </a:p>
          <a:p>
            <a:r>
              <a:rPr lang="en-US" sz="2200"/>
              <a:t>Not an Academic Health Sciences Center</a:t>
            </a:r>
          </a:p>
          <a:p>
            <a:r>
              <a:rPr lang="en-US" sz="2200"/>
              <a:t>SON has approximately 750 students</a:t>
            </a:r>
          </a:p>
          <a:p>
            <a:pPr lvl="1">
              <a:buFont typeface="Courier New" panose="020B0604020202020204" pitchFamily="34" charset="0"/>
              <a:buChar char="o"/>
            </a:pPr>
            <a:r>
              <a:rPr lang="en-US" sz="2200"/>
              <a:t>Pre-licensure BSN</a:t>
            </a:r>
          </a:p>
          <a:p>
            <a:pPr lvl="1">
              <a:buFont typeface="Courier New" panose="020B0604020202020204" pitchFamily="34" charset="0"/>
              <a:buChar char="o"/>
            </a:pPr>
            <a:r>
              <a:rPr lang="en-US" sz="2200"/>
              <a:t>RN to BSN</a:t>
            </a:r>
          </a:p>
          <a:p>
            <a:pPr lvl="1">
              <a:buFont typeface="Courier New" panose="020B0604020202020204" pitchFamily="34" charset="0"/>
              <a:buChar char="o"/>
            </a:pPr>
            <a:r>
              <a:rPr lang="en-US" sz="2200"/>
              <a:t>MSN: FNP &amp; Leadership</a:t>
            </a:r>
          </a:p>
          <a:p>
            <a:pPr lvl="1">
              <a:buFont typeface="Courier New" panose="020B0604020202020204" pitchFamily="34" charset="0"/>
              <a:buChar char="o"/>
            </a:pPr>
            <a:r>
              <a:rPr lang="en-US" sz="2200"/>
              <a:t>DNP-AGPCNP, CRNA, &amp; Post-MSN</a:t>
            </a:r>
          </a:p>
          <a:p>
            <a:pPr lvl="1">
              <a:buFont typeface="Courier New" panose="020B0604020202020204" pitchFamily="34" charset="0"/>
              <a:buChar char="o"/>
            </a:pPr>
            <a:r>
              <a:rPr lang="en-US" sz="2200"/>
              <a:t>PhD</a:t>
            </a:r>
          </a:p>
          <a:p>
            <a:r>
              <a:rPr lang="en-US" sz="2200"/>
              <a:t>High percentage of 1st Generation</a:t>
            </a:r>
          </a:p>
        </p:txBody>
      </p:sp>
      <p:pic>
        <p:nvPicPr>
          <p:cNvPr id="4" name="Picture 3" descr="UNCG's newest classroom building is ...">
            <a:extLst>
              <a:ext uri="{FF2B5EF4-FFF2-40B4-BE49-F238E27FC236}">
                <a16:creationId xmlns:a16="http://schemas.microsoft.com/office/drawing/2014/main" id="{448D5D38-DB58-8048-A947-1FE233E50788}"/>
              </a:ext>
            </a:extLst>
          </p:cNvPr>
          <p:cNvPicPr>
            <a:picLocks noChangeAspect="1"/>
          </p:cNvPicPr>
          <p:nvPr/>
        </p:nvPicPr>
        <p:blipFill rotWithShape="1">
          <a:blip r:embed="rId2"/>
          <a:srcRect l="42055" r="7359"/>
          <a:stretch/>
        </p:blipFill>
        <p:spPr>
          <a:xfrm>
            <a:off x="7675658" y="2093976"/>
            <a:ext cx="3941064" cy="4096512"/>
          </a:xfrm>
          <a:prstGeom prst="rect">
            <a:avLst/>
          </a:prstGeom>
        </p:spPr>
      </p:pic>
    </p:spTree>
    <p:extLst>
      <p:ext uri="{BB962C8B-B14F-4D97-AF65-F5344CB8AC3E}">
        <p14:creationId xmlns:p14="http://schemas.microsoft.com/office/powerpoint/2010/main" val="4049793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95AFCF-2CE6-77B5-8CB3-41FCC407BFF1}"/>
              </a:ext>
            </a:extLst>
          </p:cNvPr>
          <p:cNvSpPr>
            <a:spLocks noGrp="1"/>
          </p:cNvSpPr>
          <p:nvPr>
            <p:ph type="title"/>
          </p:nvPr>
        </p:nvSpPr>
        <p:spPr>
          <a:xfrm>
            <a:off x="841248" y="548640"/>
            <a:ext cx="3600860" cy="5431536"/>
          </a:xfrm>
        </p:spPr>
        <p:txBody>
          <a:bodyPr>
            <a:normAutofit/>
          </a:bodyPr>
          <a:lstStyle/>
          <a:p>
            <a:r>
              <a:rPr lang="en-US" sz="5400"/>
              <a:t>Goals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220827D-CF78-F0E0-480A-D19A46C1267A}"/>
              </a:ext>
            </a:extLst>
          </p:cNvPr>
          <p:cNvSpPr>
            <a:spLocks noGrp="1"/>
          </p:cNvSpPr>
          <p:nvPr>
            <p:ph idx="1"/>
          </p:nvPr>
        </p:nvSpPr>
        <p:spPr>
          <a:xfrm>
            <a:off x="5126418" y="552091"/>
            <a:ext cx="6224335" cy="5431536"/>
          </a:xfrm>
        </p:spPr>
        <p:txBody>
          <a:bodyPr vert="horz" lIns="91440" tIns="45720" rIns="91440" bIns="45720" rtlCol="0" anchor="ctr">
            <a:normAutofit/>
          </a:bodyPr>
          <a:lstStyle/>
          <a:p>
            <a:r>
              <a:rPr lang="en-US" sz="2400"/>
              <a:t>Share opportunities for HRSA grants</a:t>
            </a:r>
          </a:p>
          <a:p>
            <a:r>
              <a:rPr lang="en-US" sz="2400"/>
              <a:t>Describe specific HRSA Grants at UNCG</a:t>
            </a:r>
          </a:p>
          <a:p>
            <a:pPr lvl="1">
              <a:buFont typeface="Courier New" panose="020B0604020202020204" pitchFamily="34" charset="0"/>
              <a:buChar char="o"/>
            </a:pPr>
            <a:r>
              <a:rPr lang="en-US"/>
              <a:t>LEAD: Maternal Child Health (Snyder)</a:t>
            </a:r>
          </a:p>
          <a:p>
            <a:pPr lvl="1">
              <a:buFont typeface="Courier New" panose="020B0604020202020204" pitchFamily="34" charset="0"/>
              <a:buChar char="o"/>
            </a:pPr>
            <a:r>
              <a:rPr lang="en-US"/>
              <a:t>Minerva Mobile Health (Snyder)</a:t>
            </a:r>
          </a:p>
          <a:p>
            <a:pPr lvl="1">
              <a:buFont typeface="Courier New" panose="020B0604020202020204" pitchFamily="34" charset="0"/>
              <a:buChar char="o"/>
            </a:pPr>
            <a:r>
              <a:rPr lang="en-US"/>
              <a:t>SET (Snyder)</a:t>
            </a:r>
          </a:p>
          <a:p>
            <a:pPr lvl="1">
              <a:buFont typeface="Courier New" panose="020B0604020202020204" pitchFamily="34" charset="0"/>
              <a:buChar char="o"/>
            </a:pPr>
            <a:r>
              <a:rPr lang="en-US"/>
              <a:t>ANEW (Williams)</a:t>
            </a:r>
          </a:p>
          <a:p>
            <a:r>
              <a:rPr lang="en-US" sz="2400"/>
              <a:t>Present Tips for Writing HRSA grants</a:t>
            </a:r>
          </a:p>
          <a:p>
            <a:r>
              <a:rPr lang="en-US" sz="2400"/>
              <a:t>Discuss "common elements" in most HRSA Grants</a:t>
            </a:r>
          </a:p>
        </p:txBody>
      </p:sp>
    </p:spTree>
    <p:extLst>
      <p:ext uri="{BB962C8B-B14F-4D97-AF65-F5344CB8AC3E}">
        <p14:creationId xmlns:p14="http://schemas.microsoft.com/office/powerpoint/2010/main" val="4179096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diagram of health workforce&#10;&#10;Description automatically generated">
            <a:extLst>
              <a:ext uri="{FF2B5EF4-FFF2-40B4-BE49-F238E27FC236}">
                <a16:creationId xmlns:a16="http://schemas.microsoft.com/office/drawing/2014/main" id="{1478F759-23E3-315B-089B-1A2860DD1DE0}"/>
              </a:ext>
            </a:extLst>
          </p:cNvPr>
          <p:cNvPicPr>
            <a:picLocks noGrp="1" noChangeAspect="1"/>
          </p:cNvPicPr>
          <p:nvPr>
            <p:ph idx="1"/>
          </p:nvPr>
        </p:nvPicPr>
        <p:blipFill rotWithShape="1">
          <a:blip r:embed="rId2"/>
          <a:srcRect l="3756" r="4354" b="-1"/>
          <a:stretch/>
        </p:blipFill>
        <p:spPr>
          <a:xfrm>
            <a:off x="20" y="10"/>
            <a:ext cx="12191980" cy="6866290"/>
          </a:xfrm>
          <a:prstGeom prst="rect">
            <a:avLst/>
          </a:prstGeom>
        </p:spPr>
      </p:pic>
    </p:spTree>
    <p:extLst>
      <p:ext uri="{BB962C8B-B14F-4D97-AF65-F5344CB8AC3E}">
        <p14:creationId xmlns:p14="http://schemas.microsoft.com/office/powerpoint/2010/main" val="1884767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21767A-2054-D2E3-CB82-15496035F317}"/>
              </a:ext>
            </a:extLst>
          </p:cNvPr>
          <p:cNvSpPr>
            <a:spLocks noGrp="1"/>
          </p:cNvSpPr>
          <p:nvPr>
            <p:ph type="title"/>
          </p:nvPr>
        </p:nvSpPr>
        <p:spPr>
          <a:xfrm>
            <a:off x="841248" y="548640"/>
            <a:ext cx="3600860" cy="5431536"/>
          </a:xfrm>
        </p:spPr>
        <p:txBody>
          <a:bodyPr>
            <a:normAutofit/>
          </a:bodyPr>
          <a:lstStyle/>
          <a:p>
            <a:r>
              <a:rPr lang="en-US" sz="5400"/>
              <a:t>HRSA Grants Currently at UNCG</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D53FD4-E66A-826E-4E9E-130F6D898E6C}"/>
              </a:ext>
            </a:extLst>
          </p:cNvPr>
          <p:cNvSpPr>
            <a:spLocks noGrp="1"/>
          </p:cNvSpPr>
          <p:nvPr>
            <p:ph idx="1"/>
          </p:nvPr>
        </p:nvSpPr>
        <p:spPr>
          <a:xfrm>
            <a:off x="5190994" y="571465"/>
            <a:ext cx="6224335" cy="5883569"/>
          </a:xfrm>
        </p:spPr>
        <p:txBody>
          <a:bodyPr vert="horz" lIns="91440" tIns="45720" rIns="91440" bIns="45720" rtlCol="0" anchor="ctr">
            <a:normAutofit/>
          </a:bodyPr>
          <a:lstStyle/>
          <a:p>
            <a:r>
              <a:rPr lang="en-US">
                <a:ea typeface="+mn-lt"/>
                <a:cs typeface="+mn-lt"/>
              </a:rPr>
              <a:t>Health Workforce</a:t>
            </a:r>
            <a:endParaRPr lang="en-US"/>
          </a:p>
          <a:p>
            <a:pPr lvl="1">
              <a:buFont typeface="Courier New" panose="020B0604020202020204" pitchFamily="34" charset="0"/>
              <a:buChar char="o"/>
            </a:pPr>
            <a:r>
              <a:rPr lang="en-US"/>
              <a:t>Nurse Faculty Loan Program For DNP &amp; PhD Students (</a:t>
            </a:r>
            <a:r>
              <a:rPr lang="en-US" err="1"/>
              <a:t>Letvak</a:t>
            </a:r>
            <a:r>
              <a:rPr lang="en-US"/>
              <a:t>)</a:t>
            </a:r>
          </a:p>
          <a:p>
            <a:pPr lvl="1">
              <a:buFont typeface="Courier New" panose="020B0604020202020204" pitchFamily="34" charset="0"/>
              <a:buChar char="o"/>
            </a:pPr>
            <a:r>
              <a:rPr lang="en-US">
                <a:ea typeface="+mn-lt"/>
                <a:cs typeface="+mn-lt"/>
              </a:rPr>
              <a:t>Advanced Nursing Education Workforce (Williams)</a:t>
            </a:r>
          </a:p>
          <a:p>
            <a:pPr lvl="1">
              <a:buFont typeface="Courier New" panose="020B0604020202020204" pitchFamily="34" charset="0"/>
              <a:buChar char="o"/>
            </a:pPr>
            <a:r>
              <a:rPr lang="en-US"/>
              <a:t>Scholarships for Disadvantaged Students (Institutional)</a:t>
            </a:r>
          </a:p>
          <a:p>
            <a:pPr lvl="1">
              <a:buFont typeface="Courier New" panose="020B0604020202020204" pitchFamily="34" charset="0"/>
              <a:buChar char="o"/>
            </a:pPr>
            <a:r>
              <a:rPr lang="en-US">
                <a:ea typeface="+mn-lt"/>
                <a:cs typeface="+mn-lt"/>
              </a:rPr>
              <a:t>Nurse Anesthetist Traineeships (Eaves)</a:t>
            </a:r>
            <a:endParaRPr lang="en-US"/>
          </a:p>
          <a:p>
            <a:pPr lvl="1">
              <a:buFont typeface="Courier New" panose="020B0604020202020204" pitchFamily="34" charset="0"/>
              <a:buChar char="o"/>
            </a:pPr>
            <a:r>
              <a:rPr lang="en-US">
                <a:ea typeface="+mn-lt"/>
                <a:cs typeface="+mn-lt"/>
              </a:rPr>
              <a:t>Nurse Education Practice Quality Retention (Snyder)</a:t>
            </a:r>
          </a:p>
          <a:p>
            <a:pPr lvl="1">
              <a:buFont typeface="Courier New" panose="020B0604020202020204" pitchFamily="34" charset="0"/>
              <a:buChar char="o"/>
            </a:pPr>
            <a:r>
              <a:rPr lang="en-US">
                <a:ea typeface="+mn-lt"/>
                <a:cs typeface="+mn-lt"/>
              </a:rPr>
              <a:t>Simulation Education Training (Snyder)</a:t>
            </a:r>
            <a:endParaRPr lang="en-US"/>
          </a:p>
          <a:p>
            <a:pPr lvl="1">
              <a:buFont typeface="Courier New" panose="020B0604020202020204" pitchFamily="34" charset="0"/>
              <a:buChar char="o"/>
            </a:pPr>
            <a:r>
              <a:rPr lang="en-US"/>
              <a:t>Nurse Led Mobile Unit (Snyder)</a:t>
            </a:r>
          </a:p>
          <a:p>
            <a:pPr lvl="1">
              <a:buFont typeface="Courier New" panose="020B0604020202020204" pitchFamily="34" charset="0"/>
              <a:buChar char="o"/>
            </a:pPr>
            <a:r>
              <a:rPr lang="en-US"/>
              <a:t>Maternal Child Health (Anders)</a:t>
            </a:r>
          </a:p>
          <a:p>
            <a:r>
              <a:rPr lang="en-US"/>
              <a:t>Almost All of Our Grants Provide Student Scholarship Support also.</a:t>
            </a:r>
          </a:p>
          <a:p>
            <a:pPr marL="457200" lvl="1" indent="0">
              <a:buNone/>
            </a:pPr>
            <a:endParaRPr lang="en-US" sz="2200"/>
          </a:p>
        </p:txBody>
      </p:sp>
    </p:spTree>
    <p:extLst>
      <p:ext uri="{BB962C8B-B14F-4D97-AF65-F5344CB8AC3E}">
        <p14:creationId xmlns:p14="http://schemas.microsoft.com/office/powerpoint/2010/main" val="1238417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845996-626A-2336-FBFB-9F5D7D1C0E5C}"/>
              </a:ext>
            </a:extLst>
          </p:cNvPr>
          <p:cNvSpPr>
            <a:spLocks noGrp="1"/>
          </p:cNvSpPr>
          <p:nvPr>
            <p:ph type="title"/>
          </p:nvPr>
        </p:nvSpPr>
        <p:spPr>
          <a:xfrm>
            <a:off x="841248" y="548640"/>
            <a:ext cx="3600860" cy="5431536"/>
          </a:xfrm>
        </p:spPr>
        <p:txBody>
          <a:bodyPr>
            <a:normAutofit/>
          </a:bodyPr>
          <a:lstStyle/>
          <a:p>
            <a:r>
              <a:rPr lang="en-US" sz="5400"/>
              <a:t>HRSA Grants Submitted &amp; Not Received: 2023</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91267A-5BE6-8A5E-4D67-C93C24C1AEFF}"/>
              </a:ext>
            </a:extLst>
          </p:cNvPr>
          <p:cNvSpPr>
            <a:spLocks noGrp="1"/>
          </p:cNvSpPr>
          <p:nvPr>
            <p:ph idx="1"/>
          </p:nvPr>
        </p:nvSpPr>
        <p:spPr>
          <a:xfrm>
            <a:off x="5126418" y="552091"/>
            <a:ext cx="6224335" cy="5431536"/>
          </a:xfrm>
        </p:spPr>
        <p:txBody>
          <a:bodyPr vert="horz" lIns="91440" tIns="45720" rIns="91440" bIns="45720" rtlCol="0" anchor="ctr">
            <a:normAutofit/>
          </a:bodyPr>
          <a:lstStyle/>
          <a:p>
            <a:r>
              <a:rPr lang="en-US"/>
              <a:t>A different NEPQR Simulation Education Training (SET) (Draper)</a:t>
            </a:r>
          </a:p>
          <a:p>
            <a:r>
              <a:rPr lang="en-US"/>
              <a:t>LPN/LVN to BSN Education and Career Mobility Pathway Program (Eaves)</a:t>
            </a:r>
          </a:p>
          <a:p>
            <a:endParaRPr lang="en-US" sz="2200"/>
          </a:p>
        </p:txBody>
      </p:sp>
    </p:spTree>
    <p:extLst>
      <p:ext uri="{BB962C8B-B14F-4D97-AF65-F5344CB8AC3E}">
        <p14:creationId xmlns:p14="http://schemas.microsoft.com/office/powerpoint/2010/main" val="3912693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a2761ec8-7198-4440-bea0-e9dd2af28b51}" enabled="1" method="Standard" siteId="{73e15cf5-5dbb-46af-a862-753916269d73}" removed="0"/>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32</Slides>
  <Notes>9</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Writing HRSA GRANTS:  An Insider's View</vt:lpstr>
      <vt:lpstr>Meet Our Team</vt:lpstr>
      <vt:lpstr>Audrey Snyder</vt:lpstr>
      <vt:lpstr>Wanda Williams </vt:lpstr>
      <vt:lpstr>About UNC-G</vt:lpstr>
      <vt:lpstr>Goals</vt:lpstr>
      <vt:lpstr>PowerPoint Presentation</vt:lpstr>
      <vt:lpstr>HRSA Grants Currently at UNCG</vt:lpstr>
      <vt:lpstr>HRSA Grants Submitted &amp; Not Received: 2023</vt:lpstr>
      <vt:lpstr>PowerPoint Presentation</vt:lpstr>
      <vt:lpstr>PowerPoint Presentation</vt:lpstr>
      <vt:lpstr>PowerPoint Presentation</vt:lpstr>
      <vt:lpstr>PowerPoint Presentation</vt:lpstr>
      <vt:lpstr>PowerPoint Presentation</vt:lpstr>
      <vt:lpstr>       Nurse led mobile health units: Improving health outcomes with data science  Dr. Audrey Snyder Assoc. Dean for Community Engagement &amp; Academic Partnerships </vt:lpstr>
      <vt:lpstr>PowerPoint Presentation</vt:lpstr>
      <vt:lpstr>Opportunity: Grant Focus</vt:lpstr>
      <vt:lpstr>Community Integration - moving us toward the New Essentials Goals</vt:lpstr>
      <vt:lpstr>Expansion of Mobile Clinical Sites with Cone Health</vt:lpstr>
      <vt:lpstr>Integration of Telehealth into Practice: Enhancing Simulation to Improve Mental Health and Chronic Disease Management</vt:lpstr>
      <vt:lpstr>Charting a Path Towards Health Equity</vt:lpstr>
      <vt:lpstr>UNCG SoN SCENE (Simulation Center for Experiential Nursing Education)  </vt:lpstr>
      <vt:lpstr>Advanced Nursing Education Workforce (ANEW) Program Dr. Williams</vt:lpstr>
      <vt:lpstr>Strength of the Application</vt:lpstr>
      <vt:lpstr>Recommendation and Pointers</vt:lpstr>
      <vt:lpstr>Questions for the Presenters: Facilitated by Debra Barksdale </vt:lpstr>
      <vt:lpstr>Campus resources</vt:lpstr>
      <vt:lpstr>Questions Continued?</vt:lpstr>
      <vt:lpstr>In Summary</vt:lpstr>
      <vt:lpstr>Helpful Websites</vt:lpstr>
      <vt:lpstr>Your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10</cp:revision>
  <dcterms:created xsi:type="dcterms:W3CDTF">2024-05-10T18:57:25Z</dcterms:created>
  <dcterms:modified xsi:type="dcterms:W3CDTF">2024-05-13T16:13:02Z</dcterms:modified>
</cp:coreProperties>
</file>